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329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58" r:id="rId10"/>
    <p:sldId id="359" r:id="rId11"/>
    <p:sldId id="360" r:id="rId12"/>
    <p:sldId id="361" r:id="rId13"/>
    <p:sldId id="345" r:id="rId14"/>
    <p:sldId id="362" r:id="rId15"/>
    <p:sldId id="363" r:id="rId16"/>
    <p:sldId id="364" r:id="rId17"/>
    <p:sldId id="365" r:id="rId18"/>
    <p:sldId id="368" r:id="rId19"/>
    <p:sldId id="366" r:id="rId20"/>
    <p:sldId id="369" r:id="rId21"/>
    <p:sldId id="367" r:id="rId22"/>
    <p:sldId id="370" r:id="rId23"/>
  </p:sldIdLst>
  <p:sldSz cx="9906000" cy="6858000" type="A4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2021. 6. 22.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0113E-2E81-0340-8520-6234ABD4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07F86-75E5-4344-B9C2-3696AEA50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A58B6-E482-7948-9D73-19A55DD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CBDE4-BFAE-134B-99CE-DBE6F74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4B628-D4F9-4248-867A-5BD83EAF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9D588-1D55-C940-9C08-F8B9AE6C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46BE1-32C2-0D4F-9E4E-B731A8A95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A9DA-6D6C-9B40-8754-9E3BA5EA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62F8F-394E-E640-BBAA-C00B1B42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2F02A-ECFC-594A-A643-43D71FC2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689B9-0E0E-3E4C-95C9-CC1946567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F0C37-3369-9B4B-AF86-82BBB76B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28718-9955-1A44-8A35-0E4D929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21A96-0941-DD45-A684-60826F1E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E7A46-D007-0945-A96A-44EC88DB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5B89-CDE0-814A-BDF7-DFE793D8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57573-16A2-6D49-85E6-35092EFB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3536D-DA48-804E-B78F-FD3E3951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BE8A-3477-B84C-97DA-990DCC5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46386-5117-B042-AA0C-FA147EE1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F4B1D-DC1E-E349-8345-8930FCE6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25818-C097-8B40-82CA-B2C81E9D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2A35D-3355-614A-911E-D3AD9617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EBF0-6E40-6D4F-BD55-BD10D89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2D949-B6AE-4D47-A9C4-CD246D4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B49BF-73B8-BD40-86C3-408FFABA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43A44-B297-A643-BEE0-AB94AF06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6FBA4-1793-ED4A-AF89-E2CBA4F8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1C07B-F3BF-ED41-823A-6596901F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1BB47-765A-EC4A-85D7-EC522EE4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19197-219D-A64A-B41A-C2DAFF55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0778E-49FA-9A40-AC1A-84CA4545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51458-C525-5A41-BEBE-F56761CE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96CEC-DC71-264B-9BE4-1FBCA9BD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1378B8-F4DD-5C4B-BAB6-B89337D4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8B17C2-D1AE-6043-9E4D-A4E0ECD7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8F27E-9B9F-5E42-812D-F8C71252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28F45-1172-6549-A3A6-AA6C111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659790-DC9B-FF4E-8EBD-82A2DB4B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56E9-822D-0846-8173-C4FB2B1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0F714-C0B2-0A4C-8759-652FF3BF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EC5C4-F43F-AC47-AE74-8A7A5A4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C66A9-B103-AF42-91DE-803B0524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50F437-0B57-214A-AF94-02FC30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DE7B85-EC94-FC4F-95AC-C8A9369E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44A08-F356-C649-BE86-DB22F50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8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A322-2835-9740-83EC-80A7015E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AE31-3FF2-1E41-BD59-C4A66B3F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7C298-8616-314A-85F8-CD4322EC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6F12E-289D-884E-9F16-FB6F4E75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9CBD4-A24B-434E-AE60-9CDB3608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C09C1-9CFB-604C-862F-B2EB1473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8ACC-8DF0-2546-9021-0256C6F3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74F42-0121-564E-8D4C-6802600BA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5F706-7E48-F44A-949E-0B320CAD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18893-65CB-2146-9C75-29ADB9B0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F623-1D68-8445-8D5A-2EA8941E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54F6D-5A16-A649-AD58-C7F4EB6E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ED873-A37A-354E-B641-957FB27F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41A1-E329-CD4C-A6C3-ED152302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092E-9C52-F044-92DC-C32B1ABA2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C13F-C84A-914E-B9CF-C54352D0C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6F31F-81FA-B144-8752-B6429A06D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65D82-563A-5A4A-B926-799CFC3507E7}"/>
              </a:ext>
            </a:extLst>
          </p:cNvPr>
          <p:cNvSpPr txBox="1"/>
          <p:nvPr/>
        </p:nvSpPr>
        <p:spPr>
          <a:xfrm>
            <a:off x="983848" y="949124"/>
            <a:ext cx="23728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ER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Table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객체 간 관계 설명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코드 설명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코드 실행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3.</a:t>
            </a:r>
            <a:r>
              <a:rPr kumimoji="1" lang="ko-KR" altLang="en-US" sz="1400" dirty="0">
                <a:solidFill>
                  <a:schemeClr val="bg1"/>
                </a:solidFill>
              </a:rPr>
              <a:t>   만들어진 </a:t>
            </a:r>
            <a:r>
              <a:rPr kumimoji="1" lang="en-US" altLang="ko-KR" sz="1400" dirty="0">
                <a:solidFill>
                  <a:schemeClr val="bg1"/>
                </a:solidFill>
              </a:rPr>
              <a:t>Table</a:t>
            </a:r>
            <a:r>
              <a:rPr kumimoji="1" lang="ko-KR" altLang="en-US" sz="1400" dirty="0">
                <a:solidFill>
                  <a:schemeClr val="bg1"/>
                </a:solidFill>
              </a:rPr>
              <a:t>에 </a:t>
            </a:r>
            <a:r>
              <a:rPr kumimoji="1" lang="en-US" altLang="ko-KR" sz="1400" dirty="0">
                <a:solidFill>
                  <a:schemeClr val="bg1"/>
                </a:solidFill>
              </a:rPr>
              <a:t>insert into select</a:t>
            </a:r>
            <a:r>
              <a:rPr kumimoji="1" lang="ko-KR" altLang="en-US" sz="1400" dirty="0">
                <a:solidFill>
                  <a:schemeClr val="bg1"/>
                </a:solidFill>
              </a:rPr>
              <a:t>문으로 데이터 값 삽입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554D1-A8F2-584B-9220-88B0B366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4" y="1063170"/>
            <a:ext cx="8464303" cy="787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00FCD-843A-8E4E-8262-D0C4D291B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" y="3439886"/>
            <a:ext cx="9661041" cy="181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ECFD7-A4EE-E843-ADA4-CF3860C9453B}"/>
              </a:ext>
            </a:extLst>
          </p:cNvPr>
          <p:cNvSpPr txBox="1"/>
          <p:nvPr/>
        </p:nvSpPr>
        <p:spPr>
          <a:xfrm>
            <a:off x="411193" y="2961697"/>
            <a:ext cx="19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실행결과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6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4.</a:t>
            </a:r>
            <a:r>
              <a:rPr kumimoji="1" lang="ko-KR" altLang="en-US" sz="1400" dirty="0">
                <a:solidFill>
                  <a:schemeClr val="bg1"/>
                </a:solidFill>
              </a:rPr>
              <a:t>  요구된 </a:t>
            </a:r>
            <a:r>
              <a:rPr kumimoji="1" lang="en-US" altLang="ko-KR" sz="1400" dirty="0">
                <a:solidFill>
                  <a:schemeClr val="bg1"/>
                </a:solidFill>
              </a:rPr>
              <a:t>Query</a:t>
            </a:r>
            <a:r>
              <a:rPr kumimoji="1" lang="ko-KR" altLang="en-US" sz="1400" dirty="0">
                <a:solidFill>
                  <a:schemeClr val="bg1"/>
                </a:solidFill>
              </a:rPr>
              <a:t>들을 실행하여 적절히 값이 나오는지 확인한다</a:t>
            </a:r>
            <a:r>
              <a:rPr kumimoji="1" lang="en-US" altLang="ko-KR" sz="1400" dirty="0">
                <a:solidFill>
                  <a:schemeClr val="bg1"/>
                </a:solidFill>
              </a:rPr>
              <a:t>.</a:t>
            </a:r>
            <a:endParaRPr kumimoji="1" lang="ko-Kore-KR" altLang="en-US" sz="1400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E586F537-8073-D644-900E-FB1C34127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3431511"/>
            <a:ext cx="3981726" cy="1209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3CE0F1-F22B-D140-BB4C-96BE6E7D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1357086"/>
            <a:ext cx="3496933" cy="1067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019A3-FF35-204C-9EE3-86F4F3C795C9}"/>
              </a:ext>
            </a:extLst>
          </p:cNvPr>
          <p:cNvSpPr txBox="1"/>
          <p:nvPr/>
        </p:nvSpPr>
        <p:spPr>
          <a:xfrm>
            <a:off x="598817" y="2950812"/>
            <a:ext cx="19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실행결과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5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224EF-B324-DB40-BBF7-AC5224C6771C}"/>
              </a:ext>
            </a:extLst>
          </p:cNvPr>
          <p:cNvSpPr txBox="1"/>
          <p:nvPr/>
        </p:nvSpPr>
        <p:spPr>
          <a:xfrm>
            <a:off x="870856" y="1208313"/>
            <a:ext cx="7195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영화제목을 입력하여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이에 매칭되는 영화를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감독이 제작한 영화를 개봉연도순으로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</a:rPr>
              <a:t>Drama</a:t>
            </a:r>
            <a:r>
              <a:rPr kumimoji="1" lang="ko-KR" altLang="en-US" dirty="0">
                <a:solidFill>
                  <a:schemeClr val="bg1"/>
                </a:solidFill>
              </a:rPr>
              <a:t> 장르의 영화를 리뷰가 많은 순 또는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높은순으로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참여한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역할에 따른 영화 수 </a:t>
            </a:r>
            <a:r>
              <a:rPr kumimoji="1" lang="en-US" altLang="ko-KR" dirty="0">
                <a:solidFill>
                  <a:schemeClr val="bg1"/>
                </a:solidFill>
              </a:rPr>
              <a:t>(count)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배우와 감독이 같이한 작품을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장르별 </a:t>
            </a: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데이터 영화 수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ore-KR" altLang="en-US" dirty="0">
                <a:solidFill>
                  <a:schemeClr val="bg1"/>
                </a:solidFill>
              </a:rPr>
              <a:t>에</a:t>
            </a:r>
            <a:r>
              <a:rPr kumimoji="1" lang="ko-KR" altLang="en-US" dirty="0">
                <a:solidFill>
                  <a:schemeClr val="bg1"/>
                </a:solidFill>
              </a:rPr>
              <a:t> 따른 시간 차이 명시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가장, 미소, 넥타이이(가) 표시된 사진&#10;&#10;자동 생성된 설명">
            <a:extLst>
              <a:ext uri="{FF2B5EF4-FFF2-40B4-BE49-F238E27FC236}">
                <a16:creationId xmlns:a16="http://schemas.microsoft.com/office/drawing/2014/main" id="{238B34DD-D265-4C46-9F13-0406BE3DF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" y="3516637"/>
            <a:ext cx="2438400" cy="1841500"/>
          </a:xfrm>
          <a:prstGeom prst="rect">
            <a:avLst/>
          </a:prstGeom>
        </p:spPr>
      </p:pic>
      <p:pic>
        <p:nvPicPr>
          <p:cNvPr id="8" name="그림 7" descr="텍스트, 가장, 표지판, 미소이(가) 표시된 사진&#10;&#10;자동 생성된 설명">
            <a:extLst>
              <a:ext uri="{FF2B5EF4-FFF2-40B4-BE49-F238E27FC236}">
                <a16:creationId xmlns:a16="http://schemas.microsoft.com/office/drawing/2014/main" id="{0E05752C-AB0F-7E43-9BA5-D6163BB45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0" y="3516637"/>
            <a:ext cx="2374900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B58024-3880-C643-96B8-C950AAB58927}"/>
              </a:ext>
            </a:extLst>
          </p:cNvPr>
          <p:cNvSpPr txBox="1"/>
          <p:nvPr/>
        </p:nvSpPr>
        <p:spPr>
          <a:xfrm>
            <a:off x="1099457" y="537754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사용할 예시 배우와 감독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9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77A307-BF5E-BA48-81B5-A795ADE2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693666"/>
            <a:ext cx="9804400" cy="1206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4A8AAD-E4FD-184B-A4EB-1229C2346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7" y="2286430"/>
            <a:ext cx="7835478" cy="2773231"/>
          </a:xfrm>
          <a:prstGeom prst="rect">
            <a:avLst/>
          </a:prstGeom>
        </p:spPr>
      </p:pic>
      <p:pic>
        <p:nvPicPr>
          <p:cNvPr id="19" name="그림 18" descr="텍스트, 탑재, 장치, 측정기이(가) 표시된 사진&#10;&#10;자동 생성된 설명">
            <a:extLst>
              <a:ext uri="{FF2B5EF4-FFF2-40B4-BE49-F238E27FC236}">
                <a16:creationId xmlns:a16="http://schemas.microsoft.com/office/drawing/2014/main" id="{ECA3A732-D04E-CB47-A5F0-B1B93932A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945309"/>
            <a:ext cx="4460484" cy="11151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A10F18-E70F-E04F-A25C-9AA1A3BBF067}"/>
              </a:ext>
            </a:extLst>
          </p:cNvPr>
          <p:cNvSpPr txBox="1"/>
          <p:nvPr/>
        </p:nvSpPr>
        <p:spPr>
          <a:xfrm>
            <a:off x="4463563" y="6338556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영화제목을 입력하여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이에 매칭되는 영화를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6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9F1590-E836-F949-B240-2D82F1FA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908377"/>
            <a:ext cx="9283700" cy="2820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BFC498-49BB-3449-8B91-1DEC697B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377502"/>
            <a:ext cx="9804400" cy="159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2828E-5C70-9049-83DC-4E168281EB61}"/>
              </a:ext>
            </a:extLst>
          </p:cNvPr>
          <p:cNvSpPr txBox="1"/>
          <p:nvPr/>
        </p:nvSpPr>
        <p:spPr>
          <a:xfrm>
            <a:off x="3702546" y="6234564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2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912A0C-16C5-8341-93BC-8B6B543B9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5" y="173168"/>
            <a:ext cx="8538064" cy="582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02E274-AE56-924E-BC81-94EB92F0EC5C}"/>
              </a:ext>
            </a:extLst>
          </p:cNvPr>
          <p:cNvSpPr txBox="1"/>
          <p:nvPr/>
        </p:nvSpPr>
        <p:spPr>
          <a:xfrm>
            <a:off x="3702546" y="6234564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5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8315057" y="5266638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548296-8BC7-D744-BA53-FFFA8A85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7" y="734888"/>
            <a:ext cx="8978900" cy="200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FB4225-AA45-CD48-8F71-C1944352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13" y="2872555"/>
            <a:ext cx="5334690" cy="2401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A5B7E8-064E-7346-AF75-5FDE8CE5F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6221219"/>
            <a:ext cx="9804400" cy="889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D80A13-FCF9-394B-8929-878CE0D03B03}"/>
              </a:ext>
            </a:extLst>
          </p:cNvPr>
          <p:cNvSpPr/>
          <p:nvPr/>
        </p:nvSpPr>
        <p:spPr>
          <a:xfrm>
            <a:off x="4210910" y="6282394"/>
            <a:ext cx="5359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감독이 제작한 영화를 개봉연도순으로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5FF6C4E-81CC-DF49-B5A0-F5043E50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662113"/>
            <a:ext cx="9906000" cy="985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13DF83-CC34-274F-9CAC-1F29FDDE2B20}"/>
              </a:ext>
            </a:extLst>
          </p:cNvPr>
          <p:cNvSpPr txBox="1"/>
          <p:nvPr/>
        </p:nvSpPr>
        <p:spPr>
          <a:xfrm>
            <a:off x="7144119" y="5755140"/>
            <a:ext cx="242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startYear</a:t>
            </a:r>
            <a:r>
              <a:rPr kumimoji="1" lang="ko-KR" altLang="en-US" dirty="0">
                <a:solidFill>
                  <a:schemeClr val="bg1"/>
                </a:solidFill>
              </a:rPr>
              <a:t>에</a:t>
            </a:r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58800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2784249" y="6338556"/>
            <a:ext cx="7121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</a:rPr>
              <a:t>Drama</a:t>
            </a:r>
            <a:r>
              <a:rPr kumimoji="1" lang="ko-KR" altLang="en-US" dirty="0">
                <a:solidFill>
                  <a:schemeClr val="bg1"/>
                </a:solidFill>
              </a:rPr>
              <a:t> 장르의 영화를 리뷰가 많은 순 또는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높은순으로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B7D9355-DCEC-3141-9FEA-12B7ED4F9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704110"/>
            <a:ext cx="6007100" cy="229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95D65B-B9FB-CE46-B014-E056DAEE1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7" y="3002810"/>
            <a:ext cx="4968813" cy="3178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187EE8-720B-5745-8B3E-FDEAD05CA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6262356"/>
            <a:ext cx="9817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4153883" y="6416602"/>
            <a:ext cx="5752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참여한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역할에 따른 영화 수 </a:t>
            </a:r>
            <a:r>
              <a:rPr kumimoji="1" lang="en-US" altLang="ko-KR" dirty="0">
                <a:solidFill>
                  <a:schemeClr val="bg1"/>
                </a:solidFill>
              </a:rPr>
              <a:t>(count)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C734F-8D1A-9E49-8C5D-7ABF7384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020"/>
            <a:ext cx="9906000" cy="12320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F4D6993-CD37-9C4A-BF46-AE1367CB2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660100"/>
            <a:ext cx="1219200" cy="825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19B1B7-6259-EA45-B522-73E4A74D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" y="952751"/>
            <a:ext cx="589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5408192" y="6403981"/>
            <a:ext cx="4389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배우와 감독이 같이한 작품을 검색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D70711B-5226-1540-BBE2-877586BE6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" y="766762"/>
            <a:ext cx="9120403" cy="210380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160D6A0-B6E4-8247-88BC-6F3FAA352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3403235"/>
            <a:ext cx="4457700" cy="584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799703-C294-CB44-B8B3-6DF43D507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" y="5748839"/>
            <a:ext cx="98552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ER Diagram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C6EAD-BA94-8943-AF7A-A768D9AF8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1045236"/>
            <a:ext cx="9737768" cy="52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7978795" y="4415236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6608747" y="6488668"/>
            <a:ext cx="328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장르별 </a:t>
            </a: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데이터 영화 수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51E69-9235-FC49-A1BF-8114C8C2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8" y="5593441"/>
            <a:ext cx="9906000" cy="86354"/>
          </a:xfrm>
          <a:prstGeom prst="rect">
            <a:avLst/>
          </a:prstGeom>
        </p:spPr>
      </p:pic>
      <p:pic>
        <p:nvPicPr>
          <p:cNvPr id="10" name="그림 9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16588FB8-2AB0-AE4E-AB49-69C18C511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74" y="1146605"/>
            <a:ext cx="1104900" cy="2921000"/>
          </a:xfrm>
          <a:prstGeom prst="rect">
            <a:avLst/>
          </a:prstGeom>
        </p:spPr>
      </p:pic>
      <p:pic>
        <p:nvPicPr>
          <p:cNvPr id="12" name="그림 11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437542F2-044F-464A-99F3-1F83EB998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7" y="1146605"/>
            <a:ext cx="2286000" cy="81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A0352-C833-AE4C-805D-34AFBBCCC845}"/>
              </a:ext>
            </a:extLst>
          </p:cNvPr>
          <p:cNvSpPr txBox="1"/>
          <p:nvPr/>
        </p:nvSpPr>
        <p:spPr>
          <a:xfrm>
            <a:off x="6695768" y="5224109"/>
            <a:ext cx="25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R" altLang="en-US" dirty="0">
                <a:solidFill>
                  <a:schemeClr val="bg1"/>
                </a:solidFill>
              </a:rPr>
              <a:t>후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316896-7B6C-C840-8643-7E615CB84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95" y="4917984"/>
            <a:ext cx="9906000" cy="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411189" y="767304"/>
            <a:ext cx="7700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하지 않은 상태에서의 검색결과를 보았다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Movie</a:t>
            </a:r>
            <a:r>
              <a:rPr kumimoji="1" lang="ko-KR" altLang="en-US" dirty="0">
                <a:solidFill>
                  <a:schemeClr val="bg1"/>
                </a:solidFill>
              </a:rPr>
              <a:t>에서 자주 사용되는  </a:t>
            </a:r>
            <a:r>
              <a:rPr kumimoji="1" lang="en-US" altLang="ko-KR" dirty="0" err="1">
                <a:solidFill>
                  <a:schemeClr val="bg1"/>
                </a:solidFill>
              </a:rPr>
              <a:t>primaryTitle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Person</a:t>
            </a:r>
            <a:r>
              <a:rPr kumimoji="1" lang="ko-KR" altLang="en-US" dirty="0">
                <a:solidFill>
                  <a:schemeClr val="bg1"/>
                </a:solidFill>
              </a:rPr>
              <a:t>에서 자주 사용되는 </a:t>
            </a:r>
            <a:r>
              <a:rPr kumimoji="1" lang="en-US" altLang="ko-KR" dirty="0" err="1">
                <a:solidFill>
                  <a:schemeClr val="bg1"/>
                </a:solidFill>
              </a:rPr>
              <a:t>primaryName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적용하기에는 너무 데이터가 너무 길어 </a:t>
            </a:r>
            <a:r>
              <a:rPr kumimoji="1" lang="en-US" altLang="ko-KR" dirty="0">
                <a:solidFill>
                  <a:schemeClr val="bg1"/>
                </a:solidFill>
              </a:rPr>
              <a:t>error </a:t>
            </a:r>
            <a:r>
              <a:rPr kumimoji="1" lang="ko-KR" altLang="en-US" dirty="0">
                <a:solidFill>
                  <a:schemeClr val="bg1"/>
                </a:solidFill>
              </a:rPr>
              <a:t>발생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2334378" y="4632095"/>
            <a:ext cx="463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 전후 실행시간 비교 약 </a:t>
            </a:r>
            <a:r>
              <a:rPr kumimoji="1" lang="en-US" altLang="ko-KR" dirty="0">
                <a:solidFill>
                  <a:schemeClr val="bg1"/>
                </a:solidFill>
              </a:rPr>
              <a:t>14</a:t>
            </a:r>
            <a:r>
              <a:rPr kumimoji="1" lang="ko-KR" altLang="en-US" dirty="0">
                <a:solidFill>
                  <a:schemeClr val="bg1"/>
                </a:solidFill>
              </a:rPr>
              <a:t>초 감소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35B0E-3425-344A-8A2D-D8BAF1BCE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2201864"/>
            <a:ext cx="8293100" cy="21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54B90-2270-8B4F-AB9A-72B7C87D9D19}"/>
              </a:ext>
            </a:extLst>
          </p:cNvPr>
          <p:cNvSpPr txBox="1"/>
          <p:nvPr/>
        </p:nvSpPr>
        <p:spPr>
          <a:xfrm>
            <a:off x="411190" y="2511636"/>
            <a:ext cx="770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대신 </a:t>
            </a:r>
            <a:r>
              <a:rPr kumimoji="1" lang="en-US" altLang="ko-KR" dirty="0">
                <a:solidFill>
                  <a:schemeClr val="bg1"/>
                </a:solidFill>
              </a:rPr>
              <a:t>Genre</a:t>
            </a:r>
            <a:r>
              <a:rPr kumimoji="1" lang="ko-KR" altLang="en-US" dirty="0">
                <a:solidFill>
                  <a:schemeClr val="bg1"/>
                </a:solidFill>
              </a:rPr>
              <a:t> 테이블에 </a:t>
            </a:r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하여 리뷰가 높은 순으로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‘drama’</a:t>
            </a:r>
            <a:r>
              <a:rPr kumimoji="1" lang="ko-KR" altLang="en-US" dirty="0">
                <a:solidFill>
                  <a:schemeClr val="bg1"/>
                </a:solidFill>
              </a:rPr>
              <a:t>에 해당하는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영화들을 다시 실행해보자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99A8F-A7F5-2845-B7E3-1FF466CB4DBB}"/>
              </a:ext>
            </a:extLst>
          </p:cNvPr>
          <p:cNvSpPr txBox="1"/>
          <p:nvPr/>
        </p:nvSpPr>
        <p:spPr>
          <a:xfrm>
            <a:off x="7483723" y="3380480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FADF1E-26B8-AF4C-9151-6935A85B6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160479"/>
            <a:ext cx="9474200" cy="139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59430A-283E-844B-9D18-BBE2AB7C1E99}"/>
              </a:ext>
            </a:extLst>
          </p:cNvPr>
          <p:cNvSpPr txBox="1"/>
          <p:nvPr/>
        </p:nvSpPr>
        <p:spPr>
          <a:xfrm>
            <a:off x="7483723" y="3949287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B99716-C29C-F641-BB00-CE55F7E00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5744"/>
            <a:ext cx="9829800" cy="88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EB1951-DFA9-1146-B66A-6853656C7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812154"/>
            <a:ext cx="9817100" cy="762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C7239-DCD1-9B42-87F1-919479BEA827}"/>
              </a:ext>
            </a:extLst>
          </p:cNvPr>
          <p:cNvSpPr/>
          <p:nvPr/>
        </p:nvSpPr>
        <p:spPr>
          <a:xfrm>
            <a:off x="505005" y="5052035"/>
            <a:ext cx="9185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이 항상 효율적이지 않고 어떤 </a:t>
            </a:r>
            <a:r>
              <a:rPr kumimoji="1" lang="en-US" altLang="ko-KR" dirty="0">
                <a:solidFill>
                  <a:schemeClr val="bg1"/>
                </a:solidFill>
              </a:rPr>
              <a:t>Attribute</a:t>
            </a:r>
            <a:r>
              <a:rPr kumimoji="1" lang="ko-KR" altLang="en-US" dirty="0">
                <a:solidFill>
                  <a:schemeClr val="bg1"/>
                </a:solidFill>
              </a:rPr>
              <a:t>에 사용하냐에 따라 효율적일 수도 아닐 수도 있음을 확인할 수 있는 결과라 볼 수 있다</a:t>
            </a:r>
            <a:r>
              <a:rPr kumimoji="1" lang="en-US" altLang="ko-KR" dirty="0">
                <a:solidFill>
                  <a:schemeClr val="bg1"/>
                </a:solidFill>
              </a:rPr>
              <a:t>. (indexing </a:t>
            </a:r>
            <a:r>
              <a:rPr kumimoji="1" lang="ko-KR" altLang="en-US" dirty="0">
                <a:solidFill>
                  <a:schemeClr val="bg1"/>
                </a:solidFill>
              </a:rPr>
              <a:t>전후 시간 차이가 작음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의 </a:t>
            </a:r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경우 </a:t>
            </a:r>
            <a:r>
              <a:rPr kumimoji="1" lang="en-US" altLang="ko-KR" dirty="0">
                <a:solidFill>
                  <a:schemeClr val="bg1"/>
                </a:solidFill>
              </a:rPr>
              <a:t>Selectivity</a:t>
            </a:r>
            <a:r>
              <a:rPr kumimoji="1" lang="ko-KR" altLang="en-US" dirty="0">
                <a:solidFill>
                  <a:schemeClr val="bg1"/>
                </a:solidFill>
              </a:rPr>
              <a:t>가 너무 높거나 낮은 경우 또는 </a:t>
            </a:r>
            <a:r>
              <a:rPr kumimoji="1" lang="en-US" altLang="ko-KR" dirty="0" err="1">
                <a:solidFill>
                  <a:schemeClr val="bg1"/>
                </a:solidFill>
              </a:rPr>
              <a:t>Btree</a:t>
            </a:r>
            <a:r>
              <a:rPr kumimoji="1" lang="ko-KR" altLang="en-US" dirty="0">
                <a:solidFill>
                  <a:schemeClr val="bg1"/>
                </a:solidFill>
              </a:rPr>
              <a:t>구조의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이 이루어지기에 </a:t>
            </a:r>
            <a:r>
              <a:rPr kumimoji="1" lang="en-US" altLang="ko-KR" dirty="0">
                <a:solidFill>
                  <a:schemeClr val="bg1"/>
                </a:solidFill>
              </a:rPr>
              <a:t>Range Query</a:t>
            </a:r>
            <a:r>
              <a:rPr kumimoji="1" lang="ko-KR" altLang="en-US" dirty="0">
                <a:solidFill>
                  <a:schemeClr val="bg1"/>
                </a:solidFill>
              </a:rPr>
              <a:t>가 아닌 </a:t>
            </a:r>
            <a:r>
              <a:rPr kumimoji="1" lang="en-US" altLang="ko-KR" dirty="0">
                <a:solidFill>
                  <a:schemeClr val="bg1"/>
                </a:solidFill>
              </a:rPr>
              <a:t>Exact Match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실행해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에 큰 차이가 없을 수 있다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0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C7239-DCD1-9B42-87F1-919479BEA827}"/>
              </a:ext>
            </a:extLst>
          </p:cNvPr>
          <p:cNvSpPr/>
          <p:nvPr/>
        </p:nvSpPr>
        <p:spPr>
          <a:xfrm>
            <a:off x="280829" y="892990"/>
            <a:ext cx="9185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만약 </a:t>
            </a:r>
            <a:r>
              <a:rPr lang="en" altLang="ko-Kore-KR" dirty="0" err="1">
                <a:solidFill>
                  <a:schemeClr val="bg1"/>
                </a:solidFill>
              </a:rPr>
              <a:t>primaryName</a:t>
            </a:r>
            <a:r>
              <a:rPr lang="ko-KR" altLang="en-US" dirty="0">
                <a:solidFill>
                  <a:schemeClr val="bg1"/>
                </a:solidFill>
              </a:rPr>
              <a:t>이나 </a:t>
            </a:r>
            <a:r>
              <a:rPr lang="en" altLang="ko-Kore-KR" dirty="0" err="1">
                <a:solidFill>
                  <a:schemeClr val="bg1"/>
                </a:solidFill>
              </a:rPr>
              <a:t>primaryTitle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" altLang="ko-Kore-KR" dirty="0">
                <a:solidFill>
                  <a:schemeClr val="bg1"/>
                </a:solidFill>
              </a:rPr>
              <a:t>hash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table</a:t>
            </a:r>
            <a:r>
              <a:rPr lang="ko-KR" altLang="en-US" dirty="0">
                <a:solidFill>
                  <a:schemeClr val="bg1"/>
                </a:solidFill>
              </a:rPr>
              <a:t> 구조를 가진</a:t>
            </a:r>
            <a:r>
              <a:rPr lang="en" altLang="ko-Kore-KR" dirty="0">
                <a:solidFill>
                  <a:schemeClr val="bg1"/>
                </a:solidFill>
              </a:rPr>
              <a:t> indexing</a:t>
            </a:r>
            <a:r>
              <a:rPr lang="ko-KR" altLang="en-US" dirty="0">
                <a:solidFill>
                  <a:schemeClr val="bg1"/>
                </a:solidFill>
              </a:rPr>
              <a:t>이 가능했다면 훨씬 빠른 수행이 </a:t>
            </a:r>
            <a:r>
              <a:rPr lang="ko-KR" altLang="en-US" dirty="0" err="1">
                <a:solidFill>
                  <a:schemeClr val="bg1"/>
                </a:solidFill>
              </a:rPr>
              <a:t>가능했을것</a:t>
            </a:r>
            <a:r>
              <a:rPr lang="ko-KR" altLang="en-US" dirty="0">
                <a:solidFill>
                  <a:schemeClr val="bg1"/>
                </a:solidFill>
              </a:rPr>
              <a:t> 이라 예상됩니다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C173D1-9372-2F46-951E-FDD0575E9F47}"/>
              </a:ext>
            </a:extLst>
          </p:cNvPr>
          <p:cNvSpPr/>
          <p:nvPr/>
        </p:nvSpPr>
        <p:spPr>
          <a:xfrm>
            <a:off x="411193" y="1721437"/>
            <a:ext cx="918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Python</a:t>
            </a:r>
            <a:r>
              <a:rPr lang="ko-KR" altLang="en-US" dirty="0">
                <a:solidFill>
                  <a:schemeClr val="bg1"/>
                </a:solidFill>
              </a:rPr>
              <a:t>을 이용해 </a:t>
            </a:r>
            <a:r>
              <a:rPr lang="en-US" altLang="ko-KR" dirty="0">
                <a:solidFill>
                  <a:schemeClr val="bg1"/>
                </a:solidFill>
              </a:rPr>
              <a:t>Query </a:t>
            </a:r>
            <a:r>
              <a:rPr lang="ko-KR" altLang="en-US" dirty="0">
                <a:solidFill>
                  <a:schemeClr val="bg1"/>
                </a:solidFill>
              </a:rPr>
              <a:t>실행 코드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180696-6BD8-4B46-9969-00887A58E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2090769"/>
            <a:ext cx="7531100" cy="3568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A3F5D6-DF91-8749-B1E6-F4914A112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5812837"/>
            <a:ext cx="755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 Schema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92C223-E5BD-ED43-B78D-B627F243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6" y="1047299"/>
            <a:ext cx="7845036" cy="53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1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Strong Entity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5300" y="2187129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</a:p>
        </p:txBody>
      </p:sp>
      <p:sp>
        <p:nvSpPr>
          <p:cNvPr id="12" name="타원 11"/>
          <p:cNvSpPr/>
          <p:nvPr/>
        </p:nvSpPr>
        <p:spPr>
          <a:xfrm>
            <a:off x="2358645" y="1847987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97360" y="2648652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38047" y="2788106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8488" y="2198160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</a:p>
        </p:txBody>
      </p:sp>
      <p:sp>
        <p:nvSpPr>
          <p:cNvPr id="16" name="타원 15"/>
          <p:cNvSpPr/>
          <p:nvPr/>
        </p:nvSpPr>
        <p:spPr>
          <a:xfrm>
            <a:off x="5231833" y="1859018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570548" y="2659683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46606" y="2728467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사람들에 대한 정보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 Entity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관계를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이용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생성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D45A9-7CDB-1747-A4C1-A0D67738743D}"/>
              </a:ext>
            </a:extLst>
          </p:cNvPr>
          <p:cNvSpPr/>
          <p:nvPr/>
        </p:nvSpPr>
        <p:spPr>
          <a:xfrm>
            <a:off x="3500521" y="444740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Review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3BB3A56-D116-BF4F-AB5B-110E1019553C}"/>
              </a:ext>
            </a:extLst>
          </p:cNvPr>
          <p:cNvSpPr/>
          <p:nvPr/>
        </p:nvSpPr>
        <p:spPr>
          <a:xfrm>
            <a:off x="3803866" y="4108264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6" name="직선 연결선 16">
            <a:extLst>
              <a:ext uri="{FF2B5EF4-FFF2-40B4-BE49-F238E27FC236}">
                <a16:creationId xmlns:a16="http://schemas.microsoft.com/office/drawing/2014/main" id="{C204E247-4DAF-9C4A-8A34-DBFDBA0F2EEC}"/>
              </a:ext>
            </a:extLst>
          </p:cNvPr>
          <p:cNvCxnSpPr/>
          <p:nvPr/>
        </p:nvCxnSpPr>
        <p:spPr>
          <a:xfrm>
            <a:off x="4142581" y="4908929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65CC10-1CB8-BF40-986D-002A636AF604}"/>
              </a:ext>
            </a:extLst>
          </p:cNvPr>
          <p:cNvSpPr/>
          <p:nvPr/>
        </p:nvSpPr>
        <p:spPr>
          <a:xfrm>
            <a:off x="3483268" y="5048383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영화에 대한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리뷰 점수와 리뷰 개수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나타낸다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28610-82F4-014A-BDB8-666455BC0C8E}"/>
              </a:ext>
            </a:extLst>
          </p:cNvPr>
          <p:cNvSpPr txBox="1"/>
          <p:nvPr/>
        </p:nvSpPr>
        <p:spPr>
          <a:xfrm>
            <a:off x="2697360" y="2783318"/>
            <a:ext cx="158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</a:rPr>
              <a:t>영화에 대한 정보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</a:rPr>
              <a:t>많은</a:t>
            </a:r>
            <a:r>
              <a:rPr kumimoji="1" lang="en-US" altLang="ko-KR" sz="1400" dirty="0">
                <a:solidFill>
                  <a:schemeClr val="bg1"/>
                </a:solidFill>
              </a:rPr>
              <a:t>ID-Dependent Weak Entity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가진다</a:t>
            </a:r>
            <a:r>
              <a:rPr kumimoji="1" lang="en-US" altLang="ko-KR" sz="1400" dirty="0">
                <a:solidFill>
                  <a:schemeClr val="bg1"/>
                </a:solidFill>
              </a:rPr>
              <a:t>.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Weak Entity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14355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Role</a:t>
            </a:r>
          </a:p>
        </p:txBody>
      </p:sp>
      <p:sp>
        <p:nvSpPr>
          <p:cNvPr id="12" name="타원 11"/>
          <p:cNvSpPr/>
          <p:nvPr/>
        </p:nvSpPr>
        <p:spPr>
          <a:xfrm>
            <a:off x="2317700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56415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21681" y="2220719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Associate Pattern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3468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직업들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Genre</a:t>
            </a:r>
          </a:p>
        </p:txBody>
      </p:sp>
      <p:sp>
        <p:nvSpPr>
          <p:cNvPr id="16" name="타원 15"/>
          <p:cNvSpPr/>
          <p:nvPr/>
        </p:nvSpPr>
        <p:spPr>
          <a:xfrm>
            <a:off x="5006813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345528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86215" y="2242090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있는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Multi-Valued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Attribute</a:t>
            </a:r>
            <a:r>
              <a:rPr lang="ko-KR" altLang="en-US" sz="1400" dirty="0" err="1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나타냄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E68917-7211-704C-9451-1A346E25DDF7}"/>
              </a:ext>
            </a:extLst>
          </p:cNvPr>
          <p:cNvSpPr/>
          <p:nvPr/>
        </p:nvSpPr>
        <p:spPr>
          <a:xfrm>
            <a:off x="2296940" y="3759097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E4E61-8B56-CC46-A03B-F06F73789C08}"/>
              </a:ext>
            </a:extLst>
          </p:cNvPr>
          <p:cNvSpPr/>
          <p:nvPr/>
        </p:nvSpPr>
        <p:spPr>
          <a:xfrm>
            <a:off x="4753125" y="413333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Writers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6FA9D64-F293-AE48-BB34-83F6742CF05B}"/>
              </a:ext>
            </a:extLst>
          </p:cNvPr>
          <p:cNvSpPr/>
          <p:nvPr/>
        </p:nvSpPr>
        <p:spPr>
          <a:xfrm>
            <a:off x="5056470" y="3794194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16">
            <a:extLst>
              <a:ext uri="{FF2B5EF4-FFF2-40B4-BE49-F238E27FC236}">
                <a16:creationId xmlns:a16="http://schemas.microsoft.com/office/drawing/2014/main" id="{F84284B3-7761-D84B-9240-C303C377C11A}"/>
              </a:ext>
            </a:extLst>
          </p:cNvPr>
          <p:cNvCxnSpPr/>
          <p:nvPr/>
        </p:nvCxnSpPr>
        <p:spPr>
          <a:xfrm>
            <a:off x="5395185" y="4594859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C7B9EC-9C42-E74C-A0AB-FECFE1339949}"/>
              </a:ext>
            </a:extLst>
          </p:cNvPr>
          <p:cNvSpPr/>
          <p:nvPr/>
        </p:nvSpPr>
        <p:spPr>
          <a:xfrm>
            <a:off x="1993596" y="4120371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Directors</a:t>
            </a:r>
          </a:p>
        </p:txBody>
      </p:sp>
      <p:cxnSp>
        <p:nvCxnSpPr>
          <p:cNvPr id="26" name="직선 연결선 16">
            <a:extLst>
              <a:ext uri="{FF2B5EF4-FFF2-40B4-BE49-F238E27FC236}">
                <a16:creationId xmlns:a16="http://schemas.microsoft.com/office/drawing/2014/main" id="{C2EA8337-F7E2-E447-A6E2-AD458F10C514}"/>
              </a:ext>
            </a:extLst>
          </p:cNvPr>
          <p:cNvCxnSpPr/>
          <p:nvPr/>
        </p:nvCxnSpPr>
        <p:spPr>
          <a:xfrm>
            <a:off x="2635656" y="4581894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DEE9EA-BE5A-9441-BF34-C13315E4E729}"/>
              </a:ext>
            </a:extLst>
          </p:cNvPr>
          <p:cNvSpPr/>
          <p:nvPr/>
        </p:nvSpPr>
        <p:spPr>
          <a:xfrm>
            <a:off x="1976343" y="4721348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N:1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7F1BBA-1EA6-CF42-94E7-416C90EE5C93}"/>
              </a:ext>
            </a:extLst>
          </p:cNvPr>
          <p:cNvSpPr/>
          <p:nvPr/>
        </p:nvSpPr>
        <p:spPr>
          <a:xfrm>
            <a:off x="4753125" y="4690584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N:1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2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9" name="직선 연결선 4">
            <a:extLst>
              <a:ext uri="{FF2B5EF4-FFF2-40B4-BE49-F238E27FC236}">
                <a16:creationId xmlns:a16="http://schemas.microsoft.com/office/drawing/2014/main" id="{85D9B9AF-12B0-FC4F-9039-E800E037A709}"/>
              </a:ext>
            </a:extLst>
          </p:cNvPr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C88B1F-A64A-774E-A980-647802D66BEC}"/>
              </a:ext>
            </a:extLst>
          </p:cNvPr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Weak Entity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1FC285-0050-1A46-8527-DD13581B65E8}"/>
              </a:ext>
            </a:extLst>
          </p:cNvPr>
          <p:cNvSpPr/>
          <p:nvPr/>
        </p:nvSpPr>
        <p:spPr>
          <a:xfrm>
            <a:off x="2014355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대표적 작품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77ECF1-EA1A-7444-88A0-558D1AFBE91C}"/>
              </a:ext>
            </a:extLst>
          </p:cNvPr>
          <p:cNvSpPr/>
          <p:nvPr/>
        </p:nvSpPr>
        <p:spPr>
          <a:xfrm>
            <a:off x="2317700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2">
            <a:extLst>
              <a:ext uri="{FF2B5EF4-FFF2-40B4-BE49-F238E27FC236}">
                <a16:creationId xmlns:a16="http://schemas.microsoft.com/office/drawing/2014/main" id="{EDB846CC-F7E1-7B40-AD55-88B4E4860323}"/>
              </a:ext>
            </a:extLst>
          </p:cNvPr>
          <p:cNvCxnSpPr/>
          <p:nvPr/>
        </p:nvCxnSpPr>
        <p:spPr>
          <a:xfrm>
            <a:off x="2656415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727D9-775C-7041-8E78-85037AC93D59}"/>
              </a:ext>
            </a:extLst>
          </p:cNvPr>
          <p:cNvSpPr/>
          <p:nvPr/>
        </p:nvSpPr>
        <p:spPr>
          <a:xfrm>
            <a:off x="1997102" y="2242090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1:N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15C76-C48A-7344-B379-F40339995056}"/>
              </a:ext>
            </a:extLst>
          </p:cNvPr>
          <p:cNvSpPr/>
          <p:nvPr/>
        </p:nvSpPr>
        <p:spPr>
          <a:xfrm>
            <a:off x="4703468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Title_variation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B5432C-4869-B741-81B3-CDBC898F5F73}"/>
              </a:ext>
            </a:extLst>
          </p:cNvPr>
          <p:cNvSpPr/>
          <p:nvPr/>
        </p:nvSpPr>
        <p:spPr>
          <a:xfrm>
            <a:off x="5006813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6">
            <a:extLst>
              <a:ext uri="{FF2B5EF4-FFF2-40B4-BE49-F238E27FC236}">
                <a16:creationId xmlns:a16="http://schemas.microsoft.com/office/drawing/2014/main" id="{1A8624EF-6A3B-CF46-A553-0C896CB449AC}"/>
              </a:ext>
            </a:extLst>
          </p:cNvPr>
          <p:cNvCxnSpPr/>
          <p:nvPr/>
        </p:nvCxnSpPr>
        <p:spPr>
          <a:xfrm>
            <a:off x="5345528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51EDEA-88ED-1A40-8051-3511B052BBA1}"/>
              </a:ext>
            </a:extLst>
          </p:cNvPr>
          <p:cNvSpPr/>
          <p:nvPr/>
        </p:nvSpPr>
        <p:spPr>
          <a:xfrm>
            <a:off x="4686215" y="2242090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ID-Dependent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Weak Entity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타이틀 정보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AE5628-A3E0-804B-8016-3DAA4D952B92}"/>
              </a:ext>
            </a:extLst>
          </p:cNvPr>
          <p:cNvSpPr/>
          <p:nvPr/>
        </p:nvSpPr>
        <p:spPr>
          <a:xfrm>
            <a:off x="3745666" y="3728855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3725A6-A0CD-9B4C-AB02-229A91CE74CA}"/>
              </a:ext>
            </a:extLst>
          </p:cNvPr>
          <p:cNvSpPr/>
          <p:nvPr/>
        </p:nvSpPr>
        <p:spPr>
          <a:xfrm>
            <a:off x="3442322" y="4090129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Episode</a:t>
            </a:r>
          </a:p>
        </p:txBody>
      </p:sp>
      <p:cxnSp>
        <p:nvCxnSpPr>
          <p:cNvPr id="31" name="직선 연결선 16">
            <a:extLst>
              <a:ext uri="{FF2B5EF4-FFF2-40B4-BE49-F238E27FC236}">
                <a16:creationId xmlns:a16="http://schemas.microsoft.com/office/drawing/2014/main" id="{C3004B85-FDCB-BF4B-B151-34C662B4DB26}"/>
              </a:ext>
            </a:extLst>
          </p:cNvPr>
          <p:cNvCxnSpPr/>
          <p:nvPr/>
        </p:nvCxnSpPr>
        <p:spPr>
          <a:xfrm>
            <a:off x="4084382" y="4551652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286BB0-DD16-FF40-8D0A-B8111468D916}"/>
              </a:ext>
            </a:extLst>
          </p:cNvPr>
          <p:cNvSpPr/>
          <p:nvPr/>
        </p:nvSpPr>
        <p:spPr>
          <a:xfrm>
            <a:off x="3425069" y="4691106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ID-Dependent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Weak 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Tv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쇼 정보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2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7752C-1459-AA4F-A131-D279FE4A4BCC}"/>
              </a:ext>
            </a:extLst>
          </p:cNvPr>
          <p:cNvSpPr txBox="1"/>
          <p:nvPr/>
        </p:nvSpPr>
        <p:spPr>
          <a:xfrm>
            <a:off x="505005" y="1180618"/>
            <a:ext cx="49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코드</a:t>
            </a:r>
            <a:r>
              <a:rPr kumimoji="1" lang="ko-KR" altLang="en-US" dirty="0">
                <a:solidFill>
                  <a:schemeClr val="bg1"/>
                </a:solidFill>
              </a:rPr>
              <a:t> 실행 단계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data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MySQL</a:t>
            </a:r>
            <a:r>
              <a:rPr kumimoji="1" lang="ko-KR" altLang="en-US" dirty="0">
                <a:solidFill>
                  <a:schemeClr val="bg1"/>
                </a:solidFill>
              </a:rPr>
              <a:t>에 삽입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ore-KR" dirty="0">
                <a:solidFill>
                  <a:schemeClr val="bg1"/>
                </a:solidFill>
              </a:rPr>
              <a:t>Table Schema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바탕으로 설계한 </a:t>
            </a:r>
            <a:r>
              <a:rPr kumimoji="1" lang="en-US" altLang="ko-KR" dirty="0">
                <a:solidFill>
                  <a:schemeClr val="bg1"/>
                </a:solidFill>
              </a:rPr>
              <a:t>Table</a:t>
            </a:r>
            <a:r>
              <a:rPr kumimoji="1" lang="ko-KR" altLang="en-US" dirty="0">
                <a:solidFill>
                  <a:schemeClr val="bg1"/>
                </a:solidFill>
              </a:rPr>
              <a:t> 만들기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데이터 타입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기본키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외부키</a:t>
            </a:r>
            <a:r>
              <a:rPr kumimoji="1" lang="ko-KR" altLang="en-US" dirty="0">
                <a:solidFill>
                  <a:schemeClr val="bg1"/>
                </a:solidFill>
              </a:rPr>
              <a:t> 설정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만들어진 </a:t>
            </a:r>
            <a:r>
              <a:rPr kumimoji="1" lang="en-US" altLang="ko-KR" dirty="0">
                <a:solidFill>
                  <a:schemeClr val="bg1"/>
                </a:solidFill>
              </a:rPr>
              <a:t>Table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insert into select</a:t>
            </a:r>
            <a:r>
              <a:rPr kumimoji="1" lang="ko-KR" altLang="en-US" dirty="0">
                <a:solidFill>
                  <a:schemeClr val="bg1"/>
                </a:solidFill>
              </a:rPr>
              <a:t>문으로 데이터 값 삽입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요구된 </a:t>
            </a:r>
            <a:r>
              <a:rPr kumimoji="1" lang="en-US" altLang="ko-KR" dirty="0">
                <a:solidFill>
                  <a:schemeClr val="bg1"/>
                </a:solidFill>
              </a:rPr>
              <a:t>Query</a:t>
            </a:r>
            <a:r>
              <a:rPr kumimoji="1" lang="ko-KR" altLang="en-US" dirty="0">
                <a:solidFill>
                  <a:schemeClr val="bg1"/>
                </a:solidFill>
              </a:rPr>
              <a:t>들을 실행하여 적절히 값이 나오는지 확인한다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52322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1400" dirty="0">
                <a:solidFill>
                  <a:schemeClr val="bg1"/>
                </a:solidFill>
              </a:rPr>
              <a:t>IMDB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</a:rPr>
              <a:t>data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</a:rPr>
              <a:t>MySQL</a:t>
            </a:r>
            <a:r>
              <a:rPr kumimoji="1" lang="ko-KR" altLang="en-US" sz="1400" dirty="0">
                <a:solidFill>
                  <a:schemeClr val="bg1"/>
                </a:solidFill>
              </a:rPr>
              <a:t>에 삽입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67333C0-E58F-5344-A683-200B8F9E8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7" y="806450"/>
            <a:ext cx="63246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2.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ore-KR" sz="1400" dirty="0">
                <a:solidFill>
                  <a:schemeClr val="bg1"/>
                </a:solidFill>
              </a:rPr>
              <a:t>Table Schema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바탕으로 설계한 </a:t>
            </a:r>
            <a:r>
              <a:rPr kumimoji="1" lang="en-US" altLang="ko-KR" sz="1400" dirty="0">
                <a:solidFill>
                  <a:schemeClr val="bg1"/>
                </a:solidFill>
              </a:rPr>
              <a:t>Table</a:t>
            </a:r>
            <a:r>
              <a:rPr kumimoji="1" lang="ko-KR" altLang="en-US" sz="1400" dirty="0">
                <a:solidFill>
                  <a:schemeClr val="bg1"/>
                </a:solidFill>
              </a:rPr>
              <a:t> 만들기</a:t>
            </a:r>
            <a:r>
              <a:rPr kumimoji="1" lang="en-US" altLang="ko-KR" sz="1400" dirty="0">
                <a:solidFill>
                  <a:schemeClr val="bg1"/>
                </a:solidFill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</a:rPr>
              <a:t>데이터 타입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기본키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외부키</a:t>
            </a:r>
            <a:r>
              <a:rPr kumimoji="1" lang="ko-KR" altLang="en-US" sz="1400" dirty="0">
                <a:solidFill>
                  <a:schemeClr val="bg1"/>
                </a:solidFill>
              </a:rPr>
              <a:t> 설정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316A9B0-671E-4F41-A18A-A3BD6A98B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857572"/>
            <a:ext cx="4354183" cy="3823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CFFFDD-5F71-9F49-A27C-2E00806CB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96" y="1345463"/>
            <a:ext cx="1066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5627</TotalTime>
  <Words>551</Words>
  <Application>Microsoft Macintosh PowerPoint</Application>
  <PresentationFormat>A4 용지(210x297mm)</PresentationFormat>
  <Paragraphs>117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아리따-돋움(TTF)-Bold</vt:lpstr>
      <vt:lpstr>아리따-돋움(TTF)-Medium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변세훈</cp:lastModifiedBy>
  <cp:revision>490</cp:revision>
  <dcterms:created xsi:type="dcterms:W3CDTF">2017-09-07T10:48:07Z</dcterms:created>
  <dcterms:modified xsi:type="dcterms:W3CDTF">2021-06-22T12:55:46Z</dcterms:modified>
</cp:coreProperties>
</file>