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jpeg" ContentType="image/jpeg"/>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p>
            <a:r>
              <a:rPr b="0" lang="en-US" sz="1400" spc="-1" strike="noStrike">
                <a:solidFill>
                  <a:srgbClr val="303d22"/>
                </a:solidFill>
                <a:latin typeface="Arial"/>
              </a:rPr>
              <a:t>&lt;header&gt;</a:t>
            </a:r>
            <a:endParaRPr b="0" lang="en-US" sz="1400" spc="-1" strike="noStrike">
              <a:solidFill>
                <a:srgbClr val="303d22"/>
              </a:solidFill>
              <a:latin typeface="Arial"/>
            </a:endParaRPr>
          </a:p>
        </p:txBody>
      </p:sp>
      <p:sp>
        <p:nvSpPr>
          <p:cNvPr id="4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303d22"/>
                </a:solidFill>
                <a:latin typeface="Arial"/>
              </a:rPr>
              <a:t>&lt;date/time&gt;</a:t>
            </a:r>
            <a:endParaRPr b="0" lang="en-US" sz="1400" spc="-1" strike="noStrike">
              <a:solidFill>
                <a:srgbClr val="303d22"/>
              </a:solidFill>
              <a:latin typeface="Arial"/>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303d22"/>
                </a:solidFill>
                <a:latin typeface="Arial"/>
              </a:rPr>
              <a:t>&lt;footer&gt;</a:t>
            </a:r>
            <a:endParaRPr b="0" lang="en-US" sz="1400" spc="-1" strike="noStrike">
              <a:solidFill>
                <a:srgbClr val="303d22"/>
              </a:solidFill>
              <a:latin typeface="Arial"/>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p>
            <a:pPr algn="r"/>
            <a:fld id="{1634EAFD-DDCD-44EF-9104-81E2E97B4601}" type="slidenum">
              <a:rPr b="0" lang="en-US" sz="1400" spc="-1" strike="noStrike">
                <a:solidFill>
                  <a:srgbClr val="303d22"/>
                </a:solidFill>
                <a:latin typeface="Arial"/>
              </a:rPr>
              <a:t>&lt;number&gt;</a:t>
            </a:fld>
            <a:endParaRPr b="0" lang="en-US" sz="1400" spc="-1" strike="noStrike">
              <a:solidFill>
                <a:srgbClr val="303d22"/>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1587960" y="1005840"/>
            <a:ext cx="4596480" cy="3447360"/>
          </a:xfrm>
          <a:prstGeom prst="rect">
            <a:avLst/>
          </a:prstGeom>
        </p:spPr>
      </p:sp>
      <p:sp>
        <p:nvSpPr>
          <p:cNvPr id="48" name="PlaceHolder 2"/>
          <p:cNvSpPr>
            <a:spLocks noGrp="1"/>
          </p:cNvSpPr>
          <p:nvPr>
            <p:ph type="body"/>
          </p:nvPr>
        </p:nvSpPr>
        <p:spPr>
          <a:xfrm>
            <a:off x="1185120" y="4787640"/>
            <a:ext cx="5407560" cy="7366680"/>
          </a:xfrm>
          <a:prstGeom prst="rect">
            <a:avLst/>
          </a:prstGeom>
        </p:spPr>
        <p:txBody>
          <a:bodyPr lIns="0" rIns="0" tIns="0" bIns="0"/>
          <a:p>
            <a:r>
              <a:rPr b="0" lang="en-US" sz="2000" spc="-1" strike="noStrike">
                <a:latin typeface="Arial"/>
              </a:rPr>
              <a:t>Multimode locomotion and environmentally adaptive responses enabled by cutaneous inflation and tactile sensation. i) Floating and swimming with buoyancy and propulsion, ii) crawling with stable ground contact and friction, iii) rolling down from height with air cushions, iv) impact detection and mitigation, v) obstacle recognition and detouring, and vi) dynamic whole‐body interaction with surrounding.</a:t>
            </a:r>
            <a:endParaRPr b="0" lang="en-US" sz="2000" spc="-1" strike="noStrike">
              <a:latin typeface="Arial"/>
            </a:endParaRPr>
          </a:p>
          <a:p>
            <a:r>
              <a:rPr b="0" lang="en-US" sz="2000" spc="-1" strike="noStrike">
                <a:latin typeface="Arial"/>
              </a:rPr>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 </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44000" cy="6858000"/>
          </a:xfrm>
          <a:prstGeom prst="rect">
            <a:avLst/>
          </a:prstGeom>
          <a:solidFill>
            <a:srgbClr val="0054a6"/>
          </a:solidFill>
          <a:ln>
            <a:noFill/>
          </a:ln>
        </p:spPr>
        <p:style>
          <a:lnRef idx="0"/>
          <a:fillRef idx="0"/>
          <a:effectRef idx="0"/>
          <a:fontRef idx="minor"/>
        </p:style>
      </p:sp>
      <p:sp>
        <p:nvSpPr>
          <p:cNvPr id="1" name="CustomShape 2"/>
          <p:cNvSpPr/>
          <p:nvPr/>
        </p:nvSpPr>
        <p:spPr>
          <a:xfrm>
            <a:off x="0" y="0"/>
            <a:ext cx="144000" cy="1198440"/>
          </a:xfrm>
          <a:prstGeom prst="rect">
            <a:avLst/>
          </a:prstGeom>
          <a:solidFill>
            <a:srgbClr val="ffce34"/>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rIns="90000" tIns="46800" bIns="46800"/>
          <a:p>
            <a:r>
              <a:rPr b="0" lang="en-US" sz="1100" spc="-1" strike="noStrike">
                <a:solidFill>
                  <a:srgbClr val="000000"/>
                </a:solidFill>
                <a:latin typeface="Arial"/>
              </a:rPr>
              <a:t>Environmental Adaptability of Legged Robots with Cutaneous Inflation and Sensation</a:t>
            </a:r>
            <a:endParaRPr b="0" lang="en-US" sz="1100" spc="-1" strike="noStrike">
              <a:solidFill>
                <a:srgbClr val="000000"/>
              </a:solidFill>
              <a:latin typeface="Arial"/>
            </a:endParaRPr>
          </a:p>
        </p:txBody>
      </p:sp>
      <p:sp>
        <p:nvSpPr>
          <p:cNvPr id="45" name="TextShape 2"/>
          <p:cNvSpPr txBox="1"/>
          <p:nvPr/>
        </p:nvSpPr>
        <p:spPr>
          <a:xfrm>
            <a:off x="360000" y="5940000"/>
            <a:ext cx="8640000" cy="451800"/>
          </a:xfrm>
          <a:prstGeom prst="rect">
            <a:avLst/>
          </a:prstGeom>
          <a:noFill/>
          <a:ln>
            <a:noFill/>
          </a:ln>
        </p:spPr>
        <p:txBody>
          <a:bodyPr lIns="90000" rIns="90000" tIns="45000" bIns="45000"/>
          <a:p>
            <a:r>
              <a:rPr b="1" lang="en-US" sz="800" spc="-1" strike="noStrike">
                <a:solidFill>
                  <a:srgbClr val="0054a6"/>
                </a:solidFill>
                <a:latin typeface="Arial"/>
              </a:rPr>
              <a:t>Advanced Intelligent Systems, First published: 18 August 2023, DOI: (10.1002/aisy.202300172) </a:t>
            </a:r>
            <a:endParaRPr b="0" lang="en-US" sz="800" spc="-1" strike="noStrike">
              <a:solidFill>
                <a:srgbClr val="000000"/>
              </a:solidFill>
              <a:latin typeface="Arial"/>
            </a:endParaRPr>
          </a:p>
        </p:txBody>
      </p:sp>
      <p:pic>
        <p:nvPicPr>
          <p:cNvPr id="46" name="Main graphic" descr=""/>
          <p:cNvPicPr/>
          <p:nvPr/>
        </p:nvPicPr>
        <p:blipFill>
          <a:blip r:embed="rId1"/>
          <a:stretch/>
        </p:blipFill>
        <p:spPr>
          <a:xfrm>
            <a:off x="2580840" y="762120"/>
            <a:ext cx="4033440" cy="3809880"/>
          </a:xfrm>
          <a:prstGeom prst="rect">
            <a:avLst/>
          </a:prstGeom>
          <a:ln>
            <a:noFill/>
          </a:ln>
        </p:spPr>
      </p:pic>
    </p:spTree>
  </p:cSld>
  <p:transition>
    <p:wipe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LibreOffice_project/dc89aa7a9eabfd848af146d5086077aeed2ae4a5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