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1" r:id="rId3"/>
    <p:sldId id="267" r:id="rId4"/>
    <p:sldId id="257" r:id="rId5"/>
    <p:sldId id="263" r:id="rId6"/>
    <p:sldId id="264" r:id="rId7"/>
    <p:sldId id="258" r:id="rId8"/>
    <p:sldId id="259" r:id="rId9"/>
    <p:sldId id="260" r:id="rId10"/>
    <p:sldId id="265" r:id="rId11"/>
    <p:sldId id="262"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06" autoAdjust="0"/>
  </p:normalViewPr>
  <p:slideViewPr>
    <p:cSldViewPr snapToGrid="0" snapToObjects="1">
      <p:cViewPr varScale="1">
        <p:scale>
          <a:sx n="62" d="100"/>
          <a:sy n="62" d="100"/>
        </p:scale>
        <p:origin x="1542" y="60"/>
      </p:cViewPr>
      <p:guideLst>
        <p:guide orient="horz" pos="2160"/>
        <p:guide pos="2880"/>
      </p:guideLst>
    </p:cSldViewPr>
  </p:slideViewPr>
  <p:notesTextViewPr>
    <p:cViewPr>
      <p:scale>
        <a:sx n="100" d="100"/>
        <a:sy n="100" d="100"/>
      </p:scale>
      <p:origin x="0" y="-3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86753D-9396-B54D-998D-C1FBB8D0548D}" type="datetimeFigureOut">
              <a:rPr lang="en-US" smtClean="0"/>
              <a:t>12/13/2017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A64782-E9EF-BC41-BFE5-7C6E859E7DF3}" type="slidenum">
              <a:rPr lang="en-US" smtClean="0"/>
              <a:t>‹#›</a:t>
            </a:fld>
            <a:endParaRPr lang="en-US"/>
          </a:p>
        </p:txBody>
      </p:sp>
    </p:spTree>
    <p:extLst>
      <p:ext uri="{BB962C8B-B14F-4D97-AF65-F5344CB8AC3E}">
        <p14:creationId xmlns:p14="http://schemas.microsoft.com/office/powerpoint/2010/main" val="15762311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A64782-E9EF-BC41-BFE5-7C6E859E7DF3}" type="slidenum">
              <a:rPr lang="en-US" smtClean="0"/>
              <a:t>1</a:t>
            </a:fld>
            <a:endParaRPr lang="en-US"/>
          </a:p>
        </p:txBody>
      </p:sp>
    </p:spTree>
    <p:extLst>
      <p:ext uri="{BB962C8B-B14F-4D97-AF65-F5344CB8AC3E}">
        <p14:creationId xmlns:p14="http://schemas.microsoft.com/office/powerpoint/2010/main" val="3118177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basic task in </a:t>
            </a:r>
            <a:r>
              <a:rPr lang="en-US" b="1" dirty="0"/>
              <a:t>sentiment analysis</a:t>
            </a:r>
            <a:r>
              <a:rPr lang="en-US" dirty="0"/>
              <a:t> is classifying the polarity of a given text at the document, sentence, or feature/aspect level—whether the expressed opinion in a document, a sentence or an entity feature/aspect is positive, negative, or neutral.</a:t>
            </a:r>
          </a:p>
          <a:p>
            <a:endParaRPr lang="en-US" dirty="0"/>
          </a:p>
        </p:txBody>
      </p:sp>
      <p:sp>
        <p:nvSpPr>
          <p:cNvPr id="4" name="Slide Number Placeholder 3"/>
          <p:cNvSpPr>
            <a:spLocks noGrp="1"/>
          </p:cNvSpPr>
          <p:nvPr>
            <p:ph type="sldNum" sz="quarter" idx="10"/>
          </p:nvPr>
        </p:nvSpPr>
        <p:spPr/>
        <p:txBody>
          <a:bodyPr/>
          <a:lstStyle/>
          <a:p>
            <a:fld id="{13A64782-E9EF-BC41-BFE5-7C6E859E7DF3}" type="slidenum">
              <a:rPr lang="en-US" smtClean="0"/>
              <a:t>2</a:t>
            </a:fld>
            <a:endParaRPr lang="en-US"/>
          </a:p>
        </p:txBody>
      </p:sp>
    </p:spTree>
    <p:extLst>
      <p:ext uri="{BB962C8B-B14F-4D97-AF65-F5344CB8AC3E}">
        <p14:creationId xmlns:p14="http://schemas.microsoft.com/office/powerpoint/2010/main" val="1193712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Sentiment lexicon </a:t>
            </a:r>
            <a:r>
              <a:rPr lang="en-US" dirty="0"/>
              <a:t>is a set of words (or phrases) each of which is assigned with a sentiment polarity (e.g. -x to x) score. </a:t>
            </a:r>
          </a:p>
          <a:p>
            <a:endParaRPr lang="en-US" dirty="0"/>
          </a:p>
        </p:txBody>
      </p:sp>
      <p:sp>
        <p:nvSpPr>
          <p:cNvPr id="4" name="Slide Number Placeholder 3"/>
          <p:cNvSpPr>
            <a:spLocks noGrp="1"/>
          </p:cNvSpPr>
          <p:nvPr>
            <p:ph type="sldNum" sz="quarter" idx="10"/>
          </p:nvPr>
        </p:nvSpPr>
        <p:spPr/>
        <p:txBody>
          <a:bodyPr/>
          <a:lstStyle/>
          <a:p>
            <a:fld id="{13A64782-E9EF-BC41-BFE5-7C6E859E7DF3}" type="slidenum">
              <a:rPr lang="en-US" smtClean="0"/>
              <a:t>3</a:t>
            </a:fld>
            <a:endParaRPr lang="en-US"/>
          </a:p>
        </p:txBody>
      </p:sp>
    </p:spTree>
    <p:extLst>
      <p:ext uri="{BB962C8B-B14F-4D97-AF65-F5344CB8AC3E}">
        <p14:creationId xmlns:p14="http://schemas.microsoft.com/office/powerpoint/2010/main" val="3838333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LIWC: Linguistic Inquiry and Word Count </a:t>
            </a:r>
          </a:p>
          <a:p>
            <a:r>
              <a:rPr lang="en-US" sz="1200" b="0" i="0" u="none" strike="noStrike" kern="1200" baseline="0" dirty="0">
                <a:solidFill>
                  <a:schemeClr val="tx1"/>
                </a:solidFill>
                <a:latin typeface="+mn-lt"/>
                <a:ea typeface="+mn-ea"/>
                <a:cs typeface="+mn-cs"/>
              </a:rPr>
              <a:t>GI: General Inquirer </a:t>
            </a:r>
          </a:p>
          <a:p>
            <a:r>
              <a:rPr lang="en-US" sz="1200" b="0" i="0" u="none" strike="noStrike" kern="1200" baseline="0" dirty="0">
                <a:solidFill>
                  <a:schemeClr val="tx1"/>
                </a:solidFill>
                <a:latin typeface="+mn-lt"/>
                <a:ea typeface="+mn-ea"/>
                <a:cs typeface="+mn-cs"/>
              </a:rPr>
              <a:t>Hu and Liu </a:t>
            </a:r>
            <a:endParaRPr lang="en-US" dirty="0"/>
          </a:p>
        </p:txBody>
      </p:sp>
      <p:sp>
        <p:nvSpPr>
          <p:cNvPr id="4" name="Slide Number Placeholder 3"/>
          <p:cNvSpPr>
            <a:spLocks noGrp="1"/>
          </p:cNvSpPr>
          <p:nvPr>
            <p:ph type="sldNum" sz="quarter" idx="10"/>
          </p:nvPr>
        </p:nvSpPr>
        <p:spPr/>
        <p:txBody>
          <a:bodyPr/>
          <a:lstStyle/>
          <a:p>
            <a:fld id="{13A64782-E9EF-BC41-BFE5-7C6E859E7DF3}" type="slidenum">
              <a:rPr lang="en-US" smtClean="0"/>
              <a:t>4</a:t>
            </a:fld>
            <a:endParaRPr lang="en-US"/>
          </a:p>
        </p:txBody>
      </p:sp>
    </p:spTree>
    <p:extLst>
      <p:ext uri="{BB962C8B-B14F-4D97-AF65-F5344CB8AC3E}">
        <p14:creationId xmlns:p14="http://schemas.microsoft.com/office/powerpoint/2010/main" val="327430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ANEW: Affective Norms for English Words </a:t>
            </a:r>
            <a:endParaRPr lang="en-US" dirty="0"/>
          </a:p>
        </p:txBody>
      </p:sp>
      <p:sp>
        <p:nvSpPr>
          <p:cNvPr id="4" name="Slide Number Placeholder 3"/>
          <p:cNvSpPr>
            <a:spLocks noGrp="1"/>
          </p:cNvSpPr>
          <p:nvPr>
            <p:ph type="sldNum" sz="quarter" idx="10"/>
          </p:nvPr>
        </p:nvSpPr>
        <p:spPr/>
        <p:txBody>
          <a:bodyPr/>
          <a:lstStyle/>
          <a:p>
            <a:fld id="{13A64782-E9EF-BC41-BFE5-7C6E859E7DF3}" type="slidenum">
              <a:rPr lang="en-US" smtClean="0"/>
              <a:t>5</a:t>
            </a:fld>
            <a:endParaRPr lang="en-US"/>
          </a:p>
        </p:txBody>
      </p:sp>
    </p:spTree>
    <p:extLst>
      <p:ext uri="{BB962C8B-B14F-4D97-AF65-F5344CB8AC3E}">
        <p14:creationId xmlns:p14="http://schemas.microsoft.com/office/powerpoint/2010/main" val="569289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WSD: Word</a:t>
            </a:r>
            <a:r>
              <a:rPr lang="en-US" baseline="0" dirty="0"/>
              <a:t> Sense disambiguation </a:t>
            </a:r>
            <a:endParaRPr lang="en-US" dirty="0"/>
          </a:p>
          <a:p>
            <a:r>
              <a:rPr lang="en-US" dirty="0"/>
              <a:t>Catch:</a:t>
            </a:r>
            <a:r>
              <a:rPr lang="en-US" baseline="0" dirty="0"/>
              <a:t> hunt</a:t>
            </a:r>
            <a:endParaRPr lang="en-US" dirty="0"/>
          </a:p>
        </p:txBody>
      </p:sp>
      <p:sp>
        <p:nvSpPr>
          <p:cNvPr id="4" name="Slide Number Placeholder 3"/>
          <p:cNvSpPr>
            <a:spLocks noGrp="1"/>
          </p:cNvSpPr>
          <p:nvPr>
            <p:ph type="sldNum" sz="quarter" idx="10"/>
          </p:nvPr>
        </p:nvSpPr>
        <p:spPr/>
        <p:txBody>
          <a:bodyPr/>
          <a:lstStyle/>
          <a:p>
            <a:fld id="{13A64782-E9EF-BC41-BFE5-7C6E859E7DF3}" type="slidenum">
              <a:rPr lang="en-US" smtClean="0"/>
              <a:t>6</a:t>
            </a:fld>
            <a:endParaRPr lang="en-US"/>
          </a:p>
        </p:txBody>
      </p:sp>
    </p:spTree>
    <p:extLst>
      <p:ext uri="{BB962C8B-B14F-4D97-AF65-F5344CB8AC3E}">
        <p14:creationId xmlns:p14="http://schemas.microsoft.com/office/powerpoint/2010/main" val="1336907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a:t>
            </a:r>
            <a:r>
              <a:rPr lang="en-US" dirty="0" err="1"/>
              <a:t>vader_sentiment_lexicon.txt</a:t>
            </a:r>
            <a:endParaRPr lang="en-US" dirty="0"/>
          </a:p>
          <a:p>
            <a:endParaRPr lang="en-US" dirty="0"/>
          </a:p>
          <a:p>
            <a:r>
              <a:rPr lang="en-US" dirty="0"/>
              <a:t>       Empirically validated by multiple independent human judges, VADER incorporates a "gold-standard" sentiment lexicon that is especially attuned to </a:t>
            </a:r>
            <a:r>
              <a:rPr lang="en-US" dirty="0" err="1"/>
              <a:t>microblog</a:t>
            </a:r>
            <a:r>
              <a:rPr lang="en-US" dirty="0"/>
              <a:t>-like contexts. </a:t>
            </a:r>
          </a:p>
          <a:p>
            <a:endParaRPr lang="en-US" dirty="0"/>
          </a:p>
          <a:p>
            <a:r>
              <a:rPr lang="en-US" dirty="0"/>
              <a:t>    The VADER sentiment lexicon is sensitive both the polarity and the intensity of sentiments expressed in social media contexts, and is also generally applicable to sentiment analysis in other domains.</a:t>
            </a:r>
          </a:p>
          <a:p>
            <a:endParaRPr lang="en-US" dirty="0"/>
          </a:p>
          <a:p>
            <a:r>
              <a:rPr lang="en-US" dirty="0"/>
              <a:t>	   Manually creating (much less, validating) a comprehensive sentiment lexicon is a labor intensive and sometimes error prone process, so it is no wonder that many opinion mining researchers and practitioners rely so heavily on existing lexicons as primary resources. We are pleased to offer ours as a new resource.</a:t>
            </a:r>
          </a:p>
          <a:p>
            <a:endParaRPr lang="en-US" dirty="0"/>
          </a:p>
          <a:p>
            <a:r>
              <a:rPr lang="en-US" dirty="0"/>
              <a:t>	   We begin by constructing a list inspired by examining existing well-established sentiment word-banks (LIWC, ANEW, and GI). To this, we next incorporate numerous lexical features common to sentiment expression in </a:t>
            </a:r>
            <a:r>
              <a:rPr lang="en-US" dirty="0" err="1"/>
              <a:t>microblogs</a:t>
            </a:r>
            <a:r>
              <a:rPr lang="en-US" dirty="0"/>
              <a:t>, including </a:t>
            </a:r>
          </a:p>
          <a:p>
            <a:r>
              <a:rPr lang="en-US" dirty="0"/>
              <a:t> - a full list of Western-style emoticons, for example, :-) denotes a smiley face and generally indicates positive sentiment)</a:t>
            </a:r>
          </a:p>
          <a:p>
            <a:r>
              <a:rPr lang="en-US" dirty="0"/>
              <a:t> - sentiment-related acronyms and </a:t>
            </a:r>
            <a:r>
              <a:rPr lang="en-US" dirty="0" err="1"/>
              <a:t>initialisms</a:t>
            </a:r>
            <a:r>
              <a:rPr lang="en-US" dirty="0"/>
              <a:t> (e.g., LOL and WTF are both examples of sentiment-laden </a:t>
            </a:r>
            <a:r>
              <a:rPr lang="en-US" dirty="0" err="1"/>
              <a:t>initialisms</a:t>
            </a:r>
            <a:r>
              <a:rPr lang="en-US" dirty="0"/>
              <a:t>)</a:t>
            </a:r>
          </a:p>
          <a:p>
            <a:r>
              <a:rPr lang="en-US" dirty="0"/>
              <a:t> - commonly used slang with sentiment value (e.g., nah, meh and giggly). </a:t>
            </a:r>
          </a:p>
          <a:p>
            <a:endParaRPr lang="en-US" dirty="0"/>
          </a:p>
          <a:p>
            <a:r>
              <a:rPr lang="en-US" dirty="0"/>
              <a:t>	This process provided us with over 9,000 lexical feature candidates. Next, we assessed 	the general applicability of each feature candidate to sentiment expressions. We used a wisdom-of-the-crowd13 (</a:t>
            </a:r>
            <a:r>
              <a:rPr lang="en-US" dirty="0" err="1"/>
              <a:t>WotC</a:t>
            </a:r>
            <a:r>
              <a:rPr lang="en-US" dirty="0"/>
              <a:t>) approach (</a:t>
            </a:r>
            <a:r>
              <a:rPr lang="en-US" dirty="0" err="1"/>
              <a:t>Surowiecki</a:t>
            </a:r>
            <a:r>
              <a:rPr lang="en-US" dirty="0"/>
              <a:t>, 2004) to acquire a valid point estimate for the sentiment valence (intensity) of each context-free candidate feature. We collected intensity ratings on each of our candidate lexical features from ten independent human raters (for a total of 90,000+ ratings). Features were rated on a scale from "[ñ4] Extremely Negative" to "[4] Extremely Positive", with allowance for "[0] Neutral (or Neither, N/A)". </a:t>
            </a:r>
          </a:p>
          <a:p>
            <a:endParaRPr lang="en-US" dirty="0"/>
          </a:p>
          <a:p>
            <a:r>
              <a:rPr lang="en-US" dirty="0"/>
              <a:t>	   We kept every lexical feature that had a non-zero mean rating, and whose standard deviation was less than 2.5 as determined by the aggregate of ten independent raters. This left us with just over 7,500 lexical features with validated valence scores that indicated both the sentiment polarity (positive/negative), and the sentiment intensity on a scale from -4 to +4. For example, the word "okay" has a positive valence of 0.9, "good" is 1.9, and "great" is 3.1, whereas "horrible" is -2.5, the frowning emoticon :( is -2.2, and "sucks" and it's slang derivative "</a:t>
            </a:r>
            <a:r>
              <a:rPr lang="en-US" dirty="0" err="1"/>
              <a:t>sux</a:t>
            </a:r>
            <a:r>
              <a:rPr lang="en-US" dirty="0"/>
              <a:t>" are both -1.5.</a:t>
            </a:r>
          </a:p>
        </p:txBody>
      </p:sp>
      <p:sp>
        <p:nvSpPr>
          <p:cNvPr id="4" name="Slide Number Placeholder 3"/>
          <p:cNvSpPr>
            <a:spLocks noGrp="1"/>
          </p:cNvSpPr>
          <p:nvPr>
            <p:ph type="sldNum" sz="quarter" idx="10"/>
          </p:nvPr>
        </p:nvSpPr>
        <p:spPr/>
        <p:txBody>
          <a:bodyPr/>
          <a:lstStyle/>
          <a:p>
            <a:fld id="{13A64782-E9EF-BC41-BFE5-7C6E859E7DF3}" type="slidenum">
              <a:rPr lang="en-US" smtClean="0"/>
              <a:t>8</a:t>
            </a:fld>
            <a:endParaRPr lang="en-US"/>
          </a:p>
        </p:txBody>
      </p:sp>
    </p:spTree>
    <p:extLst>
      <p:ext uri="{BB962C8B-B14F-4D97-AF65-F5344CB8AC3E}">
        <p14:creationId xmlns:p14="http://schemas.microsoft.com/office/powerpoint/2010/main" val="3607358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Wisdom of the Crowd approach is used to acquire a valid point estimate for the sentiment valence (intensity) of each context-free candidate feature. Intensity ratings collected on each of candidate lexical features from ten independent human raters (total 90,000+ratings). Rating obtained using Amazon Mechanical Turk (AMT).</a:t>
            </a:r>
          </a:p>
        </p:txBody>
      </p:sp>
      <p:sp>
        <p:nvSpPr>
          <p:cNvPr id="4" name="Slide Number Placeholder 3"/>
          <p:cNvSpPr>
            <a:spLocks noGrp="1"/>
          </p:cNvSpPr>
          <p:nvPr>
            <p:ph type="sldNum" sz="quarter" idx="10"/>
          </p:nvPr>
        </p:nvSpPr>
        <p:spPr/>
        <p:txBody>
          <a:bodyPr/>
          <a:lstStyle/>
          <a:p>
            <a:fld id="{13A64782-E9EF-BC41-BFE5-7C6E859E7DF3}" type="slidenum">
              <a:rPr lang="en-US" smtClean="0"/>
              <a:t>9</a:t>
            </a:fld>
            <a:endParaRPr lang="en-US"/>
          </a:p>
        </p:txBody>
      </p:sp>
    </p:spTree>
    <p:extLst>
      <p:ext uri="{BB962C8B-B14F-4D97-AF65-F5344CB8AC3E}">
        <p14:creationId xmlns:p14="http://schemas.microsoft.com/office/powerpoint/2010/main" val="3834308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x: sum of sentiment scores of the words</a:t>
            </a:r>
          </a:p>
          <a:p>
            <a:r>
              <a:rPr lang="en-US" sz="1200" b="0" i="0" kern="1200" dirty="0">
                <a:solidFill>
                  <a:schemeClr val="tx1"/>
                </a:solidFill>
                <a:effectLst/>
                <a:latin typeface="+mn-lt"/>
                <a:ea typeface="+mn-ea"/>
                <a:cs typeface="+mn-cs"/>
              </a:rPr>
              <a:t>a: a normalization parameter (generally a=15)</a:t>
            </a:r>
          </a:p>
          <a:p>
            <a:r>
              <a:rPr lang="en-US" sz="1200" b="0" i="0" kern="1200" dirty="0">
                <a:solidFill>
                  <a:schemeClr val="tx1"/>
                </a:solidFill>
                <a:effectLst/>
                <a:latin typeface="+mn-lt"/>
                <a:ea typeface="+mn-ea"/>
                <a:cs typeface="+mn-cs"/>
              </a:rPr>
              <a:t>It is also useful for researchers who would like to set standardized thresholds for classifying sentences as either positive, neutral, or negative. Typical threshold values (used in the literature cited on this page) are:</a:t>
            </a:r>
          </a:p>
          <a:p>
            <a:r>
              <a:rPr lang="en-US" b="1" dirty="0"/>
              <a:t>positive sentiment</a:t>
            </a:r>
            <a:r>
              <a:rPr lang="en-US" dirty="0"/>
              <a:t>: compound score &gt;= 0.5</a:t>
            </a:r>
          </a:p>
          <a:p>
            <a:r>
              <a:rPr lang="en-US" b="1" dirty="0"/>
              <a:t>neutral sentiment</a:t>
            </a:r>
            <a:r>
              <a:rPr lang="en-US" dirty="0"/>
              <a:t>: (compound score &gt; -0.5) and (compound score &lt; 0.5)</a:t>
            </a:r>
          </a:p>
          <a:p>
            <a:r>
              <a:rPr lang="en-US" b="1" dirty="0"/>
              <a:t>negative sentiment</a:t>
            </a:r>
            <a:r>
              <a:rPr lang="en-US" dirty="0"/>
              <a:t>: compound score &lt;= -0.5</a:t>
            </a:r>
          </a:p>
          <a:p>
            <a:endParaRPr lang="en-US" dirty="0"/>
          </a:p>
          <a:p>
            <a:r>
              <a:rPr lang="en-US" dirty="0"/>
              <a:t>Scoring process: first of all, it reads the </a:t>
            </a:r>
            <a:r>
              <a:rPr lang="en-US" dirty="0" err="1"/>
              <a:t>sentiment_lexicon</a:t>
            </a:r>
            <a:r>
              <a:rPr lang="en-US" dirty="0"/>
              <a:t> using </a:t>
            </a:r>
            <a:r>
              <a:rPr lang="en-US" dirty="0" err="1"/>
              <a:t>nltk.data.load</a:t>
            </a:r>
            <a:r>
              <a:rPr lang="en-US" dirty="0"/>
              <a:t>, and just preserves [words, measure]. Next, it starts to read and tokenize the text using </a:t>
            </a:r>
            <a:r>
              <a:rPr lang="en-US" dirty="0" err="1"/>
              <a:t>SentiText</a:t>
            </a:r>
            <a:r>
              <a:rPr lang="en-US" dirty="0"/>
              <a:t>, we will have a list of words that are in our text that might have a valence. It tries to look up each word of list in sentiment lexicon and retain the valence (measure) of each word. It applies the five rules on the words (</a:t>
            </a:r>
            <a:r>
              <a:rPr lang="en-US" dirty="0" err="1"/>
              <a:t>punc</a:t>
            </a:r>
            <a:r>
              <a:rPr lang="en-US" dirty="0"/>
              <a:t>, upper/lower, bi-grams/tri-gram, but, intensity). In scoring if a word valence is &gt;0 then adds 1 (compensate of neutral), if &lt;0 then adds -1 (compensate of neutral), if ==0 adds 1. Final scores will be sum of all valence scores (either positive, negative, or neutral) dividing by total valence scores (</a:t>
            </a:r>
            <a:r>
              <a:rPr lang="en-US" dirty="0" err="1"/>
              <a:t>pos+neu+neg</a:t>
            </a:r>
            <a:r>
              <a:rPr lang="en-US" dirty="0"/>
              <a:t>) and compound is sum of all words valence scores and normalizing using this equation (x/sqrt(x^2+a)), where x is sum of sentiment score of words, and a is normalization parameter (general a=15).  This process applies on each sentence separately.</a:t>
            </a:r>
          </a:p>
          <a:p>
            <a:endParaRPr lang="en-US" dirty="0"/>
          </a:p>
        </p:txBody>
      </p:sp>
      <p:sp>
        <p:nvSpPr>
          <p:cNvPr id="4" name="Slide Number Placeholder 3"/>
          <p:cNvSpPr>
            <a:spLocks noGrp="1"/>
          </p:cNvSpPr>
          <p:nvPr>
            <p:ph type="sldNum" sz="quarter" idx="10"/>
          </p:nvPr>
        </p:nvSpPr>
        <p:spPr/>
        <p:txBody>
          <a:bodyPr/>
          <a:lstStyle/>
          <a:p>
            <a:fld id="{13A64782-E9EF-BC41-BFE5-7C6E859E7DF3}" type="slidenum">
              <a:rPr lang="en-US" smtClean="0"/>
              <a:t>12</a:t>
            </a:fld>
            <a:endParaRPr lang="en-US"/>
          </a:p>
        </p:txBody>
      </p:sp>
    </p:spTree>
    <p:extLst>
      <p:ext uri="{BB962C8B-B14F-4D97-AF65-F5344CB8AC3E}">
        <p14:creationId xmlns:p14="http://schemas.microsoft.com/office/powerpoint/2010/main" val="1004343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38C2BD8-C0A0-CE49-9C77-3605834A8734}"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D7E966-4C37-C845-A769-04A82AA0AF01}" type="slidenum">
              <a:rPr lang="en-US" smtClean="0"/>
              <a:t>‹#›</a:t>
            </a:fld>
            <a:endParaRPr lang="en-US"/>
          </a:p>
        </p:txBody>
      </p:sp>
    </p:spTree>
    <p:extLst>
      <p:ext uri="{BB962C8B-B14F-4D97-AF65-F5344CB8AC3E}">
        <p14:creationId xmlns:p14="http://schemas.microsoft.com/office/powerpoint/2010/main" val="3921154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8C2BD8-C0A0-CE49-9C77-3605834A8734}"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D7E966-4C37-C845-A769-04A82AA0AF01}" type="slidenum">
              <a:rPr lang="en-US" smtClean="0"/>
              <a:t>‹#›</a:t>
            </a:fld>
            <a:endParaRPr lang="en-US"/>
          </a:p>
        </p:txBody>
      </p:sp>
    </p:spTree>
    <p:extLst>
      <p:ext uri="{BB962C8B-B14F-4D97-AF65-F5344CB8AC3E}">
        <p14:creationId xmlns:p14="http://schemas.microsoft.com/office/powerpoint/2010/main" val="3748898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8C2BD8-C0A0-CE49-9C77-3605834A8734}"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D7E966-4C37-C845-A769-04A82AA0AF01}" type="slidenum">
              <a:rPr lang="en-US" smtClean="0"/>
              <a:t>‹#›</a:t>
            </a:fld>
            <a:endParaRPr lang="en-US"/>
          </a:p>
        </p:txBody>
      </p:sp>
    </p:spTree>
    <p:extLst>
      <p:ext uri="{BB962C8B-B14F-4D97-AF65-F5344CB8AC3E}">
        <p14:creationId xmlns:p14="http://schemas.microsoft.com/office/powerpoint/2010/main" val="1741584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8C2BD8-C0A0-CE49-9C77-3605834A8734}"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D7E966-4C37-C845-A769-04A82AA0AF01}" type="slidenum">
              <a:rPr lang="en-US" smtClean="0"/>
              <a:t>‹#›</a:t>
            </a:fld>
            <a:endParaRPr lang="en-US"/>
          </a:p>
        </p:txBody>
      </p:sp>
    </p:spTree>
    <p:extLst>
      <p:ext uri="{BB962C8B-B14F-4D97-AF65-F5344CB8AC3E}">
        <p14:creationId xmlns:p14="http://schemas.microsoft.com/office/powerpoint/2010/main" val="1482130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8C2BD8-C0A0-CE49-9C77-3605834A8734}"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D7E966-4C37-C845-A769-04A82AA0AF01}" type="slidenum">
              <a:rPr lang="en-US" smtClean="0"/>
              <a:t>‹#›</a:t>
            </a:fld>
            <a:endParaRPr lang="en-US"/>
          </a:p>
        </p:txBody>
      </p:sp>
    </p:spTree>
    <p:extLst>
      <p:ext uri="{BB962C8B-B14F-4D97-AF65-F5344CB8AC3E}">
        <p14:creationId xmlns:p14="http://schemas.microsoft.com/office/powerpoint/2010/main" val="1793955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8C2BD8-C0A0-CE49-9C77-3605834A8734}"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D7E966-4C37-C845-A769-04A82AA0AF01}" type="slidenum">
              <a:rPr lang="en-US" smtClean="0"/>
              <a:t>‹#›</a:t>
            </a:fld>
            <a:endParaRPr lang="en-US"/>
          </a:p>
        </p:txBody>
      </p:sp>
    </p:spTree>
    <p:extLst>
      <p:ext uri="{BB962C8B-B14F-4D97-AF65-F5344CB8AC3E}">
        <p14:creationId xmlns:p14="http://schemas.microsoft.com/office/powerpoint/2010/main" val="2994973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8C2BD8-C0A0-CE49-9C77-3605834A8734}" type="datetimeFigureOut">
              <a:rPr lang="en-US" smtClean="0"/>
              <a:t>12/13/2017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D7E966-4C37-C845-A769-04A82AA0AF01}" type="slidenum">
              <a:rPr lang="en-US" smtClean="0"/>
              <a:t>‹#›</a:t>
            </a:fld>
            <a:endParaRPr lang="en-US"/>
          </a:p>
        </p:txBody>
      </p:sp>
    </p:spTree>
    <p:extLst>
      <p:ext uri="{BB962C8B-B14F-4D97-AF65-F5344CB8AC3E}">
        <p14:creationId xmlns:p14="http://schemas.microsoft.com/office/powerpoint/2010/main" val="1452457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8C2BD8-C0A0-CE49-9C77-3605834A8734}" type="datetimeFigureOut">
              <a:rPr lang="en-US" smtClean="0"/>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D7E966-4C37-C845-A769-04A82AA0AF01}" type="slidenum">
              <a:rPr lang="en-US" smtClean="0"/>
              <a:t>‹#›</a:t>
            </a:fld>
            <a:endParaRPr lang="en-US"/>
          </a:p>
        </p:txBody>
      </p:sp>
    </p:spTree>
    <p:extLst>
      <p:ext uri="{BB962C8B-B14F-4D97-AF65-F5344CB8AC3E}">
        <p14:creationId xmlns:p14="http://schemas.microsoft.com/office/powerpoint/2010/main" val="3685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8C2BD8-C0A0-CE49-9C77-3605834A8734}" type="datetimeFigureOut">
              <a:rPr lang="en-US" smtClean="0"/>
              <a:t>12/13/2017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D7E966-4C37-C845-A769-04A82AA0AF01}" type="slidenum">
              <a:rPr lang="en-US" smtClean="0"/>
              <a:t>‹#›</a:t>
            </a:fld>
            <a:endParaRPr lang="en-US"/>
          </a:p>
        </p:txBody>
      </p:sp>
    </p:spTree>
    <p:extLst>
      <p:ext uri="{BB962C8B-B14F-4D97-AF65-F5344CB8AC3E}">
        <p14:creationId xmlns:p14="http://schemas.microsoft.com/office/powerpoint/2010/main" val="67622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8C2BD8-C0A0-CE49-9C77-3605834A8734}"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D7E966-4C37-C845-A769-04A82AA0AF01}" type="slidenum">
              <a:rPr lang="en-US" smtClean="0"/>
              <a:t>‹#›</a:t>
            </a:fld>
            <a:endParaRPr lang="en-US"/>
          </a:p>
        </p:txBody>
      </p:sp>
    </p:spTree>
    <p:extLst>
      <p:ext uri="{BB962C8B-B14F-4D97-AF65-F5344CB8AC3E}">
        <p14:creationId xmlns:p14="http://schemas.microsoft.com/office/powerpoint/2010/main" val="393251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8C2BD8-C0A0-CE49-9C77-3605834A8734}"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D7E966-4C37-C845-A769-04A82AA0AF01}" type="slidenum">
              <a:rPr lang="en-US" smtClean="0"/>
              <a:t>‹#›</a:t>
            </a:fld>
            <a:endParaRPr lang="en-US"/>
          </a:p>
        </p:txBody>
      </p:sp>
    </p:spTree>
    <p:extLst>
      <p:ext uri="{BB962C8B-B14F-4D97-AF65-F5344CB8AC3E}">
        <p14:creationId xmlns:p14="http://schemas.microsoft.com/office/powerpoint/2010/main" val="1355710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8C2BD8-C0A0-CE49-9C77-3605834A8734}" type="datetimeFigureOut">
              <a:rPr lang="en-US" smtClean="0"/>
              <a:t>12/13/2017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7E966-4C37-C845-A769-04A82AA0AF01}" type="slidenum">
              <a:rPr lang="en-US" smtClean="0"/>
              <a:t>‹#›</a:t>
            </a:fld>
            <a:endParaRPr lang="en-US"/>
          </a:p>
        </p:txBody>
      </p:sp>
    </p:spTree>
    <p:extLst>
      <p:ext uri="{BB962C8B-B14F-4D97-AF65-F5344CB8AC3E}">
        <p14:creationId xmlns:p14="http://schemas.microsoft.com/office/powerpoint/2010/main" val="697401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Sentiment Analysis Techniques</a:t>
            </a:r>
          </a:p>
        </p:txBody>
      </p:sp>
      <p:sp>
        <p:nvSpPr>
          <p:cNvPr id="3" name="Subtitle 2"/>
          <p:cNvSpPr>
            <a:spLocks noGrp="1"/>
          </p:cNvSpPr>
          <p:nvPr>
            <p:ph type="subTitle" idx="1"/>
          </p:nvPr>
        </p:nvSpPr>
        <p:spPr/>
        <p:txBody>
          <a:bodyPr>
            <a:normAutofit fontScale="85000" lnSpcReduction="20000"/>
          </a:bodyPr>
          <a:lstStyle/>
          <a:p>
            <a:r>
              <a:rPr lang="en-US" dirty="0"/>
              <a:t>By:</a:t>
            </a:r>
          </a:p>
          <a:p>
            <a:r>
              <a:rPr lang="en-US" dirty="0"/>
              <a:t>Saeid Parvandeh</a:t>
            </a:r>
          </a:p>
          <a:p>
            <a:endParaRPr lang="en-US" dirty="0"/>
          </a:p>
          <a:p>
            <a:r>
              <a:rPr lang="en-US" dirty="0"/>
              <a:t>November 2017</a:t>
            </a:r>
          </a:p>
        </p:txBody>
      </p:sp>
    </p:spTree>
    <p:extLst>
      <p:ext uri="{BB962C8B-B14F-4D97-AF65-F5344CB8AC3E}">
        <p14:creationId xmlns:p14="http://schemas.microsoft.com/office/powerpoint/2010/main" val="1463287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VADER is rule-based </a:t>
            </a:r>
          </a:p>
        </p:txBody>
      </p:sp>
      <p:sp>
        <p:nvSpPr>
          <p:cNvPr id="3" name="Content Placeholder 2"/>
          <p:cNvSpPr>
            <a:spLocks noGrp="1"/>
          </p:cNvSpPr>
          <p:nvPr>
            <p:ph idx="1"/>
          </p:nvPr>
        </p:nvSpPr>
        <p:spPr/>
        <p:txBody>
          <a:bodyPr>
            <a:normAutofit fontScale="62500" lnSpcReduction="20000"/>
          </a:bodyPr>
          <a:lstStyle/>
          <a:p>
            <a:r>
              <a:rPr lang="en-US" dirty="0"/>
              <a:t>1. Punctuation increase the intensity</a:t>
            </a:r>
          </a:p>
          <a:p>
            <a:pPr lvl="1"/>
            <a:r>
              <a:rPr lang="en-US" dirty="0">
                <a:solidFill>
                  <a:schemeClr val="accent2">
                    <a:lumMod val="75000"/>
                  </a:schemeClr>
                </a:solidFill>
              </a:rPr>
              <a:t>The food here is good.</a:t>
            </a:r>
          </a:p>
          <a:p>
            <a:pPr lvl="1"/>
            <a:r>
              <a:rPr lang="en-US" dirty="0">
                <a:solidFill>
                  <a:schemeClr val="accent2">
                    <a:lumMod val="75000"/>
                  </a:schemeClr>
                </a:solidFill>
              </a:rPr>
              <a:t>The food here is good!!!</a:t>
            </a:r>
          </a:p>
          <a:p>
            <a:r>
              <a:rPr lang="en-US" dirty="0"/>
              <a:t>2.Capitalization increase the sentiment intensity</a:t>
            </a:r>
          </a:p>
          <a:p>
            <a:pPr lvl="1"/>
            <a:r>
              <a:rPr lang="en-US" dirty="0">
                <a:solidFill>
                  <a:srgbClr val="953735"/>
                </a:solidFill>
              </a:rPr>
              <a:t>The food here is GREAT!</a:t>
            </a:r>
          </a:p>
          <a:p>
            <a:pPr lvl="1"/>
            <a:r>
              <a:rPr lang="en-US" dirty="0">
                <a:solidFill>
                  <a:srgbClr val="953735"/>
                </a:solidFill>
              </a:rPr>
              <a:t>The food here is great!</a:t>
            </a:r>
          </a:p>
          <a:p>
            <a:r>
              <a:rPr lang="en-US" dirty="0"/>
              <a:t>3. Degree adverbs impact sentiment intensity</a:t>
            </a:r>
          </a:p>
          <a:p>
            <a:pPr lvl="1"/>
            <a:r>
              <a:rPr lang="en-US" dirty="0">
                <a:solidFill>
                  <a:srgbClr val="953735"/>
                </a:solidFill>
              </a:rPr>
              <a:t>The service here is extremely good</a:t>
            </a:r>
          </a:p>
          <a:p>
            <a:pPr lvl="1"/>
            <a:r>
              <a:rPr lang="en-US" dirty="0">
                <a:solidFill>
                  <a:srgbClr val="953735"/>
                </a:solidFill>
              </a:rPr>
              <a:t>The service here is good</a:t>
            </a:r>
          </a:p>
          <a:p>
            <a:r>
              <a:rPr lang="en-US" dirty="0"/>
              <a:t>4. The contrastive conjunction “but” signals a shift in sentiment polarity</a:t>
            </a:r>
          </a:p>
          <a:p>
            <a:pPr lvl="1"/>
            <a:r>
              <a:rPr lang="en-US" dirty="0">
                <a:solidFill>
                  <a:srgbClr val="953735"/>
                </a:solidFill>
              </a:rPr>
              <a:t>The food here is great, but the service is horrible.</a:t>
            </a:r>
          </a:p>
          <a:p>
            <a:r>
              <a:rPr lang="en-US" dirty="0"/>
              <a:t>5. Examining the tri-gram preceding a sentiment-laden lexical feature</a:t>
            </a:r>
          </a:p>
          <a:p>
            <a:pPr lvl="1"/>
            <a:r>
              <a:rPr lang="en-US" dirty="0">
                <a:solidFill>
                  <a:srgbClr val="953735"/>
                </a:solidFill>
              </a:rPr>
              <a:t>The food here isn’t really all that great</a:t>
            </a:r>
          </a:p>
        </p:txBody>
      </p:sp>
    </p:spTree>
    <p:extLst>
      <p:ext uri="{BB962C8B-B14F-4D97-AF65-F5344CB8AC3E}">
        <p14:creationId xmlns:p14="http://schemas.microsoft.com/office/powerpoint/2010/main" val="1270494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l="-2902" r="-2902"/>
          <a:stretch>
            <a:fillRect/>
          </a:stretch>
        </p:blipFill>
        <p:spPr>
          <a:xfrm>
            <a:off x="0" y="1417638"/>
            <a:ext cx="9144000" cy="5028847"/>
          </a:xfrm>
        </p:spPr>
      </p:pic>
    </p:spTree>
    <p:extLst>
      <p:ext uri="{BB962C8B-B14F-4D97-AF65-F5344CB8AC3E}">
        <p14:creationId xmlns:p14="http://schemas.microsoft.com/office/powerpoint/2010/main" val="3279251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BAF23-194E-4BA2-8AA6-A43B9E6D9592}"/>
              </a:ext>
            </a:extLst>
          </p:cNvPr>
          <p:cNvSpPr>
            <a:spLocks noGrp="1"/>
          </p:cNvSpPr>
          <p:nvPr>
            <p:ph type="title"/>
          </p:nvPr>
        </p:nvSpPr>
        <p:spPr/>
        <p:txBody>
          <a:bodyPr/>
          <a:lstStyle/>
          <a:p>
            <a:r>
              <a:rPr lang="en-US" dirty="0"/>
              <a:t>Sentiment Scores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C62A01-CA7B-4C71-A2C2-10A35D5A3C0B}"/>
                  </a:ext>
                </a:extLst>
              </p:cNvPr>
              <p:cNvSpPr>
                <a:spLocks noGrp="1"/>
              </p:cNvSpPr>
              <p:nvPr>
                <p:ph idx="1"/>
              </p:nvPr>
            </p:nvSpPr>
            <p:spPr/>
            <p:txBody>
              <a:bodyPr>
                <a:normAutofit/>
              </a:bodyPr>
              <a:lstStyle/>
              <a:p>
                <a:pPr marL="457200" lvl="1" indent="0">
                  <a:buNone/>
                </a:pPr>
                <a:r>
                  <a:rPr lang="en-US" dirty="0"/>
                  <a:t>The </a:t>
                </a:r>
                <a:r>
                  <a:rPr lang="en-US" dirty="0">
                    <a:solidFill>
                      <a:schemeClr val="accent6">
                        <a:lumMod val="75000"/>
                      </a:schemeClr>
                    </a:solidFill>
                  </a:rPr>
                  <a:t>compound score (polarity) </a:t>
                </a:r>
                <a:r>
                  <a:rPr lang="en-US" dirty="0"/>
                  <a:t>is computed by summing the valence scores of each word in the lexicon, adjusted according to the rules, and then normalized to be between -1 (most extreme negative) and +1 (most extreme positive)</a:t>
                </a:r>
              </a:p>
              <a:p>
                <a:pPr marL="457200" lvl="1"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𝑥</m:t>
                          </m:r>
                        </m:num>
                        <m:den>
                          <m:rad>
                            <m:radPr>
                              <m:degHide m:val="on"/>
                              <m:ctrlPr>
                                <a:rPr lang="en-US" i="1" smtClean="0">
                                  <a:latin typeface="Cambria Math" panose="02040503050406030204" pitchFamily="18" charset="0"/>
                                </a:rPr>
                              </m:ctrlPr>
                            </m:radPr>
                            <m:deg/>
                            <m:e>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𝑎</m:t>
                              </m:r>
                            </m:e>
                          </m:rad>
                        </m:den>
                      </m:f>
                    </m:oMath>
                  </m:oMathPara>
                </a14:m>
                <a:endParaRPr lang="en-US" dirty="0"/>
              </a:p>
              <a:p>
                <a:pPr marL="457200" lvl="1" indent="0">
                  <a:buNone/>
                </a:pPr>
                <a:r>
                  <a:rPr lang="en-US" dirty="0"/>
                  <a:t>The </a:t>
                </a:r>
                <a:r>
                  <a:rPr lang="en-US" dirty="0">
                    <a:solidFill>
                      <a:schemeClr val="accent6">
                        <a:lumMod val="75000"/>
                      </a:schemeClr>
                    </a:solidFill>
                  </a:rPr>
                  <a:t>positive, neutral (subjectivity), and negative </a:t>
                </a:r>
                <a:r>
                  <a:rPr lang="en-US" dirty="0"/>
                  <a:t>scores are ratios for proportions of text that fall in each category.</a:t>
                </a:r>
              </a:p>
            </p:txBody>
          </p:sp>
        </mc:Choice>
        <mc:Fallback xmlns="">
          <p:sp>
            <p:nvSpPr>
              <p:cNvPr id="3" name="Content Placeholder 2">
                <a:extLst>
                  <a:ext uri="{FF2B5EF4-FFF2-40B4-BE49-F238E27FC236}">
                    <a16:creationId xmlns:a16="http://schemas.microsoft.com/office/drawing/2014/main" id="{21C62A01-CA7B-4C71-A2C2-10A35D5A3C0B}"/>
                  </a:ext>
                </a:extLst>
              </p:cNvPr>
              <p:cNvSpPr>
                <a:spLocks noGrp="1" noRot="1" noChangeAspect="1" noMove="1" noResize="1" noEditPoints="1" noAdjustHandles="1" noChangeArrowheads="1" noChangeShapeType="1" noTextEdit="1"/>
              </p:cNvSpPr>
              <p:nvPr>
                <p:ph idx="1"/>
              </p:nvPr>
            </p:nvSpPr>
            <p:spPr>
              <a:blipFill>
                <a:blip r:embed="rId3"/>
                <a:stretch>
                  <a:fillRect t="-1348" b="-1078"/>
                </a:stretch>
              </a:blipFill>
            </p:spPr>
            <p:txBody>
              <a:bodyPr/>
              <a:lstStyle/>
              <a:p>
                <a:r>
                  <a:rPr lang="en-US">
                    <a:noFill/>
                  </a:rPr>
                  <a:t> </a:t>
                </a:r>
              </a:p>
            </p:txBody>
          </p:sp>
        </mc:Fallback>
      </mc:AlternateContent>
    </p:spTree>
    <p:extLst>
      <p:ext uri="{BB962C8B-B14F-4D97-AF65-F5344CB8AC3E}">
        <p14:creationId xmlns:p14="http://schemas.microsoft.com/office/powerpoint/2010/main" val="1303825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5" name="Content Placeholder 4"/>
          <p:cNvSpPr>
            <a:spLocks noGrp="1"/>
          </p:cNvSpPr>
          <p:nvPr>
            <p:ph idx="1"/>
          </p:nvPr>
        </p:nvSpPr>
        <p:spPr/>
        <p:txBody>
          <a:bodyPr>
            <a:normAutofit/>
          </a:bodyPr>
          <a:lstStyle/>
          <a:p>
            <a:pPr marL="0" indent="0">
              <a:buNone/>
            </a:pPr>
            <a:endParaRPr lang="en-US" dirty="0"/>
          </a:p>
        </p:txBody>
      </p:sp>
      <p:pic>
        <p:nvPicPr>
          <p:cNvPr id="1026" name="Picture 2" descr="Image result for sentiment analysis">
            <a:extLst>
              <a:ext uri="{FF2B5EF4-FFF2-40B4-BE49-F238E27FC236}">
                <a16:creationId xmlns:a16="http://schemas.microsoft.com/office/drawing/2014/main" id="{6F5345CB-891B-414E-A8C7-A800656836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69" y="1671638"/>
            <a:ext cx="9054231" cy="4030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999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1D99-D644-4C33-A0FC-3421D2D3F22B}"/>
              </a:ext>
            </a:extLst>
          </p:cNvPr>
          <p:cNvSpPr>
            <a:spLocks noGrp="1"/>
          </p:cNvSpPr>
          <p:nvPr>
            <p:ph type="title"/>
          </p:nvPr>
        </p:nvSpPr>
        <p:spPr/>
        <p:txBody>
          <a:bodyPr/>
          <a:lstStyle/>
          <a:p>
            <a:r>
              <a:rPr lang="en-US" dirty="0"/>
              <a:t>Sentiment Lexicon</a:t>
            </a:r>
          </a:p>
        </p:txBody>
      </p:sp>
      <p:sp>
        <p:nvSpPr>
          <p:cNvPr id="3" name="Content Placeholder 2">
            <a:extLst>
              <a:ext uri="{FF2B5EF4-FFF2-40B4-BE49-F238E27FC236}">
                <a16:creationId xmlns:a16="http://schemas.microsoft.com/office/drawing/2014/main" id="{9A93A256-4085-4D2E-9A95-9A74811E9E77}"/>
              </a:ext>
            </a:extLst>
          </p:cNvPr>
          <p:cNvSpPr>
            <a:spLocks noGrp="1"/>
          </p:cNvSpPr>
          <p:nvPr>
            <p:ph idx="1"/>
          </p:nvPr>
        </p:nvSpPr>
        <p:spPr/>
        <p:txBody>
          <a:bodyPr/>
          <a:lstStyle/>
          <a:p>
            <a:endParaRPr lang="en-US"/>
          </a:p>
        </p:txBody>
      </p:sp>
      <p:pic>
        <p:nvPicPr>
          <p:cNvPr id="2054" name="Picture 6" descr="Image result for sentiment lexicon">
            <a:extLst>
              <a:ext uri="{FF2B5EF4-FFF2-40B4-BE49-F238E27FC236}">
                <a16:creationId xmlns:a16="http://schemas.microsoft.com/office/drawing/2014/main" id="{4FFF71B2-7EF8-441D-9FC4-D178B906E4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1" y="1804988"/>
            <a:ext cx="8973594" cy="3974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414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 lexicons</a:t>
            </a:r>
          </a:p>
        </p:txBody>
      </p:sp>
      <p:sp>
        <p:nvSpPr>
          <p:cNvPr id="3" name="Content Placeholder 2"/>
          <p:cNvSpPr>
            <a:spLocks noGrp="1"/>
          </p:cNvSpPr>
          <p:nvPr>
            <p:ph idx="1"/>
          </p:nvPr>
        </p:nvSpPr>
        <p:spPr/>
        <p:txBody>
          <a:bodyPr>
            <a:normAutofit/>
          </a:bodyPr>
          <a:lstStyle/>
          <a:p>
            <a:r>
              <a:rPr lang="en-US" dirty="0"/>
              <a:t>Semantic orientation (</a:t>
            </a:r>
            <a:r>
              <a:rPr lang="en-US" dirty="0">
                <a:solidFill>
                  <a:srgbClr val="FF0000"/>
                </a:solidFill>
              </a:rPr>
              <a:t>polarity-based</a:t>
            </a:r>
            <a:r>
              <a:rPr lang="en-US" dirty="0"/>
              <a:t>) lexicons</a:t>
            </a:r>
          </a:p>
          <a:p>
            <a:pPr lvl="1"/>
            <a:r>
              <a:rPr lang="en-US" dirty="0">
                <a:solidFill>
                  <a:schemeClr val="accent6">
                    <a:lumMod val="75000"/>
                  </a:schemeClr>
                </a:solidFill>
              </a:rPr>
              <a:t>LIWC</a:t>
            </a:r>
            <a:r>
              <a:rPr lang="en-US" dirty="0"/>
              <a:t> (positive: 406, negative: 499)</a:t>
            </a:r>
          </a:p>
          <a:p>
            <a:pPr lvl="1"/>
            <a:r>
              <a:rPr lang="en-US" dirty="0">
                <a:solidFill>
                  <a:srgbClr val="E46C0A"/>
                </a:solidFill>
              </a:rPr>
              <a:t>GI</a:t>
            </a:r>
            <a:r>
              <a:rPr lang="en-US" dirty="0"/>
              <a:t> (positive: 1915, negative: 2291)</a:t>
            </a:r>
          </a:p>
          <a:p>
            <a:pPr lvl="1"/>
            <a:r>
              <a:rPr lang="en-US" dirty="0">
                <a:solidFill>
                  <a:srgbClr val="E46C0A"/>
                </a:solidFill>
              </a:rPr>
              <a:t>Hu-Liu04 </a:t>
            </a:r>
            <a:r>
              <a:rPr lang="en-US" dirty="0"/>
              <a:t>(positive: 2006, negative: 4783)</a:t>
            </a:r>
          </a:p>
        </p:txBody>
      </p:sp>
      <p:pic>
        <p:nvPicPr>
          <p:cNvPr id="5" name="Content Placeholder 4"/>
          <p:cNvPicPr>
            <a:picLocks noChangeAspect="1"/>
          </p:cNvPicPr>
          <p:nvPr/>
        </p:nvPicPr>
        <p:blipFill rotWithShape="1">
          <a:blip r:embed="rId3"/>
          <a:srcRect t="2913" b="1746"/>
          <a:stretch/>
        </p:blipFill>
        <p:spPr>
          <a:xfrm>
            <a:off x="457200" y="4365986"/>
            <a:ext cx="8229600" cy="1553611"/>
          </a:xfrm>
          <a:prstGeom prst="rect">
            <a:avLst/>
          </a:prstGeom>
        </p:spPr>
      </p:pic>
    </p:spTree>
    <p:extLst>
      <p:ext uri="{BB962C8B-B14F-4D97-AF65-F5344CB8AC3E}">
        <p14:creationId xmlns:p14="http://schemas.microsoft.com/office/powerpoint/2010/main" val="202551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 lexicons</a:t>
            </a:r>
          </a:p>
        </p:txBody>
      </p:sp>
      <p:sp>
        <p:nvSpPr>
          <p:cNvPr id="3" name="Content Placeholder 2"/>
          <p:cNvSpPr>
            <a:spLocks noGrp="1"/>
          </p:cNvSpPr>
          <p:nvPr>
            <p:ph idx="1"/>
          </p:nvPr>
        </p:nvSpPr>
        <p:spPr/>
        <p:txBody>
          <a:bodyPr>
            <a:normAutofit/>
          </a:bodyPr>
          <a:lstStyle/>
          <a:p>
            <a:r>
              <a:rPr lang="en-US" dirty="0"/>
              <a:t>Semantic intensity (</a:t>
            </a:r>
            <a:r>
              <a:rPr lang="en-US" dirty="0">
                <a:solidFill>
                  <a:srgbClr val="FF0000"/>
                </a:solidFill>
              </a:rPr>
              <a:t>valence-based</a:t>
            </a:r>
            <a:r>
              <a:rPr lang="en-US" dirty="0"/>
              <a:t>) lexicons</a:t>
            </a:r>
          </a:p>
          <a:p>
            <a:pPr lvl="1"/>
            <a:r>
              <a:rPr lang="en-US" dirty="0">
                <a:solidFill>
                  <a:schemeClr val="accent6">
                    <a:lumMod val="75000"/>
                  </a:schemeClr>
                </a:solidFill>
              </a:rPr>
              <a:t>ANEW</a:t>
            </a:r>
            <a:r>
              <a:rPr lang="en-US" dirty="0"/>
              <a:t> (1 to 9)</a:t>
            </a:r>
          </a:p>
          <a:p>
            <a:pPr lvl="2"/>
            <a:r>
              <a:rPr lang="en-US" dirty="0"/>
              <a:t>example</a:t>
            </a:r>
          </a:p>
          <a:p>
            <a:pPr lvl="3"/>
            <a:r>
              <a:rPr lang="en-US" dirty="0"/>
              <a:t>Betray 1.68</a:t>
            </a:r>
          </a:p>
          <a:p>
            <a:pPr lvl="3"/>
            <a:r>
              <a:rPr lang="en-US" dirty="0"/>
              <a:t>Bland 4.01</a:t>
            </a:r>
          </a:p>
          <a:p>
            <a:pPr lvl="3"/>
            <a:r>
              <a:rPr lang="en-US" dirty="0"/>
              <a:t>Dream 6.73</a:t>
            </a:r>
          </a:p>
          <a:p>
            <a:pPr lvl="3"/>
            <a:r>
              <a:rPr lang="en-US" dirty="0"/>
              <a:t>Delight 8.26</a:t>
            </a:r>
          </a:p>
          <a:p>
            <a:pPr lvl="1"/>
            <a:r>
              <a:rPr lang="en-US" dirty="0" err="1">
                <a:solidFill>
                  <a:srgbClr val="E46C0A"/>
                </a:solidFill>
              </a:rPr>
              <a:t>SentiWordNet</a:t>
            </a:r>
            <a:r>
              <a:rPr lang="en-US" dirty="0"/>
              <a:t> (0 to 1)</a:t>
            </a:r>
          </a:p>
          <a:p>
            <a:pPr lvl="1"/>
            <a:r>
              <a:rPr lang="en-US" dirty="0" err="1">
                <a:solidFill>
                  <a:srgbClr val="E46C0A"/>
                </a:solidFill>
              </a:rPr>
              <a:t>SentiNet</a:t>
            </a:r>
            <a:r>
              <a:rPr lang="en-US" dirty="0"/>
              <a:t> (-1 to 1)</a:t>
            </a:r>
          </a:p>
        </p:txBody>
      </p:sp>
    </p:spTree>
    <p:extLst>
      <p:ext uri="{BB962C8B-B14F-4D97-AF65-F5344CB8AC3E}">
        <p14:creationId xmlns:p14="http://schemas.microsoft.com/office/powerpoint/2010/main" val="302733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 lexicons</a:t>
            </a:r>
          </a:p>
        </p:txBody>
      </p:sp>
      <p:sp>
        <p:nvSpPr>
          <p:cNvPr id="3" name="Content Placeholder 2"/>
          <p:cNvSpPr>
            <a:spLocks noGrp="1"/>
          </p:cNvSpPr>
          <p:nvPr>
            <p:ph idx="1"/>
          </p:nvPr>
        </p:nvSpPr>
        <p:spPr/>
        <p:txBody>
          <a:bodyPr/>
          <a:lstStyle/>
          <a:p>
            <a:r>
              <a:rPr lang="en-US" dirty="0"/>
              <a:t>Lexicons and context-awareness</a:t>
            </a:r>
          </a:p>
          <a:p>
            <a:pPr lvl="1"/>
            <a:r>
              <a:rPr lang="en-US" dirty="0">
                <a:solidFill>
                  <a:schemeClr val="accent6">
                    <a:lumMod val="75000"/>
                  </a:schemeClr>
                </a:solidFill>
              </a:rPr>
              <a:t>WSD</a:t>
            </a:r>
            <a:r>
              <a:rPr lang="en-US" dirty="0"/>
              <a:t>: refers to the process of identifying which sense of a word is used in a sentence when the word has multiple meanings </a:t>
            </a:r>
          </a:p>
          <a:p>
            <a:pPr marL="457200" lvl="1" indent="0">
              <a:buNone/>
            </a:pPr>
            <a:endParaRPr lang="en-US" dirty="0"/>
          </a:p>
          <a:p>
            <a:pPr lvl="2"/>
            <a:r>
              <a:rPr lang="en-US" dirty="0"/>
              <a:t>example</a:t>
            </a:r>
          </a:p>
          <a:p>
            <a:pPr lvl="3"/>
            <a:r>
              <a:rPr lang="en-US" dirty="0">
                <a:solidFill>
                  <a:srgbClr val="953735"/>
                </a:solidFill>
              </a:rPr>
              <a:t>At first glance the contract looks good, but there’s a </a:t>
            </a:r>
            <a:r>
              <a:rPr lang="en-US" b="1" u="sng" dirty="0">
                <a:solidFill>
                  <a:srgbClr val="953735"/>
                </a:solidFill>
              </a:rPr>
              <a:t>catch</a:t>
            </a:r>
            <a:r>
              <a:rPr lang="en-US" dirty="0">
                <a:solidFill>
                  <a:srgbClr val="953735"/>
                </a:solidFill>
              </a:rPr>
              <a:t> (negative sentiment)</a:t>
            </a:r>
          </a:p>
          <a:p>
            <a:pPr lvl="3"/>
            <a:r>
              <a:rPr lang="en-US" dirty="0">
                <a:solidFill>
                  <a:srgbClr val="953735"/>
                </a:solidFill>
              </a:rPr>
              <a:t>The fisherman plans to sell his </a:t>
            </a:r>
            <a:r>
              <a:rPr lang="en-US" b="1" u="sng" dirty="0">
                <a:solidFill>
                  <a:srgbClr val="953735"/>
                </a:solidFill>
              </a:rPr>
              <a:t>catch</a:t>
            </a:r>
            <a:r>
              <a:rPr lang="en-US" dirty="0">
                <a:solidFill>
                  <a:srgbClr val="953735"/>
                </a:solidFill>
              </a:rPr>
              <a:t> at the market (neutral sentiment) </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271009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 learning approaches</a:t>
            </a:r>
          </a:p>
        </p:txBody>
      </p:sp>
      <p:sp>
        <p:nvSpPr>
          <p:cNvPr id="3" name="Content Placeholder 2"/>
          <p:cNvSpPr>
            <a:spLocks noGrp="1"/>
          </p:cNvSpPr>
          <p:nvPr>
            <p:ph idx="1"/>
          </p:nvPr>
        </p:nvSpPr>
        <p:spPr/>
        <p:txBody>
          <a:bodyPr/>
          <a:lstStyle/>
          <a:p>
            <a:r>
              <a:rPr lang="en-US" dirty="0"/>
              <a:t>Naïve Bayes</a:t>
            </a:r>
          </a:p>
          <a:p>
            <a:r>
              <a:rPr lang="en-US" dirty="0"/>
              <a:t>Maximum Entropy</a:t>
            </a:r>
          </a:p>
          <a:p>
            <a:r>
              <a:rPr lang="en-US" dirty="0"/>
              <a:t>Support Vector Machines (SVM)</a:t>
            </a:r>
          </a:p>
          <a:p>
            <a:pPr lvl="1"/>
            <a:r>
              <a:rPr lang="en-US" dirty="0">
                <a:solidFill>
                  <a:srgbClr val="E46C0A"/>
                </a:solidFill>
              </a:rPr>
              <a:t>SVM-classification</a:t>
            </a:r>
          </a:p>
          <a:p>
            <a:pPr lvl="1"/>
            <a:r>
              <a:rPr lang="en-US" dirty="0">
                <a:solidFill>
                  <a:srgbClr val="E46C0A"/>
                </a:solidFill>
              </a:rPr>
              <a:t>SVM-regression</a:t>
            </a:r>
          </a:p>
        </p:txBody>
      </p:sp>
    </p:spTree>
    <p:extLst>
      <p:ext uri="{BB962C8B-B14F-4D97-AF65-F5344CB8AC3E}">
        <p14:creationId xmlns:p14="http://schemas.microsoft.com/office/powerpoint/2010/main" val="57516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VADER</a:t>
            </a:r>
          </a:p>
        </p:txBody>
      </p:sp>
      <p:sp>
        <p:nvSpPr>
          <p:cNvPr id="7" name="Content Placeholder 6"/>
          <p:cNvSpPr>
            <a:spLocks noGrp="1"/>
          </p:cNvSpPr>
          <p:nvPr>
            <p:ph idx="1"/>
          </p:nvPr>
        </p:nvSpPr>
        <p:spPr/>
        <p:txBody>
          <a:bodyPr>
            <a:normAutofit/>
          </a:bodyPr>
          <a:lstStyle/>
          <a:p>
            <a:pPr marL="0" indent="0">
              <a:buNone/>
            </a:pPr>
            <a:r>
              <a:rPr lang="en-US" dirty="0"/>
              <a:t>A rule-based sentiment analysis engine</a:t>
            </a:r>
          </a:p>
          <a:p>
            <a:pPr marL="0" indent="0">
              <a:buNone/>
            </a:pPr>
            <a:r>
              <a:rPr lang="en-US" sz="2800" dirty="0">
                <a:solidFill>
                  <a:schemeClr val="accent6">
                    <a:lumMod val="75000"/>
                  </a:schemeClr>
                </a:solidFill>
              </a:rPr>
              <a:t>1. </a:t>
            </a:r>
            <a:r>
              <a:rPr lang="en-US" sz="2800" dirty="0"/>
              <a:t>works well on social media</a:t>
            </a:r>
          </a:p>
          <a:p>
            <a:pPr marL="0" indent="0">
              <a:buNone/>
            </a:pPr>
            <a:r>
              <a:rPr lang="en-US" sz="2800" dirty="0">
                <a:solidFill>
                  <a:schemeClr val="accent6">
                    <a:lumMod val="75000"/>
                  </a:schemeClr>
                </a:solidFill>
              </a:rPr>
              <a:t>2. </a:t>
            </a:r>
            <a:r>
              <a:rPr lang="en-US" sz="2800" dirty="0"/>
              <a:t>requires no training data, but is constructed a generalizable, valence-based, human-curated gold standard sentiment lexicon</a:t>
            </a:r>
          </a:p>
          <a:p>
            <a:pPr marL="0" indent="0">
              <a:buNone/>
            </a:pPr>
            <a:r>
              <a:rPr lang="en-US" sz="2800" dirty="0">
                <a:solidFill>
                  <a:schemeClr val="accent6">
                    <a:lumMod val="75000"/>
                  </a:schemeClr>
                </a:solidFill>
              </a:rPr>
              <a:t>3. </a:t>
            </a:r>
            <a:r>
              <a:rPr lang="en-US" sz="2800" dirty="0"/>
              <a:t>fast enough to be used online</a:t>
            </a:r>
          </a:p>
          <a:p>
            <a:pPr marL="0" indent="0">
              <a:buNone/>
            </a:pPr>
            <a:r>
              <a:rPr lang="en-US" sz="2800" dirty="0">
                <a:solidFill>
                  <a:schemeClr val="accent6">
                    <a:lumMod val="75000"/>
                  </a:schemeClr>
                </a:solidFill>
              </a:rPr>
              <a:t>4. </a:t>
            </a:r>
            <a:r>
              <a:rPr lang="en-US" sz="2800" dirty="0"/>
              <a:t>does not severely suffer from a speed-performance trade-off</a:t>
            </a:r>
          </a:p>
        </p:txBody>
      </p:sp>
    </p:spTree>
    <p:extLst>
      <p:ext uri="{BB962C8B-B14F-4D97-AF65-F5344CB8AC3E}">
        <p14:creationId xmlns:p14="http://schemas.microsoft.com/office/powerpoint/2010/main" val="1473396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VADER</a:t>
            </a:r>
          </a:p>
        </p:txBody>
      </p:sp>
      <p:pic>
        <p:nvPicPr>
          <p:cNvPr id="4" name="Content Placeholder 3"/>
          <p:cNvPicPr>
            <a:picLocks noGrp="1" noChangeAspect="1"/>
          </p:cNvPicPr>
          <p:nvPr>
            <p:ph idx="1"/>
          </p:nvPr>
        </p:nvPicPr>
        <p:blipFill>
          <a:blip r:embed="rId3"/>
          <a:srcRect t="-31536" b="-31536"/>
          <a:stretch>
            <a:fillRect/>
          </a:stretch>
        </p:blipFill>
        <p:spPr>
          <a:xfrm>
            <a:off x="0" y="1348757"/>
            <a:ext cx="9144000" cy="5028847"/>
          </a:xfrm>
        </p:spPr>
      </p:pic>
    </p:spTree>
    <p:extLst>
      <p:ext uri="{BB962C8B-B14F-4D97-AF65-F5344CB8AC3E}">
        <p14:creationId xmlns:p14="http://schemas.microsoft.com/office/powerpoint/2010/main" val="1010221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3383</TotalTime>
  <Words>691</Words>
  <Application>Microsoft Office PowerPoint</Application>
  <PresentationFormat>On-screen Show (4:3)</PresentationFormat>
  <Paragraphs>102</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Cambria Math</vt:lpstr>
      <vt:lpstr>Office Theme</vt:lpstr>
      <vt:lpstr>Sentiment Analysis Techniques</vt:lpstr>
      <vt:lpstr> </vt:lpstr>
      <vt:lpstr>Sentiment Lexicon</vt:lpstr>
      <vt:lpstr>Sentiment lexicons</vt:lpstr>
      <vt:lpstr>Sentiment lexicons</vt:lpstr>
      <vt:lpstr>Sentiment lexicons</vt:lpstr>
      <vt:lpstr>Machine learning approaches</vt:lpstr>
      <vt:lpstr>VADER</vt:lpstr>
      <vt:lpstr>VADER</vt:lpstr>
      <vt:lpstr>VADER is rule-based </vt:lpstr>
      <vt:lpstr>PowerPoint Presentation</vt:lpstr>
      <vt:lpstr>Sentiment Scores</vt:lpstr>
    </vt:vector>
  </TitlesOfParts>
  <Company>utulsa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Techniques</dc:title>
  <dc:creator>saeid parvandeh</dc:creator>
  <cp:lastModifiedBy>Saeid Parvandeh</cp:lastModifiedBy>
  <cp:revision>48</cp:revision>
  <dcterms:created xsi:type="dcterms:W3CDTF">2017-11-25T22:38:59Z</dcterms:created>
  <dcterms:modified xsi:type="dcterms:W3CDTF">2017-12-13T22:56:12Z</dcterms:modified>
</cp:coreProperties>
</file>