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BE7C-3418-4233-93AD-442173ED2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754D3-FFF5-4A86-9FC3-B269DA4F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948B-E4DB-49B4-9345-829077B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EC5DE-1F8A-458B-9C49-50FD63D9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DE83-8D8E-472C-B142-C753FEA1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317C-0894-4D96-8DB9-9D58E0DB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739A-0E85-4002-ACF7-890ACA004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3FDA-BEA3-438E-A830-7A179CAD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94B49-630F-41E6-9BBB-59ABF01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E251-C14D-44B6-BDCD-C83E60F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0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AC7D8-311B-4D8C-B685-D5C1B3B1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D125A-4F62-4E90-9B71-0D33B0DB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4BD1-1B32-4C2D-A8D5-51F291CF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F92-43E1-4899-8467-7B63B47B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C5E5-638D-40CE-923A-4DCB0423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90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852F-9610-4DDD-883C-2D5540CA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A4C0-94AF-477E-8270-D1C4A885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BB09-20B3-4B73-BE82-EE7E1950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4DD07-0320-4F80-B6A2-E83BA1B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ADA2-5097-4E9F-8B45-7A496713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39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4240-6009-4072-952E-4A5555EF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EC3B-4BB1-443A-9279-5311306C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F3EB-3FF0-4B25-AB7D-4E8AB6E4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76FB-93B9-4262-A2EA-4C53C777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A8FE-6E7A-4491-BB22-4F59ADFE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2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FD32-7654-4EAA-AE70-4311A96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D2FE-C90F-4655-80E7-D3AD327EE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C1A2-8250-4CB0-8599-B3F0AB3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081E-B6E3-471E-8B0D-FD5F42D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E65A0-B629-428C-9884-E75EA55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0D2D-9B10-4A9B-BC40-010D6ABA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84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5903-22B1-48F2-BD2A-03875D69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C63E-BD4E-4250-A932-D2BBF043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098A7-F25B-4F5A-8E6F-025B8A33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9545C-C2FA-460F-A1F1-A4395F33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D3BA8-1B11-4192-BEDC-0E5129360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09205-B13A-46B6-BADB-C43C34D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F2295-2FD7-4F23-8CA9-6DC4D9F3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381F7-24DA-40F3-9F69-91B1E6F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3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84F0-1EFB-4384-9A62-B4D6D4A2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DA253-C34D-4AB0-9845-398F96B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86876-43EF-44DE-838E-0924BC03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00304-D778-44EF-AB5B-013A2382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61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6372A-BF3C-4578-BCAD-46557DC4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18978-51A1-48C1-9309-5D39BC6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5F8D-59AC-479E-87D2-48C4A9F1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94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09F0-1533-45D1-AF53-57D8FDC7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35B1-9962-4C07-A4B3-D8EBA623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1C380-03E4-4199-BAF9-B3FC4A5DB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3CF2F-29A0-4F47-BB5A-80C3F138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5B2E1-F8F5-4127-B328-5F99DCB1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CB6B4-C0AF-4F9D-8E5A-F1B6CAA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6CC0-E4F6-4BFA-9D8F-C68C8F19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893A2-40A9-4721-9EDC-B2260904B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C524-BB93-495F-8558-9ADFAD8D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578F-CB3A-4408-90FB-6D95A89D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93DD-3616-41BC-B1E0-F98DBB37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4271-1022-44B7-BEB7-2EAE43B2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14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A003B-69C6-48E2-B502-3B17D362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FCCF-9885-4A50-A6BD-F1130EAE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81BC-37AA-4600-AA76-D185D4BEA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76A3-5C99-429F-9FAF-FB14D0A002E0}" type="datetimeFigureOut">
              <a:rPr lang="en-AU" smtClean="0"/>
              <a:t>24/01/2019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7A40-1049-44E4-8524-5E6EF391F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2B0D-87EE-4628-A5DA-EBDB1BAAD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724B-77F5-42D9-8449-C6E38F9105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0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CE74-3AD1-4330-B627-20EE1E575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Insights for making decisions/improvements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8182-1D54-48F3-AB30-393F8644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AU" dirty="0"/>
              <a:t>By </a:t>
            </a:r>
            <a:r>
              <a:rPr lang="en-AU" dirty="0" err="1"/>
              <a:t>Saeid</a:t>
            </a:r>
            <a:r>
              <a:rPr lang="en-AU" dirty="0"/>
              <a:t> </a:t>
            </a:r>
            <a:r>
              <a:rPr lang="en-AU" dirty="0" err="1"/>
              <a:t>Iranmanesh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55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70F7-4060-4082-A929-3DDBBA48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1169-B7E2-4697-91DF-3E8F8719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Section 1</a:t>
            </a:r>
            <a:r>
              <a:rPr lang="en-AU" dirty="0"/>
              <a:t>: </a:t>
            </a:r>
            <a:r>
              <a:rPr lang="en-AU" dirty="0">
                <a:solidFill>
                  <a:srgbClr val="C00000"/>
                </a:solidFill>
              </a:rPr>
              <a:t>initial exploration</a:t>
            </a:r>
          </a:p>
          <a:p>
            <a:r>
              <a:rPr lang="en-AU" dirty="0">
                <a:solidFill>
                  <a:srgbClr val="002060"/>
                </a:solidFill>
              </a:rPr>
              <a:t>Section 2</a:t>
            </a:r>
            <a:r>
              <a:rPr lang="en-AU" dirty="0"/>
              <a:t>: </a:t>
            </a:r>
            <a:r>
              <a:rPr lang="en-AU" dirty="0">
                <a:solidFill>
                  <a:srgbClr val="C00000"/>
                </a:solidFill>
              </a:rPr>
              <a:t>Insights</a:t>
            </a:r>
          </a:p>
          <a:p>
            <a:pPr lvl="1"/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Promoters’ expenditure</a:t>
            </a:r>
          </a:p>
          <a:p>
            <a:pPr lvl="1"/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value of promoters with negative comments</a:t>
            </a:r>
          </a:p>
          <a:p>
            <a:pPr lvl="1"/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The value of age groups</a:t>
            </a:r>
          </a:p>
          <a:p>
            <a:pPr lvl="1"/>
            <a:r>
              <a:rPr lang="en-AU" dirty="0">
                <a:solidFill>
                  <a:schemeClr val="bg2">
                    <a:lumMod val="75000"/>
                  </a:schemeClr>
                </a:solidFill>
              </a:rPr>
              <a:t>Chadstone Store, the busiest store in Australia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3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6434-1581-45C7-938C-2233F83E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33" y="145674"/>
            <a:ext cx="10515600" cy="1325563"/>
          </a:xfrm>
        </p:spPr>
        <p:txBody>
          <a:bodyPr/>
          <a:lstStyle/>
          <a:p>
            <a:r>
              <a:rPr lang="en-AU" dirty="0"/>
              <a:t>Initial exploration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CE7A1-162D-4DA4-A30B-53774B1C840C}"/>
              </a:ext>
            </a:extLst>
          </p:cNvPr>
          <p:cNvSpPr txBox="1"/>
          <p:nvPr/>
        </p:nvSpPr>
        <p:spPr>
          <a:xfrm>
            <a:off x="7270549" y="998113"/>
            <a:ext cx="4092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than 50% of respondents in  all NPS labels say that all the metrics are worse.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F35B3-EA10-4843-B338-E0804A97795D}"/>
              </a:ext>
            </a:extLst>
          </p:cNvPr>
          <p:cNvSpPr txBox="1"/>
          <p:nvPr/>
        </p:nvSpPr>
        <p:spPr>
          <a:xfrm>
            <a:off x="1666155" y="5513715"/>
            <a:ext cx="416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than 50% of customers say that all the metrics mentioned are worse.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55" y="1609068"/>
            <a:ext cx="2867025" cy="178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474" y="2165786"/>
            <a:ext cx="4572000" cy="271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671" y="3914078"/>
            <a:ext cx="4581525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C25CB-140C-47CE-B0F7-8A10920CC779}"/>
              </a:ext>
            </a:extLst>
          </p:cNvPr>
          <p:cNvSpPr txBox="1"/>
          <p:nvPr/>
        </p:nvSpPr>
        <p:spPr>
          <a:xfrm>
            <a:off x="513749" y="2256724"/>
            <a:ext cx="188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About 60% of customers are neutrals.</a:t>
            </a:r>
          </a:p>
        </p:txBody>
      </p:sp>
    </p:spTree>
    <p:extLst>
      <p:ext uri="{BB962C8B-B14F-4D97-AF65-F5344CB8AC3E}">
        <p14:creationId xmlns:p14="http://schemas.microsoft.com/office/powerpoint/2010/main" val="19415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F619-A9D3-440F-8013-28AC2B3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180290"/>
            <a:ext cx="6330351" cy="1325563"/>
          </a:xfrm>
        </p:spPr>
        <p:txBody>
          <a:bodyPr/>
          <a:lstStyle/>
          <a:p>
            <a:r>
              <a:rPr lang="en-AU" dirty="0"/>
              <a:t>Promoters’ expenditure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15" y="1690688"/>
            <a:ext cx="2809875" cy="2095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67E39-8CBF-4A65-8B0D-B7279701AEBD}"/>
              </a:ext>
            </a:extLst>
          </p:cNvPr>
          <p:cNvSpPr txBox="1"/>
          <p:nvPr/>
        </p:nvSpPr>
        <p:spPr>
          <a:xfrm>
            <a:off x="5243246" y="1602323"/>
            <a:ext cx="57381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Amongst the customers who say price is worse, on average, </a:t>
            </a:r>
            <a:r>
              <a:rPr lang="en-AU" dirty="0">
                <a:solidFill>
                  <a:srgbClr val="C00000"/>
                </a:solidFill>
              </a:rPr>
              <a:t>promoters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spend more than </a:t>
            </a:r>
            <a:r>
              <a:rPr lang="en-AU" dirty="0">
                <a:solidFill>
                  <a:srgbClr val="002060"/>
                </a:solidFill>
              </a:rPr>
              <a:t>detractors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AU" dirty="0">
                <a:solidFill>
                  <a:srgbClr val="002060"/>
                </a:solidFill>
              </a:rPr>
              <a:t>neutrals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. 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78" y="2929899"/>
            <a:ext cx="5071703" cy="3219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1F1D8-0C29-454D-B98D-E7C221908C1F}"/>
              </a:ext>
            </a:extLst>
          </p:cNvPr>
          <p:cNvSpPr txBox="1"/>
          <p:nvPr/>
        </p:nvSpPr>
        <p:spPr>
          <a:xfrm>
            <a:off x="988121" y="3900881"/>
            <a:ext cx="38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than half of the customers say price is worse.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0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D781C6-CFF9-468A-A65E-6FDAE4FAF329}"/>
              </a:ext>
            </a:extLst>
          </p:cNvPr>
          <p:cNvSpPr txBox="1"/>
          <p:nvPr/>
        </p:nvSpPr>
        <p:spPr>
          <a:xfrm>
            <a:off x="700594" y="5011341"/>
            <a:ext cx="108298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Promoters who: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believe that the price is either </a:t>
            </a:r>
            <a:r>
              <a:rPr lang="en-AU" dirty="0">
                <a:solidFill>
                  <a:srgbClr val="C00000"/>
                </a:solidFill>
              </a:rPr>
              <a:t>Worse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AU" dirty="0">
                <a:solidFill>
                  <a:srgbClr val="C00000"/>
                </a:solidFill>
              </a:rPr>
              <a:t>Better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than competitors &amp;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express that they </a:t>
            </a:r>
            <a:r>
              <a:rPr lang="en-AU" dirty="0">
                <a:solidFill>
                  <a:srgbClr val="C00000"/>
                </a:solidFill>
              </a:rPr>
              <a:t>are not satisfied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 the quality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AU" sz="2400" dirty="0">
                <a:solidFill>
                  <a:srgbClr val="002060"/>
                </a:solidFill>
              </a:rPr>
              <a:t>spend significantly more than those who made other types of comments.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4DF619-A9D3-440F-8013-28AC2B3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57" y="154939"/>
            <a:ext cx="6330351" cy="1325563"/>
          </a:xfrm>
        </p:spPr>
        <p:txBody>
          <a:bodyPr>
            <a:normAutofit/>
          </a:bodyPr>
          <a:lstStyle/>
          <a:p>
            <a:r>
              <a:rPr lang="en-AU" dirty="0"/>
              <a:t>The value of promoters with negative comments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6" y="2588170"/>
            <a:ext cx="7740415" cy="2096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D781C6-CFF9-468A-A65E-6FDAE4FAF329}"/>
              </a:ext>
            </a:extLst>
          </p:cNvPr>
          <p:cNvSpPr txBox="1"/>
          <p:nvPr/>
        </p:nvSpPr>
        <p:spPr>
          <a:xfrm>
            <a:off x="1399682" y="2196233"/>
            <a:ext cx="779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Average spend of Promoters based on their comment categories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741" y="3020932"/>
            <a:ext cx="1504950" cy="257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485" y="3316464"/>
            <a:ext cx="2447925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417" y="3636584"/>
            <a:ext cx="2371725" cy="190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417" y="3931067"/>
            <a:ext cx="222885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485" y="4234448"/>
            <a:ext cx="1371600" cy="190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18408" y="3571728"/>
            <a:ext cx="2612077" cy="282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54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67870-A59F-44C8-8B0F-6B40B3DBB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2" t="20537" r="5431" b="798"/>
          <a:stretch/>
        </p:blipFill>
        <p:spPr>
          <a:xfrm>
            <a:off x="5877828" y="1591759"/>
            <a:ext cx="4135153" cy="3049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37C79-A140-4C04-993B-41B9CE9D5AAD}"/>
              </a:ext>
            </a:extLst>
          </p:cNvPr>
          <p:cNvSpPr txBox="1"/>
          <p:nvPr/>
        </p:nvSpPr>
        <p:spPr>
          <a:xfrm>
            <a:off x="686740" y="524621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Over</a:t>
            </a:r>
            <a:r>
              <a:rPr lang="en-AU" dirty="0">
                <a:solidFill>
                  <a:srgbClr val="C00000"/>
                </a:solidFill>
              </a:rPr>
              <a:t> 30%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of the customers of each NPS label that say </a:t>
            </a:r>
            <a:r>
              <a:rPr lang="en-AU" dirty="0">
                <a:solidFill>
                  <a:srgbClr val="C00000"/>
                </a:solidFill>
              </a:rPr>
              <a:t>price is worse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are </a:t>
            </a:r>
          </a:p>
          <a:p>
            <a:pPr lvl="1"/>
            <a:r>
              <a:rPr lang="en-AU" dirty="0">
                <a:solidFill>
                  <a:srgbClr val="002060"/>
                </a:solidFill>
              </a:rPr>
              <a:t>over 60 years old.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41E5B-C370-47FF-A674-397767747E26}"/>
              </a:ext>
            </a:extLst>
          </p:cNvPr>
          <p:cNvSpPr txBox="1"/>
          <p:nvPr/>
        </p:nvSpPr>
        <p:spPr>
          <a:xfrm>
            <a:off x="5332396" y="563770"/>
            <a:ext cx="631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Amongst the customers who say price is worse:</a:t>
            </a:r>
            <a:endParaRPr lang="en-AU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on average, Young promoters up to age 39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spend more than other age groups.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4DF619-A9D3-440F-8013-28AC2B3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39" y="224155"/>
            <a:ext cx="3699369" cy="1325563"/>
          </a:xfrm>
        </p:spPr>
        <p:txBody>
          <a:bodyPr>
            <a:normAutofit/>
          </a:bodyPr>
          <a:lstStyle/>
          <a:p>
            <a:r>
              <a:rPr lang="en-AU" dirty="0"/>
              <a:t>The value of age groups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40" y="2143553"/>
            <a:ext cx="4191000" cy="280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841E5B-C370-47FF-A674-397767747E26}"/>
              </a:ext>
            </a:extLst>
          </p:cNvPr>
          <p:cNvSpPr txBox="1"/>
          <p:nvPr/>
        </p:nvSpPr>
        <p:spPr>
          <a:xfrm>
            <a:off x="5694948" y="4865293"/>
            <a:ext cx="631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Detractors beyond the age groups of 25-29 and 30-39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spend more than the total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AU" dirty="0">
                <a:solidFill>
                  <a:srgbClr val="C00000"/>
                </a:solidFill>
              </a:rPr>
              <a:t>average of total spend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within the </a:t>
            </a:r>
            <a:r>
              <a:rPr lang="en-AU" dirty="0">
                <a:solidFill>
                  <a:srgbClr val="C00000"/>
                </a:solidFill>
              </a:rPr>
              <a:t>age group of 25-29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12% less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than other age groups.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493996" y="2485411"/>
            <a:ext cx="1400175" cy="1262272"/>
            <a:chOff x="10662735" y="3233274"/>
            <a:chExt cx="1400175" cy="126227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2735" y="3233274"/>
              <a:ext cx="695325" cy="2000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2735" y="3561956"/>
              <a:ext cx="628650" cy="2000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2735" y="3890638"/>
              <a:ext cx="666750" cy="2381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62735" y="4257421"/>
              <a:ext cx="1400175" cy="23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066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173CED-B6FF-464B-8A3F-3B4839723578}"/>
              </a:ext>
            </a:extLst>
          </p:cNvPr>
          <p:cNvSpPr txBox="1"/>
          <p:nvPr/>
        </p:nvSpPr>
        <p:spPr>
          <a:xfrm>
            <a:off x="2998584" y="5349404"/>
            <a:ext cx="222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Majority of the promoters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are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over 60 year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89156" y="1625160"/>
            <a:ext cx="2314575" cy="2400300"/>
            <a:chOff x="2891891" y="1631681"/>
            <a:chExt cx="2314575" cy="2400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1891" y="1631681"/>
              <a:ext cx="2314575" cy="24003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563102" y="2677943"/>
              <a:ext cx="97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Detractors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2A111-D9F1-4F7F-BBCD-690BCCB0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35" y="70927"/>
            <a:ext cx="10515600" cy="1325563"/>
          </a:xfrm>
        </p:spPr>
        <p:txBody>
          <a:bodyPr/>
          <a:lstStyle/>
          <a:p>
            <a:r>
              <a:rPr lang="en-AU" dirty="0"/>
              <a:t>Chadstone Store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73CED-B6FF-464B-8A3F-3B4839723578}"/>
              </a:ext>
            </a:extLst>
          </p:cNvPr>
          <p:cNvSpPr txBox="1"/>
          <p:nvPr/>
        </p:nvSpPr>
        <p:spPr>
          <a:xfrm>
            <a:off x="444463" y="1548564"/>
            <a:ext cx="271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Majority of Detractors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middle-aged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890E5-73DD-4174-8A47-44F57C5C9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76" r="-1020"/>
          <a:stretch/>
        </p:blipFill>
        <p:spPr>
          <a:xfrm>
            <a:off x="6541608" y="2264919"/>
            <a:ext cx="4011453" cy="3044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D87F12-F788-41BB-B107-E6E45E49228F}"/>
              </a:ext>
            </a:extLst>
          </p:cNvPr>
          <p:cNvSpPr txBox="1"/>
          <p:nvPr/>
        </p:nvSpPr>
        <p:spPr>
          <a:xfrm>
            <a:off x="5784783" y="5620546"/>
            <a:ext cx="5640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Detractors of age 50-59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who say </a:t>
            </a:r>
            <a:r>
              <a:rPr lang="en-AU" dirty="0">
                <a:solidFill>
                  <a:srgbClr val="C00000"/>
                </a:solidFill>
              </a:rPr>
              <a:t>price is worse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spend more than average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87F12-F788-41BB-B107-E6E45E49228F}"/>
              </a:ext>
            </a:extLst>
          </p:cNvPr>
          <p:cNvSpPr txBox="1"/>
          <p:nvPr/>
        </p:nvSpPr>
        <p:spPr>
          <a:xfrm>
            <a:off x="5556986" y="712669"/>
            <a:ext cx="5980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Amongst who say </a:t>
            </a:r>
            <a:r>
              <a:rPr lang="en-AU" dirty="0">
                <a:solidFill>
                  <a:srgbClr val="C00000"/>
                </a:solidFill>
              </a:rPr>
              <a:t>price is worse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AU" dirty="0">
                <a:solidFill>
                  <a:srgbClr val="C00000"/>
                </a:solidFill>
              </a:rPr>
              <a:t>promoters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spend up to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two times more than the average of total spend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especially when they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within </a:t>
            </a:r>
            <a:r>
              <a:rPr lang="en-AU" dirty="0">
                <a:solidFill>
                  <a:srgbClr val="C00000"/>
                </a:solidFill>
              </a:rPr>
              <a:t>groups age of 40-49 and 60+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0662735" y="3233274"/>
            <a:ext cx="1400175" cy="1262272"/>
            <a:chOff x="10662735" y="3233274"/>
            <a:chExt cx="1400175" cy="126227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2735" y="3233274"/>
              <a:ext cx="695325" cy="2000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2735" y="3561956"/>
              <a:ext cx="628650" cy="2000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62735" y="3890638"/>
              <a:ext cx="666750" cy="2381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62735" y="4257421"/>
              <a:ext cx="1400175" cy="238125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41134" y="3787148"/>
            <a:ext cx="2457450" cy="2486025"/>
            <a:chOff x="4867275" y="2185987"/>
            <a:chExt cx="2457450" cy="24860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7275" y="2185987"/>
              <a:ext cx="2457450" cy="248602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609924" y="3275111"/>
              <a:ext cx="972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Promoters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84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52A111-D9F1-4F7F-BBCD-690BCCB0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7" y="78214"/>
            <a:ext cx="10515600" cy="1325563"/>
          </a:xfrm>
        </p:spPr>
        <p:txBody>
          <a:bodyPr/>
          <a:lstStyle/>
          <a:p>
            <a:r>
              <a:rPr lang="en-AU" dirty="0"/>
              <a:t>Chadstone Store (Cont.)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8229" y="1543111"/>
            <a:ext cx="6855800" cy="5375411"/>
            <a:chOff x="6112380" y="927893"/>
            <a:chExt cx="6855800" cy="53754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80927B-8102-458B-AC33-FA9058B1BFC3}"/>
                </a:ext>
              </a:extLst>
            </p:cNvPr>
            <p:cNvSpPr txBox="1"/>
            <p:nvPr/>
          </p:nvSpPr>
          <p:spPr>
            <a:xfrm>
              <a:off x="6112380" y="5379974"/>
              <a:ext cx="6855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rgbClr val="C00000"/>
                  </a:solidFill>
                </a:rPr>
                <a:t>Neutrals</a:t>
              </a:r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 focus mainly on </a:t>
              </a:r>
              <a:r>
                <a:rPr lang="en-AU" u="sng" dirty="0">
                  <a:solidFill>
                    <a:schemeClr val="bg1">
                      <a:lumMod val="50000"/>
                    </a:schemeClr>
                  </a:solidFill>
                </a:rPr>
                <a:t>in-store shopping improvement comments.</a:t>
              </a:r>
              <a:endParaRPr lang="en-AU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rgbClr val="C00000"/>
                  </a:solidFill>
                </a:rPr>
                <a:t>Over 20% of Neutrals </a:t>
              </a:r>
              <a:r>
                <a:rPr lang="en-AU" dirty="0">
                  <a:solidFill>
                    <a:schemeClr val="bg1">
                      <a:lumMod val="50000"/>
                    </a:schemeClr>
                  </a:solidFill>
                </a:rPr>
                <a:t>provided </a:t>
              </a:r>
              <a:r>
                <a:rPr lang="en-AU" u="sng" dirty="0">
                  <a:solidFill>
                    <a:schemeClr val="bg1">
                      <a:lumMod val="50000"/>
                    </a:schemeClr>
                  </a:solidFill>
                </a:rPr>
                <a:t>satisfied comments</a:t>
              </a:r>
            </a:p>
            <a:p>
              <a:endParaRPr lang="en-AU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627972" y="927893"/>
              <a:ext cx="4815119" cy="4539670"/>
              <a:chOff x="6627972" y="927893"/>
              <a:chExt cx="4815119" cy="45396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7475591" y="927893"/>
                <a:ext cx="3440730" cy="513984"/>
                <a:chOff x="7475591" y="927893"/>
                <a:chExt cx="3440730" cy="513984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75591" y="927893"/>
                  <a:ext cx="695325" cy="200025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50667" y="1203752"/>
                  <a:ext cx="628650" cy="200025"/>
                </a:xfrm>
                <a:prstGeom prst="rect">
                  <a:avLst/>
                </a:prstGeom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49211" y="927893"/>
                  <a:ext cx="666750" cy="238125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6146" y="1203752"/>
                  <a:ext cx="1400175" cy="238125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6627972" y="1486420"/>
                <a:ext cx="4815119" cy="3981143"/>
                <a:chOff x="5942708" y="1709015"/>
                <a:chExt cx="4815119" cy="398114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FA9BC4B-C51D-494A-834C-7026A6EC0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13632" r="3861" b="20725"/>
                <a:stretch/>
              </p:blipFill>
              <p:spPr>
                <a:xfrm>
                  <a:off x="5942708" y="1709015"/>
                  <a:ext cx="4486113" cy="2330948"/>
                </a:xfrm>
                <a:prstGeom prst="rect">
                  <a:avLst/>
                </a:prstGeom>
              </p:spPr>
            </p:pic>
            <p:sp>
              <p:nvSpPr>
                <p:cNvPr id="2" name="TextBox 1"/>
                <p:cNvSpPr txBox="1"/>
                <p:nvPr/>
              </p:nvSpPr>
              <p:spPr>
                <a:xfrm rot="2809522">
                  <a:off x="6571100" y="4581557"/>
                  <a:ext cx="1813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Dissatisfaction comments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 rot="2809522">
                  <a:off x="7310259" y="4552400"/>
                  <a:ext cx="1813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In-store Shopping Improvement Comment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2809522">
                  <a:off x="8141751" y="4552400"/>
                  <a:ext cx="1813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Product Quality Dissatisfaction Comment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 rot="2809522">
                  <a:off x="8973243" y="4552400"/>
                  <a:ext cx="1813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Product Quality Satisfaction Comment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2809522">
                  <a:off x="9712402" y="4581557"/>
                  <a:ext cx="1813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Satisfaction Comment</a:t>
                  </a: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98516E-A759-479A-B091-AD310E6EF8FB}"/>
              </a:ext>
            </a:extLst>
          </p:cNvPr>
          <p:cNvSpPr txBox="1"/>
          <p:nvPr/>
        </p:nvSpPr>
        <p:spPr>
          <a:xfrm>
            <a:off x="6688018" y="4450097"/>
            <a:ext cx="504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Maximum number of comments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is for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in-store shopping improvement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C00000"/>
                </a:solidFill>
              </a:rPr>
              <a:t>Minimum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concern about “</a:t>
            </a:r>
            <a:r>
              <a:rPr lang="en-AU" dirty="0">
                <a:solidFill>
                  <a:srgbClr val="C00000"/>
                </a:solidFill>
              </a:rPr>
              <a:t>product quality comments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” as </a:t>
            </a:r>
            <a:r>
              <a:rPr lang="en-AU" u="sng" dirty="0">
                <a:solidFill>
                  <a:schemeClr val="bg1">
                    <a:lumMod val="50000"/>
                  </a:schemeClr>
                </a:solidFill>
              </a:rPr>
              <a:t>just 5% of the total customer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are </a:t>
            </a:r>
            <a:r>
              <a:rPr lang="en-AU" dirty="0">
                <a:solidFill>
                  <a:srgbClr val="C00000"/>
                </a:solidFill>
              </a:rPr>
              <a:t>not happy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with the quality.</a:t>
            </a:r>
          </a:p>
          <a:p>
            <a:endParaRPr lang="en-AU" dirty="0"/>
          </a:p>
        </p:txBody>
      </p:sp>
      <p:grpSp>
        <p:nvGrpSpPr>
          <p:cNvPr id="55" name="Group 54"/>
          <p:cNvGrpSpPr/>
          <p:nvPr/>
        </p:nvGrpSpPr>
        <p:grpSpPr>
          <a:xfrm>
            <a:off x="5941017" y="712118"/>
            <a:ext cx="5954457" cy="3938025"/>
            <a:chOff x="5941017" y="712118"/>
            <a:chExt cx="5954457" cy="3938025"/>
          </a:xfrm>
        </p:grpSpPr>
        <p:grpSp>
          <p:nvGrpSpPr>
            <p:cNvPr id="48" name="Group 47"/>
            <p:cNvGrpSpPr/>
            <p:nvPr/>
          </p:nvGrpSpPr>
          <p:grpSpPr>
            <a:xfrm>
              <a:off x="5941017" y="740995"/>
              <a:ext cx="5954457" cy="3909148"/>
              <a:chOff x="6055887" y="2849078"/>
              <a:chExt cx="5954457" cy="39091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6B8FC9A-4C66-4592-AFAA-6F83200EAE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22708" r="5478" b="21361"/>
              <a:stretch/>
            </p:blipFill>
            <p:spPr>
              <a:xfrm>
                <a:off x="6055887" y="2849078"/>
                <a:ext cx="5061292" cy="2349240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7799797" y="4953489"/>
                <a:ext cx="3490638" cy="1804737"/>
                <a:chOff x="1951366" y="3957404"/>
                <a:chExt cx="3418301" cy="187702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 rot="2809522">
                  <a:off x="1182940" y="4725830"/>
                  <a:ext cx="1813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Dissatisfaction comments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2809522">
                  <a:off x="1922099" y="4696673"/>
                  <a:ext cx="1813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In-store Shopping Improvement Comment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 rot="2809522">
                  <a:off x="2753591" y="4696673"/>
                  <a:ext cx="18138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Product Quality Dissatisfaction Comment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 rot="2809522">
                  <a:off x="3585083" y="4695045"/>
                  <a:ext cx="1813851" cy="464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AU" sz="1200" dirty="0"/>
                    <a:t>Product Quality Satisfaction Comment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2809522">
                  <a:off x="4324242" y="4725830"/>
                  <a:ext cx="18138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Satisfaction Comment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1295769" y="3384494"/>
                <a:ext cx="714575" cy="1495900"/>
                <a:chOff x="5723461" y="3295650"/>
                <a:chExt cx="714575" cy="1495900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1961" y="3295650"/>
                  <a:ext cx="647700" cy="266700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3461" y="3537680"/>
                  <a:ext cx="676275" cy="295275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2711" y="3808285"/>
                  <a:ext cx="695325" cy="333375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3461" y="4116990"/>
                  <a:ext cx="695325" cy="257175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2711" y="4349495"/>
                  <a:ext cx="685800" cy="238125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711" y="4562950"/>
                  <a:ext cx="657225" cy="2286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4" name="Group 53"/>
            <p:cNvGrpSpPr/>
            <p:nvPr/>
          </p:nvGrpSpPr>
          <p:grpSpPr>
            <a:xfrm>
              <a:off x="6915221" y="712118"/>
              <a:ext cx="4087087" cy="2349241"/>
              <a:chOff x="6915221" y="740993"/>
              <a:chExt cx="4087087" cy="2349241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6915221" y="740993"/>
                <a:ext cx="632866" cy="2349241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  <a:alpha val="51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663985" y="740993"/>
                <a:ext cx="751752" cy="2349241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  <a:alpha val="51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522291" y="740993"/>
                <a:ext cx="632866" cy="2349241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  <a:alpha val="51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484396" y="740993"/>
                <a:ext cx="632866" cy="2349241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  <a:alpha val="51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231753" y="740993"/>
                <a:ext cx="770555" cy="2349241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50000"/>
                    <a:alpha val="51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45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2703-5966-4D54-9A81-864A4E4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7058-D940-4FCE-9677-EC61CDFD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Neutrals will play important role in the future success of this business. </a:t>
            </a:r>
          </a:p>
          <a:p>
            <a:r>
              <a:rPr lang="en-AU" dirty="0"/>
              <a:t>This is because they are 60% of the customers who may easily change mind to be promoter or detractor. </a:t>
            </a:r>
          </a:p>
          <a:p>
            <a:r>
              <a:rPr lang="en-AU" dirty="0"/>
              <a:t>Neutrals’ comments are mainly to improve the in-store shopping.</a:t>
            </a:r>
          </a:p>
          <a:p>
            <a:r>
              <a:rPr lang="en-AU" dirty="0"/>
              <a:t>Majority of customers of any NPS label are over 60 years old. </a:t>
            </a:r>
          </a:p>
          <a:p>
            <a:r>
              <a:rPr lang="en-AU" dirty="0"/>
              <a:t>Customers over 60 years old are almost have positive comments and suggestions (in general)</a:t>
            </a:r>
          </a:p>
          <a:p>
            <a:r>
              <a:rPr lang="en-AU" dirty="0"/>
              <a:t>Promoters spend higher that the average of total spend even if they say price is worse.</a:t>
            </a:r>
          </a:p>
          <a:p>
            <a:r>
              <a:rPr lang="en-AU" dirty="0"/>
              <a:t>Over 55% of each MPS label say cost, service, information, and availability are worse.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3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519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Insights for making decisions/improvements</vt:lpstr>
      <vt:lpstr>Outline </vt:lpstr>
      <vt:lpstr>Initial exploration</vt:lpstr>
      <vt:lpstr>Promoters’ expenditure</vt:lpstr>
      <vt:lpstr>The value of promoters with negative comments</vt:lpstr>
      <vt:lpstr>The value of age groups</vt:lpstr>
      <vt:lpstr>Chadstone Store </vt:lpstr>
      <vt:lpstr>Chadstone Store (Cont.)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for making decisions/improvements</dc:title>
  <dc:creator>Memory Mirror</dc:creator>
  <cp:lastModifiedBy>Memory Mirror</cp:lastModifiedBy>
  <cp:revision>42</cp:revision>
  <dcterms:created xsi:type="dcterms:W3CDTF">2019-01-04T17:19:28Z</dcterms:created>
  <dcterms:modified xsi:type="dcterms:W3CDTF">2019-01-24T01:04:10Z</dcterms:modified>
</cp:coreProperties>
</file>