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1.xml.rels" ContentType="application/vnd.openxmlformats-package.relationships+xml"/>
  <Override PartName="/ppt/notesSlides/notesSlide11.xml" ContentType="application/vnd.openxmlformats-officedocument.presentationml.notesSlide+xml"/>
  <Override PartName="/ppt/media/image1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E21C413-620E-43C2-A806-B422D708B40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https://blog.varonis.com/what-is-upnp/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https://www.csoonline.com/article/2223947/microsoft-subnet/exploiting-universal-plug-n-play-protocol--insecure-security-cameras---network-prin.html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fld id="{5BAA0CF3-313D-4409-9128-9C499009DAD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46400" y="457200"/>
            <a:ext cx="3702600" cy="9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8042040" y="453600"/>
            <a:ext cx="3702600" cy="9792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4241880" y="457200"/>
            <a:ext cx="3702600" cy="9072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446400" y="3085920"/>
            <a:ext cx="11262240" cy="3304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8960" cy="10130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446400" y="457200"/>
            <a:ext cx="3702600" cy="9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8042040" y="453600"/>
            <a:ext cx="3702600" cy="9792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4" name="CustomShape 3"/>
          <p:cNvSpPr/>
          <p:nvPr/>
        </p:nvSpPr>
        <p:spPr>
          <a:xfrm>
            <a:off x="4241880" y="457200"/>
            <a:ext cx="3702600" cy="9072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5" name="CustomShape 4"/>
          <p:cNvSpPr/>
          <p:nvPr/>
        </p:nvSpPr>
        <p:spPr>
          <a:xfrm>
            <a:off x="440280" y="614520"/>
            <a:ext cx="11308680" cy="1188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46400" y="457200"/>
            <a:ext cx="3702600" cy="9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5" name="CustomShape 2"/>
          <p:cNvSpPr/>
          <p:nvPr/>
        </p:nvSpPr>
        <p:spPr>
          <a:xfrm>
            <a:off x="8042040" y="453600"/>
            <a:ext cx="3702600" cy="9792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6" name="CustomShape 3"/>
          <p:cNvSpPr/>
          <p:nvPr/>
        </p:nvSpPr>
        <p:spPr>
          <a:xfrm>
            <a:off x="4241880" y="457200"/>
            <a:ext cx="3702600" cy="9072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7" name="CustomShape 4"/>
          <p:cNvSpPr/>
          <p:nvPr/>
        </p:nvSpPr>
        <p:spPr>
          <a:xfrm>
            <a:off x="447840" y="5141880"/>
            <a:ext cx="11290320" cy="125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8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81040" y="1020600"/>
            <a:ext cx="10992960" cy="147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 rtl="1"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465359"/>
                </a:solidFill>
                <a:latin typeface="IRNazanin"/>
              </a:rPr>
              <a:t>امنیت در سامانه های نظارت تصویری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581040" y="2495520"/>
            <a:ext cx="10992960" cy="58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 rtl="1">
              <a:lnSpc>
                <a:spcPct val="100000"/>
              </a:lnSpc>
            </a:pPr>
            <a:r>
              <a:rPr b="0" lang="en-US" sz="2400" spc="-1" strike="noStrike" cap="all">
                <a:solidFill>
                  <a:srgbClr val="ffffff"/>
                </a:solidFill>
                <a:latin typeface="IRYekan"/>
              </a:rPr>
              <a:t>انواع پروتکل های رایج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581040" y="2180520"/>
            <a:ext cx="11028960" cy="367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306000" indent="-305280" algn="r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en-US" sz="2000" spc="-1" strike="noStrike">
                <a:solidFill>
                  <a:srgbClr val="3d3d3d"/>
                </a:solidFill>
                <a:latin typeface="IRNazanin"/>
              </a:rPr>
              <a:t>ONVIF</a:t>
            </a:r>
            <a:endParaRPr b="0" lang="en-US" sz="20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1500" spc="-1" strike="noStrike">
                <a:solidFill>
                  <a:srgbClr val="3d3d3d"/>
                </a:solidFill>
                <a:latin typeface="IRNazanin"/>
              </a:rPr>
              <a:t>ONVIF </a:t>
            </a:r>
            <a:r>
              <a:rPr b="0" lang="en-US" sz="1500" spc="-1" strike="noStrike">
                <a:solidFill>
                  <a:srgbClr val="3d3d3d"/>
                </a:solidFill>
                <a:latin typeface="IRNazanin"/>
              </a:rPr>
              <a:t>یا (فروم واسط تصویری بر اساس شبکه باز) یک استاندارد باز است که به دوربین مدار بسته و دیگر دستگاه های شبکه</a:t>
            </a:r>
            <a:r>
              <a:rPr b="0" lang="en-US" sz="1500" spc="-1" strike="noStrike">
                <a:solidFill>
                  <a:srgbClr val="3d3d3d"/>
                </a:solidFill>
                <a:latin typeface="IRNazanin"/>
              </a:rPr>
              <a:t> </a:t>
            </a:r>
            <a:r>
              <a:rPr b="0" lang="en-US" sz="1500" spc="-1" strike="noStrike">
                <a:solidFill>
                  <a:srgbClr val="3d3d3d"/>
                </a:solidFill>
                <a:latin typeface="IRNazanin"/>
              </a:rPr>
              <a:t>IP </a:t>
            </a:r>
            <a:r>
              <a:rPr b="0" lang="en-US" sz="1500" spc="-1" strike="noStrike">
                <a:solidFill>
                  <a:srgbClr val="3d3d3d"/>
                </a:solidFill>
                <a:latin typeface="IRNazanin"/>
              </a:rPr>
              <a:t>امکان می دهد تا از طریق یک استاندارد پلت فرم باز یکپارچه، کنترل و مدیریت شوند</a:t>
            </a:r>
            <a:r>
              <a:rPr b="0" lang="en-US" sz="1500" spc="-1" strike="noStrike">
                <a:solidFill>
                  <a:srgbClr val="3d3d3d"/>
                </a:solidFill>
                <a:latin typeface="IRNazanin"/>
              </a:rPr>
              <a:t>.</a:t>
            </a:r>
            <a:endParaRPr b="0" lang="en-US" sz="15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1500" spc="-1" strike="noStrike">
                <a:solidFill>
                  <a:srgbClr val="3d3d3d"/>
                </a:solidFill>
                <a:latin typeface="IRNazanin"/>
              </a:rPr>
              <a:t>هدف از ایجاد این استاندارد ، رسیدن به قابلیت کار کردن بین دوربین های آی پی و دیگر دستگاه های شبکه است صرف نظر از اینکه چه سازنده ویا تولید کننده آنها را تولید کرده باشد. اساس کار آنویف ، استاندارد نمودن کاربر و واسط شبکه بین دستگاه های شبکه ویدئویی است که یک چارچوب ارتباطی را بر اساس</a:t>
            </a:r>
            <a:r>
              <a:rPr b="0" lang="en-US" sz="1500" spc="-1" strike="noStrike">
                <a:solidFill>
                  <a:srgbClr val="3d3d3d"/>
                </a:solidFill>
                <a:latin typeface="IRNazanin"/>
              </a:rPr>
              <a:t> </a:t>
            </a:r>
            <a:r>
              <a:rPr b="0" lang="en-US" sz="1500" spc="-1" strike="noStrike">
                <a:solidFill>
                  <a:srgbClr val="3d3d3d"/>
                </a:solidFill>
                <a:latin typeface="IRNazanin"/>
              </a:rPr>
              <a:t>IETF </a:t>
            </a:r>
            <a:r>
              <a:rPr b="0" lang="en-US" sz="1500" spc="-1" strike="noStrike">
                <a:solidFill>
                  <a:srgbClr val="3d3d3d"/>
                </a:solidFill>
                <a:latin typeface="IRNazanin"/>
              </a:rPr>
              <a:t>و استانداردهای خدمات وب مربوطه از جمله ملزومات پیکربندی</a:t>
            </a:r>
            <a:r>
              <a:rPr b="0" lang="en-US" sz="1500" spc="-1" strike="noStrike">
                <a:solidFill>
                  <a:srgbClr val="3d3d3d"/>
                </a:solidFill>
                <a:latin typeface="IRNazanin"/>
              </a:rPr>
              <a:t> </a:t>
            </a:r>
            <a:r>
              <a:rPr b="0" lang="en-US" sz="1500" spc="-1" strike="noStrike">
                <a:solidFill>
                  <a:srgbClr val="3d3d3d"/>
                </a:solidFill>
                <a:latin typeface="IRNazanin"/>
              </a:rPr>
              <a:t>IP </a:t>
            </a:r>
            <a:r>
              <a:rPr b="0" lang="en-US" sz="1500" spc="-1" strike="noStrike">
                <a:solidFill>
                  <a:srgbClr val="3d3d3d"/>
                </a:solidFill>
                <a:latin typeface="IRNazanin"/>
              </a:rPr>
              <a:t>و امنیتی تعریف می کند</a:t>
            </a:r>
            <a:r>
              <a:rPr b="0" lang="en-US" sz="1500" spc="-1" strike="noStrike">
                <a:solidFill>
                  <a:srgbClr val="3d3d3d"/>
                </a:solidFill>
                <a:latin typeface="IRNazanin"/>
              </a:rPr>
              <a:t>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400" spc="-1" strike="noStrike" cap="all">
                <a:solidFill>
                  <a:srgbClr val="ffffff"/>
                </a:solidFill>
                <a:latin typeface="IRYekan"/>
              </a:rPr>
              <a:t>Upnp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81040" y="2180520"/>
            <a:ext cx="11028960" cy="367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432000" indent="-323640" algn="r" rtl="1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d3d3d"/>
                </a:solidFill>
                <a:latin typeface="Gill Sans MT"/>
              </a:rPr>
              <a:t>یک مجوعه از استاندارد های جهانی برای اتصال هرچه راحت تر و سریع تر دستگاه های دیجیتال بی سیم و یا سیم دار به یکدیگر برای  رد و بدل کردن اطلاعات و هم خوانی آن ها با هم می باشد . این استاندارد برای یکپارچه شدن کامپیوتر ها ، تلفن های همراه ، لوازم صوتی تصویری و یا دیگر انواع لوازم چند رسانه ای می باشد .</a:t>
            </a:r>
            <a:endParaRPr b="0" lang="en-US" sz="1600" spc="-1" strike="noStrike">
              <a:latin typeface="Arial"/>
            </a:endParaRPr>
          </a:p>
          <a:p>
            <a:pPr marL="432000" indent="-323640" algn="r" rtl="1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d3d3d"/>
                </a:solidFill>
                <a:latin typeface="Gill Sans MT"/>
              </a:rPr>
              <a:t>برای ارتباط دو دستگاه به یکدیگر و انتقال اطلاعات باید یک پورت روی هر کدام یک از دستگاه ها باز شود و این </a:t>
            </a:r>
            <a:r>
              <a:rPr b="0" lang="en-US" sz="1600" spc="-1" strike="noStrike">
                <a:solidFill>
                  <a:srgbClr val="3d3d3d"/>
                </a:solidFill>
                <a:latin typeface="Gill Sans MT"/>
              </a:rPr>
              <a:t>۲</a:t>
            </a:r>
            <a:r>
              <a:rPr b="0" lang="en-US" sz="1600" spc="-1" strike="noStrike">
                <a:solidFill>
                  <a:srgbClr val="3d3d3d"/>
                </a:solidFill>
                <a:latin typeface="Gill Sans MT"/>
              </a:rPr>
              <a:t> پورت با یکدیگر ارتباط داشته باشند. حال این فعالیت که احتیاج به دانش شبکه میباشد و گاهی که برای انتقال اطلاعات از بیرون شبکه به روترها احتیاج میباشد که روند را کمی پیچیده میکند . از این رو پروتکل </a:t>
            </a:r>
            <a:r>
              <a:rPr b="0" lang="en-US" sz="1600" spc="-1" strike="noStrike">
                <a:solidFill>
                  <a:srgbClr val="3d3d3d"/>
                </a:solidFill>
                <a:latin typeface="Gill Sans MT"/>
              </a:rPr>
              <a:t>UPNP</a:t>
            </a:r>
            <a:r>
              <a:rPr b="0" lang="en-US" sz="1600" spc="-1" strike="noStrike">
                <a:solidFill>
                  <a:srgbClr val="3d3d3d"/>
                </a:solidFill>
                <a:latin typeface="Gill Sans MT"/>
              </a:rPr>
              <a:t> با واسط شدن در این فرایند روی هر </a:t>
            </a:r>
            <a:r>
              <a:rPr b="0" lang="en-US" sz="1600" spc="-1" strike="noStrike">
                <a:solidFill>
                  <a:srgbClr val="3d3d3d"/>
                </a:solidFill>
                <a:latin typeface="Gill Sans MT"/>
              </a:rPr>
              <a:t>۲</a:t>
            </a:r>
            <a:r>
              <a:rPr b="0" lang="en-US" sz="1600" spc="-1" strike="noStrike">
                <a:solidFill>
                  <a:srgbClr val="3d3d3d"/>
                </a:solidFill>
                <a:latin typeface="Gill Sans MT"/>
              </a:rPr>
              <a:t> دستگاه پورت ها را باز کرده و اجازه ارتباط ساده و پویا را میدهد .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2377440" y="2464920"/>
            <a:ext cx="7281360" cy="3569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 rtl="1">
              <a:lnSpc>
                <a:spcPct val="100000"/>
              </a:lnSpc>
            </a:pPr>
            <a:r>
              <a:rPr b="0" lang="en-US" sz="2400" spc="-1" strike="noStrike" cap="all">
                <a:solidFill>
                  <a:srgbClr val="ffffff"/>
                </a:solidFill>
                <a:latin typeface="IRYekan"/>
              </a:rPr>
              <a:t>باز بودن پیش فرض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581040" y="2180520"/>
            <a:ext cx="11028960" cy="367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306000" indent="-305280" algn="r" rtl="1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en-US" sz="2000" spc="-1" strike="noStrike">
                <a:solidFill>
                  <a:srgbClr val="3d3d3d"/>
                </a:solidFill>
                <a:latin typeface="IRNazanin"/>
              </a:rPr>
              <a:t>شناسایی و رصد سریع تمام تجهیزات شبکه نظارت تصویری</a:t>
            </a:r>
            <a:endParaRPr b="0" lang="en-US" sz="2000" spc="-1" strike="noStrike">
              <a:latin typeface="Arial"/>
            </a:endParaRPr>
          </a:p>
          <a:p>
            <a:pPr marL="306000" indent="-305280" algn="r" rtl="1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en-US" sz="2000" spc="-1" strike="noStrike">
                <a:solidFill>
                  <a:srgbClr val="3d3d3d"/>
                </a:solidFill>
                <a:latin typeface="IRNazanin"/>
              </a:rPr>
              <a:t>امکان تغییر در تنظیمات از راه دور</a:t>
            </a:r>
            <a:endParaRPr b="0" lang="en-US" sz="2000" spc="-1" strike="noStrike">
              <a:latin typeface="Arial"/>
            </a:endParaRPr>
          </a:p>
          <a:p>
            <a:pPr marL="306000" indent="-305280" algn="r" rtl="1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en-US" sz="2000" spc="-1" strike="noStrike">
                <a:solidFill>
                  <a:srgbClr val="3d3d3d"/>
                </a:solidFill>
                <a:latin typeface="IRNazanin"/>
              </a:rPr>
              <a:t>امکان ایجاد یا تغییر کاربران از راه دور</a:t>
            </a:r>
            <a:endParaRPr b="0" lang="en-US" sz="2000" spc="-1" strike="noStrike">
              <a:latin typeface="Arial"/>
            </a:endParaRPr>
          </a:p>
          <a:p>
            <a:pPr marL="306000" indent="-305280" algn="r" rtl="1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en-US" sz="2000" spc="-1" strike="noStrike">
                <a:solidFill>
                  <a:srgbClr val="3d3d3d"/>
                </a:solidFill>
                <a:latin typeface="IRNazanin"/>
              </a:rPr>
              <a:t>امکان دریافت ویدیو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 rtl="1">
              <a:lnSpc>
                <a:spcPct val="100000"/>
              </a:lnSpc>
            </a:pPr>
            <a:r>
              <a:rPr b="0" lang="en-US" sz="2400" spc="-1" strike="noStrike" cap="all">
                <a:solidFill>
                  <a:srgbClr val="ffffff"/>
                </a:solidFill>
                <a:latin typeface="IRYekan"/>
              </a:rPr>
              <a:t>بسته بودن پیش فرض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581040" y="2180520"/>
            <a:ext cx="11028960" cy="367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306000" indent="-305280" algn="r" rtl="1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en-US" sz="2000" spc="-1" strike="noStrike">
                <a:solidFill>
                  <a:srgbClr val="3d3d3d"/>
                </a:solidFill>
                <a:latin typeface="IRNazanin"/>
              </a:rPr>
              <a:t>دشواری مدیریت شبکه های بزرگ</a:t>
            </a:r>
            <a:endParaRPr b="0" lang="en-US" sz="2000" spc="-1" strike="noStrike">
              <a:latin typeface="Arial"/>
            </a:endParaRPr>
          </a:p>
          <a:p>
            <a:pPr marL="306000" indent="-305280" algn="r" rtl="1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en-US" sz="2000" spc="-1" strike="noStrike">
                <a:solidFill>
                  <a:srgbClr val="3d3d3d"/>
                </a:solidFill>
                <a:latin typeface="IRNazanin"/>
              </a:rPr>
              <a:t>عدم امکان چک و بررسی خودکار شبکه</a:t>
            </a:r>
            <a:endParaRPr b="0" lang="en-US" sz="2000" spc="-1" strike="noStrike">
              <a:latin typeface="Arial"/>
            </a:endParaRPr>
          </a:p>
          <a:p>
            <a:pPr marL="306000" indent="-305280" algn="r" rtl="1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en-US" sz="2000" spc="-1" strike="noStrike">
                <a:solidFill>
                  <a:srgbClr val="3d3d3d"/>
                </a:solidFill>
                <a:latin typeface="IRNazanin"/>
              </a:rPr>
              <a:t>عدم امکان اعمال تنظیمات گروهی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2"/>
          <p:cNvSpPr/>
          <p:nvPr/>
        </p:nvSpPr>
        <p:spPr>
          <a:xfrm>
            <a:off x="581040" y="2180520"/>
            <a:ext cx="11028960" cy="367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306000" indent="-305280" algn="r" rtl="1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en-US" sz="2000" spc="-1" strike="noStrike">
                <a:solidFill>
                  <a:srgbClr val="3d3d3d"/>
                </a:solidFill>
                <a:latin typeface="IRNazanin"/>
              </a:rPr>
              <a:t>نیاز جدی به آموزش مفاهیم و کاربرد ها و معرفی قابلیت ها به تیم های کنترل</a:t>
            </a:r>
            <a:endParaRPr b="0" lang="en-US" sz="2000" spc="-1" strike="noStrike">
              <a:latin typeface="Arial"/>
            </a:endParaRPr>
          </a:p>
          <a:p>
            <a:pPr marL="306000" indent="-305280" algn="r" rtl="1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en-US" sz="2000" spc="-1" strike="noStrike">
                <a:solidFill>
                  <a:srgbClr val="3d3d3d"/>
                </a:solidFill>
                <a:latin typeface="IRNazanin"/>
              </a:rPr>
              <a:t>آموزش و آشنایی تیم های حراست 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581040" y="3043800"/>
            <a:ext cx="11028960" cy="149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 rtl="1"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465359"/>
                </a:solidFill>
                <a:latin typeface="IRNazanin"/>
              </a:rPr>
              <a:t>پروتکل های ارسال گروهی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581040" y="4541400"/>
            <a:ext cx="11028960" cy="59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2"/>
          <p:cNvSpPr/>
          <p:nvPr/>
        </p:nvSpPr>
        <p:spPr>
          <a:xfrm>
            <a:off x="581040" y="2180520"/>
            <a:ext cx="11028960" cy="367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306000" indent="-305280" algn="r" rtl="1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en-US" sz="2000" spc="-1" strike="noStrike">
                <a:solidFill>
                  <a:srgbClr val="3d3d3d"/>
                </a:solidFill>
                <a:latin typeface="IRNazanin"/>
              </a:rPr>
              <a:t>multicast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581040" y="3043800"/>
            <a:ext cx="11028960" cy="149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465359"/>
                </a:solidFill>
                <a:latin typeface="IRNazanin"/>
              </a:rPr>
              <a:t>رمزنگاری ویدیو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581040" y="4541400"/>
            <a:ext cx="11028960" cy="59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 rtl="1">
              <a:lnSpc>
                <a:spcPct val="100000"/>
              </a:lnSpc>
            </a:pPr>
            <a:r>
              <a:rPr b="0" lang="en-US" sz="2400" spc="-1" strike="noStrike" cap="all">
                <a:solidFill>
                  <a:srgbClr val="ffffff"/>
                </a:solidFill>
                <a:latin typeface="IRYekan"/>
              </a:rPr>
              <a:t>مسیر نا امن شبکه (بدون </a:t>
            </a:r>
            <a:r>
              <a:rPr b="0" lang="en-US" sz="2400" spc="-1" strike="noStrike" cap="all">
                <a:solidFill>
                  <a:srgbClr val="ffffff"/>
                </a:solidFill>
                <a:latin typeface="IRYekan"/>
              </a:rPr>
              <a:t>TLS</a:t>
            </a:r>
            <a:r>
              <a:rPr b="0" lang="en-US" sz="2400" spc="-1" strike="noStrike" cap="all">
                <a:solidFill>
                  <a:srgbClr val="ffffff"/>
                </a:solidFill>
                <a:latin typeface="IRYekan"/>
              </a:rPr>
              <a:t>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581040" y="2180520"/>
            <a:ext cx="11028960" cy="367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306000" indent="-305280" algn="r" rtl="1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en-US" sz="2000" spc="-1" strike="noStrike">
                <a:solidFill>
                  <a:srgbClr val="3d3d3d"/>
                </a:solidFill>
                <a:latin typeface="IRNazanin"/>
              </a:rPr>
              <a:t>امکان خواندن نام کاربر و گذرواژه</a:t>
            </a:r>
            <a:endParaRPr b="0" lang="en-US" sz="2000" spc="-1" strike="noStrike">
              <a:latin typeface="Arial"/>
            </a:endParaRPr>
          </a:p>
          <a:p>
            <a:pPr marL="306000" indent="-305280" algn="r" rtl="1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en-US" sz="2000" spc="-1" strike="noStrike">
                <a:solidFill>
                  <a:srgbClr val="3d3d3d"/>
                </a:solidFill>
                <a:latin typeface="IRNazanin"/>
              </a:rPr>
              <a:t>امکان خواندن مشخصات استریم </a:t>
            </a:r>
            <a:endParaRPr b="0" lang="en-US" sz="2000" spc="-1" strike="noStrike">
              <a:latin typeface="Arial"/>
            </a:endParaRPr>
          </a:p>
          <a:p>
            <a:pPr algn="r" rtl="1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0" lang="en-US" sz="2400" spc="-1" strike="noStrike" cap="all">
                <a:solidFill>
                  <a:srgbClr val="ffffff"/>
                </a:solidFill>
                <a:latin typeface="IRYekan"/>
              </a:rPr>
              <a:t>اصول پایه ای امنیت (مثلث امنیت)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581040" y="2180520"/>
            <a:ext cx="11028960" cy="367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306000" indent="-305280" algn="r" rtl="1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en-US" sz="2000" spc="-1" strike="noStrike">
                <a:solidFill>
                  <a:srgbClr val="3d3d3d"/>
                </a:solidFill>
                <a:latin typeface="IRNazanin"/>
              </a:rPr>
              <a:t>محرمانگی : اطلاعات فقط توسط کسانی که تایید صلاحیت شده اند قابل دیدن باشد.</a:t>
            </a:r>
            <a:endParaRPr b="0" lang="en-US" sz="2000" spc="-1" strike="noStrike">
              <a:latin typeface="Arial"/>
            </a:endParaRPr>
          </a:p>
          <a:p>
            <a:pPr marL="306000" indent="-305280" algn="r" rtl="1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en-US" sz="2000" spc="-1" strike="noStrike">
                <a:solidFill>
                  <a:srgbClr val="3d3d3d"/>
                </a:solidFill>
                <a:latin typeface="IRNazanin"/>
              </a:rPr>
              <a:t>یکپارچگی: داده نباید به صورت تصادفی یا عمدی تغییر، نابود و یا گم شود.</a:t>
            </a:r>
            <a:endParaRPr b="0" lang="en-US" sz="2000" spc="-1" strike="noStrike">
              <a:latin typeface="Arial"/>
            </a:endParaRPr>
          </a:p>
          <a:p>
            <a:pPr marL="306000" indent="-305280" algn="r" rtl="1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en-US" sz="2000" spc="-1" strike="noStrike">
                <a:solidFill>
                  <a:srgbClr val="3d3d3d"/>
                </a:solidFill>
                <a:latin typeface="IRNazanin"/>
              </a:rPr>
              <a:t>در دسترس بودن: سیستم باید قادر باشد سرویس های مورد نظر را هنگام درخواست کاربر ارایه دهد.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 rtl="1">
              <a:lnSpc>
                <a:spcPct val="100000"/>
              </a:lnSpc>
            </a:pPr>
            <a:r>
              <a:rPr b="0" lang="en-US" sz="2400" spc="-1" strike="noStrike" cap="all">
                <a:solidFill>
                  <a:srgbClr val="ffffff"/>
                </a:solidFill>
                <a:latin typeface="IRYekan"/>
              </a:rPr>
              <a:t>ارسال ویدیو به صورت ساده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581040" y="2180520"/>
            <a:ext cx="11028960" cy="367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306000" indent="-305280" algn="r" rtl="1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en-US" sz="2000" spc="-1" strike="noStrike">
                <a:solidFill>
                  <a:srgbClr val="3d3d3d"/>
                </a:solidFill>
                <a:latin typeface="IRNazanin"/>
              </a:rPr>
              <a:t>امکان ذخیره و مشاهده ویدیو بدون نیاز به تایید هویت</a:t>
            </a:r>
            <a:endParaRPr b="0" lang="en-US" sz="2000" spc="-1" strike="noStrike">
              <a:latin typeface="Arial"/>
            </a:endParaRPr>
          </a:p>
          <a:p>
            <a:pPr marL="306000" indent="-305280" algn="r" rtl="1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en-US" sz="2000" spc="-1" strike="noStrike">
                <a:solidFill>
                  <a:srgbClr val="3d3d3d"/>
                </a:solidFill>
                <a:latin typeface="IRNazanin"/>
              </a:rPr>
              <a:t>به دلیل استفاده از سخت افزار های ارزان از این موضوع صرف نظر می کنند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581040" y="3043800"/>
            <a:ext cx="11028960" cy="149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 rtl="1"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465359"/>
                </a:solidFill>
                <a:latin typeface="IRNazanin"/>
              </a:rPr>
              <a:t>ویژگی های امنیتی تجهیز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581040" y="4541400"/>
            <a:ext cx="11028960" cy="59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2"/>
          <p:cNvSpPr/>
          <p:nvPr/>
        </p:nvSpPr>
        <p:spPr>
          <a:xfrm>
            <a:off x="581040" y="2180520"/>
            <a:ext cx="11028960" cy="367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306000" indent="-305280" algn="r" rtl="1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en-US" sz="2000" spc="-1" strike="noStrike">
                <a:solidFill>
                  <a:srgbClr val="3d3d3d"/>
                </a:solidFill>
                <a:latin typeface="IRNazanin"/>
              </a:rPr>
              <a:t>امکان محدود کردن یا بلاک کردن </a:t>
            </a:r>
            <a:r>
              <a:rPr b="0" lang="en-US" sz="2000" spc="-1" strike="noStrike">
                <a:solidFill>
                  <a:srgbClr val="3d3d3d"/>
                </a:solidFill>
                <a:latin typeface="IRNazanin"/>
              </a:rPr>
              <a:t>IP</a:t>
            </a:r>
            <a:endParaRPr b="0" lang="en-US" sz="2000" spc="-1" strike="noStrike">
              <a:latin typeface="Arial"/>
            </a:endParaRPr>
          </a:p>
          <a:p>
            <a:pPr marL="306000" indent="-305280" algn="r" rtl="1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en-US" sz="2000" spc="-1" strike="noStrike">
                <a:solidFill>
                  <a:srgbClr val="3d3d3d"/>
                </a:solidFill>
                <a:latin typeface="IRNazanin"/>
              </a:rPr>
              <a:t>امکان محدود کردن یابلاک کردن </a:t>
            </a:r>
            <a:r>
              <a:rPr b="0" lang="en-US" sz="2000" spc="-1" strike="noStrike">
                <a:solidFill>
                  <a:srgbClr val="3d3d3d"/>
                </a:solidFill>
                <a:latin typeface="IRNazanin"/>
              </a:rPr>
              <a:t>MAC Addr. / HWAddr</a:t>
            </a:r>
            <a:r>
              <a:rPr b="0" lang="en-US" sz="2000" spc="-1" strike="noStrike">
                <a:solidFill>
                  <a:srgbClr val="3d3d3d"/>
                </a:solidFill>
                <a:latin typeface="IRNazanin"/>
              </a:rPr>
              <a:t>.</a:t>
            </a:r>
            <a:endParaRPr b="0" lang="en-US" sz="2000" spc="-1" strike="noStrike">
              <a:latin typeface="Arial"/>
            </a:endParaRPr>
          </a:p>
          <a:p>
            <a:pPr marL="306000" indent="-305280" algn="r" rtl="1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en-US" sz="2000" spc="-1" strike="noStrike">
                <a:solidFill>
                  <a:srgbClr val="3d3d3d"/>
                </a:solidFill>
                <a:latin typeface="IRNazanin"/>
              </a:rPr>
              <a:t>امکان ثبت و ذخیره </a:t>
            </a:r>
            <a:r>
              <a:rPr b="0" lang="en-US" sz="2000" spc="-1" strike="noStrike">
                <a:solidFill>
                  <a:srgbClr val="3d3d3d"/>
                </a:solidFill>
                <a:latin typeface="IRNazanin"/>
              </a:rPr>
              <a:t>Log</a:t>
            </a:r>
            <a:endParaRPr b="0" lang="en-US" sz="2000" spc="-1" strike="noStrike">
              <a:latin typeface="Arial"/>
            </a:endParaRPr>
          </a:p>
          <a:p>
            <a:pPr marL="306000" indent="-305280" algn="r" rtl="1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en-US" sz="2000" spc="-1" strike="noStrike">
                <a:solidFill>
                  <a:srgbClr val="3d3d3d"/>
                </a:solidFill>
                <a:latin typeface="IRNazanin"/>
              </a:rPr>
              <a:t>قابلیت </a:t>
            </a:r>
            <a:r>
              <a:rPr b="0" lang="en-US" sz="2000" spc="-1" strike="noStrike">
                <a:solidFill>
                  <a:srgbClr val="3d3d3d"/>
                </a:solidFill>
                <a:latin typeface="IRNazanin"/>
              </a:rPr>
              <a:t>Tamper Detection</a:t>
            </a:r>
            <a:endParaRPr b="0" lang="en-US" sz="2000" spc="-1" strike="noStrike">
              <a:latin typeface="Arial"/>
            </a:endParaRPr>
          </a:p>
          <a:p>
            <a:pPr marL="306000" indent="-305280" algn="r" rtl="1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en-US" sz="2000" spc="-1" strike="noStrike">
                <a:solidFill>
                  <a:srgbClr val="3d3d3d"/>
                </a:solidFill>
                <a:latin typeface="IRNazanin"/>
              </a:rPr>
              <a:t>شرایط ذخیره سازی روی  حافظه محلی </a:t>
            </a:r>
            <a:endParaRPr b="0" lang="en-US" sz="2000" spc="-1" strike="noStrike">
              <a:latin typeface="Arial"/>
            </a:endParaRPr>
          </a:p>
          <a:p>
            <a:pPr algn="r" rtl="1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581040" y="3043800"/>
            <a:ext cx="11028960" cy="149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 rtl="1"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465359"/>
                </a:solidFill>
                <a:latin typeface="IRNazanin"/>
              </a:rPr>
              <a:t>اصول امنیت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581040" y="4541400"/>
            <a:ext cx="11028960" cy="59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 rtl="1">
              <a:lnSpc>
                <a:spcPct val="100000"/>
              </a:lnSpc>
            </a:pPr>
            <a:r>
              <a:rPr b="0" lang="en-US" sz="2400" spc="-1" strike="noStrike" cap="all">
                <a:solidFill>
                  <a:srgbClr val="ffffff"/>
                </a:solidFill>
                <a:latin typeface="IRYekan"/>
              </a:rPr>
              <a:t>پیوستگی در پایداری و در دسترس بودن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581040" y="2180520"/>
            <a:ext cx="11028960" cy="367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306000" indent="-305280" algn="r" rtl="1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en-US" sz="2000" spc="-1" strike="noStrike">
                <a:solidFill>
                  <a:srgbClr val="3d3d3d"/>
                </a:solidFill>
                <a:latin typeface="IRNazanin"/>
              </a:rPr>
              <a:t>لحظه های بحرانی </a:t>
            </a:r>
            <a:endParaRPr b="0" lang="en-US" sz="2000" spc="-1" strike="noStrike">
              <a:latin typeface="Arial"/>
            </a:endParaRPr>
          </a:p>
          <a:p>
            <a:pPr lvl="1" marL="630000" indent="-305280" algn="r" rtl="1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3d3d3d"/>
                </a:solidFill>
                <a:latin typeface="IRNazanin"/>
              </a:rPr>
              <a:t>شرایط تغییر زیاد در تصویر</a:t>
            </a:r>
            <a:endParaRPr b="0" lang="en-US" sz="1800" spc="-1" strike="noStrike">
              <a:latin typeface="Arial"/>
            </a:endParaRPr>
          </a:p>
          <a:p>
            <a:pPr lvl="1" marL="630000" indent="-305280" algn="r" rtl="1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3d3d3d"/>
                </a:solidFill>
                <a:latin typeface="IRNazanin"/>
              </a:rPr>
              <a:t>شرایط مشاهده چندین نفر همزمان</a:t>
            </a:r>
            <a:endParaRPr b="0" lang="en-US" sz="1800" spc="-1" strike="noStrike">
              <a:latin typeface="Arial"/>
            </a:endParaRPr>
          </a:p>
          <a:p>
            <a:pPr lvl="1" marL="630000" indent="-305280" algn="r" rtl="1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3d3d3d"/>
                </a:solidFill>
                <a:latin typeface="IRNazanin"/>
              </a:rPr>
              <a:t>شرایط بالا بودن بار شبکه</a:t>
            </a:r>
            <a:endParaRPr b="0" lang="en-US" sz="1800" spc="-1" strike="noStrike">
              <a:latin typeface="Arial"/>
            </a:endParaRPr>
          </a:p>
          <a:p>
            <a:pPr marL="306000" indent="-305280" algn="r" rtl="1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en-US" sz="2000" spc="-1" strike="noStrike">
                <a:solidFill>
                  <a:srgbClr val="3d3d3d"/>
                </a:solidFill>
                <a:latin typeface="IRNazanin"/>
              </a:rPr>
              <a:t>365/7/24</a:t>
            </a:r>
            <a:endParaRPr b="0" lang="en-US" sz="2000" spc="-1" strike="noStrike">
              <a:latin typeface="Arial"/>
            </a:endParaRPr>
          </a:p>
          <a:p>
            <a:pPr lvl="1" marL="630000" indent="-305280" algn="r" rtl="1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3d3d3d"/>
                </a:solidFill>
                <a:latin typeface="IRNazanin"/>
              </a:rPr>
              <a:t>دسترسی تمام روزهای سال، تمام روز های هفته، تمام ساعات شبانه روز</a:t>
            </a:r>
            <a:endParaRPr b="0" lang="en-US" sz="1800" spc="-1" strike="noStrike">
              <a:latin typeface="Arial"/>
            </a:endParaRPr>
          </a:p>
          <a:p>
            <a:pPr lvl="1" marL="630000" indent="-305280" algn="r" rtl="1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3d3d3d"/>
                </a:solidFill>
                <a:latin typeface="IRNazanin"/>
              </a:rPr>
              <a:t>خیلی تجهیزات به طور مرتب قطع و وصل می شوند</a:t>
            </a:r>
            <a:endParaRPr b="0" lang="en-US" sz="1800" spc="-1" strike="noStrike">
              <a:latin typeface="Arial"/>
            </a:endParaRPr>
          </a:p>
          <a:p>
            <a:pPr lvl="1" marL="630000" indent="-305280" algn="r" rtl="1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3d3d3d"/>
                </a:solidFill>
                <a:latin typeface="IRNazanin"/>
              </a:rPr>
              <a:t>سر ساعت خاصی خود به خود ریست می شوند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 rtl="1">
              <a:lnSpc>
                <a:spcPct val="100000"/>
              </a:lnSpc>
            </a:pPr>
            <a:r>
              <a:rPr b="0" lang="en-US" sz="2400" spc="-1" strike="noStrike" cap="all">
                <a:solidFill>
                  <a:srgbClr val="ffffff"/>
                </a:solidFill>
                <a:latin typeface="IRYekan"/>
              </a:rPr>
              <a:t>طراحی و تفکیک شبکه نظارت تصویری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581040" y="2180520"/>
            <a:ext cx="11028960" cy="367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306000" indent="-305280" algn="r" rtl="1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en-US" sz="2000" spc="-1" strike="noStrike">
                <a:solidFill>
                  <a:srgbClr val="3d3d3d"/>
                </a:solidFill>
                <a:latin typeface="IRNazanin"/>
              </a:rPr>
              <a:t>تفاوت های شبکه نظارت تصویری با اداری</a:t>
            </a:r>
            <a:endParaRPr b="0" lang="en-US" sz="2000" spc="-1" strike="noStrike">
              <a:latin typeface="Arial"/>
            </a:endParaRPr>
          </a:p>
          <a:p>
            <a:pPr lvl="1" marL="630000" indent="-305280" algn="r" rtl="1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3d3d3d"/>
                </a:solidFill>
                <a:latin typeface="IRNazanin"/>
              </a:rPr>
              <a:t>بار و لود شبکه </a:t>
            </a:r>
            <a:endParaRPr b="0" lang="en-US" sz="1800" spc="-1" strike="noStrike">
              <a:latin typeface="Arial"/>
            </a:endParaRPr>
          </a:p>
          <a:p>
            <a:pPr lvl="1" marL="630000" indent="-305280" algn="r" rtl="1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3d3d3d"/>
                </a:solidFill>
                <a:latin typeface="IRNazanin"/>
              </a:rPr>
              <a:t>پروتکل های مرسوم و متداول</a:t>
            </a:r>
            <a:endParaRPr b="0" lang="en-US" sz="1800" spc="-1" strike="noStrike">
              <a:latin typeface="Arial"/>
            </a:endParaRPr>
          </a:p>
          <a:p>
            <a:pPr lvl="1" marL="630000" indent="-305280" algn="r" rtl="1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3d3d3d"/>
                </a:solidFill>
                <a:latin typeface="IRNazanin"/>
              </a:rPr>
              <a:t>ابزار  و نکات امنیتی</a:t>
            </a:r>
            <a:endParaRPr b="0" lang="en-US" sz="1800" spc="-1" strike="noStrike">
              <a:latin typeface="Arial"/>
            </a:endParaRPr>
          </a:p>
          <a:p>
            <a:pPr marL="306000" indent="-305280" algn="r" rtl="1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en-US" sz="2000" spc="-1" strike="noStrike">
                <a:solidFill>
                  <a:srgbClr val="3d3d3d"/>
                </a:solidFill>
                <a:latin typeface="IRNazanin"/>
              </a:rPr>
              <a:t>با دانش معمول و رایج شبکه نمی توان شبکه نظارت تصویری را مدیرت کرد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0" lang="en-US" sz="2400" spc="-1" strike="noStrike" cap="all">
                <a:solidFill>
                  <a:srgbClr val="ffffff"/>
                </a:solidFill>
                <a:latin typeface="IRYekan"/>
              </a:rPr>
              <a:t>اصطلاحات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581040" y="2180520"/>
            <a:ext cx="11028960" cy="367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306000" indent="-305280" algn="r" rtl="1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en-US" sz="2000" spc="-1" strike="noStrike">
                <a:solidFill>
                  <a:srgbClr val="3d3d3d"/>
                </a:solidFill>
                <a:latin typeface="IRNazanin"/>
              </a:rPr>
              <a:t>خطا (</a:t>
            </a:r>
            <a:r>
              <a:rPr b="0" lang="en-US" sz="2000" spc="-1" strike="noStrike">
                <a:solidFill>
                  <a:srgbClr val="3d3d3d"/>
                </a:solidFill>
                <a:latin typeface="IRNazanin"/>
              </a:rPr>
              <a:t>Error</a:t>
            </a:r>
            <a:r>
              <a:rPr b="0" lang="en-US" sz="2000" spc="-1" strike="noStrike">
                <a:solidFill>
                  <a:srgbClr val="3d3d3d"/>
                </a:solidFill>
                <a:latin typeface="IRNazanin"/>
              </a:rPr>
              <a:t>): مشکلی که در هنگام پیاده سازی وجود دارد اما در حالت عملی هنوز وجود ندارد.</a:t>
            </a:r>
            <a:endParaRPr b="0" lang="en-US" sz="2000" spc="-1" strike="noStrike">
              <a:latin typeface="Arial"/>
            </a:endParaRPr>
          </a:p>
          <a:p>
            <a:pPr marL="306000" indent="-305280" algn="r" rtl="1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en-US" sz="2000" spc="-1" strike="noStrike">
                <a:solidFill>
                  <a:srgbClr val="3d3d3d"/>
                </a:solidFill>
                <a:latin typeface="IRNazanin"/>
              </a:rPr>
              <a:t>آسیب پذیری (</a:t>
            </a:r>
            <a:r>
              <a:rPr b="0" lang="en-US" sz="2000" spc="-1" strike="noStrike">
                <a:solidFill>
                  <a:srgbClr val="3d3d3d"/>
                </a:solidFill>
                <a:latin typeface="IRNazanin"/>
              </a:rPr>
              <a:t>Vulnerability</a:t>
            </a:r>
            <a:r>
              <a:rPr b="0" lang="en-US" sz="2000" spc="-1" strike="noStrike">
                <a:solidFill>
                  <a:srgbClr val="3d3d3d"/>
                </a:solidFill>
                <a:latin typeface="IRNazanin"/>
              </a:rPr>
              <a:t>): ظهور یک خطا یا نقص در طراحی، در مرحله پیاده سازی.</a:t>
            </a:r>
            <a:endParaRPr b="0" lang="en-US" sz="2000" spc="-1" strike="noStrike">
              <a:latin typeface="Arial"/>
            </a:endParaRPr>
          </a:p>
          <a:p>
            <a:pPr marL="306000" indent="-305280" algn="r" rtl="1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en-US" sz="2000" spc="-1" strike="noStrike">
                <a:solidFill>
                  <a:srgbClr val="3d3d3d"/>
                </a:solidFill>
                <a:latin typeface="IRNazanin"/>
              </a:rPr>
              <a:t>حمله (</a:t>
            </a:r>
            <a:r>
              <a:rPr b="0" lang="en-US" sz="2000" spc="-1" strike="noStrike">
                <a:solidFill>
                  <a:srgbClr val="3d3d3d"/>
                </a:solidFill>
                <a:latin typeface="IRNazanin"/>
              </a:rPr>
              <a:t>Attack</a:t>
            </a:r>
            <a:r>
              <a:rPr b="0" lang="en-US" sz="2000" spc="-1" strike="noStrike">
                <a:solidFill>
                  <a:srgbClr val="3d3d3d"/>
                </a:solidFill>
                <a:latin typeface="IRNazanin"/>
              </a:rPr>
              <a:t>): بهره برداری از آسیب پذیری های یک سیستم.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0" lang="en-US" sz="2400" spc="-1" strike="noStrike" cap="all">
                <a:solidFill>
                  <a:srgbClr val="ffffff"/>
                </a:solidFill>
                <a:latin typeface="IRYekan"/>
              </a:rPr>
              <a:t>دسته بندی حملات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81040" y="2180520"/>
            <a:ext cx="11028960" cy="367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306000" indent="-305280" algn="r" rtl="1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en-US" sz="2000" spc="-1" strike="noStrike">
                <a:solidFill>
                  <a:srgbClr val="3d3d3d"/>
                </a:solidFill>
                <a:latin typeface="IRNazanin"/>
              </a:rPr>
              <a:t>قطع ارتباط (</a:t>
            </a:r>
            <a:r>
              <a:rPr b="0" lang="en-US" sz="2000" spc="-1" strike="noStrike">
                <a:solidFill>
                  <a:srgbClr val="3d3d3d"/>
                </a:solidFill>
                <a:latin typeface="IRNazanin"/>
              </a:rPr>
              <a:t>Interruption</a:t>
            </a:r>
            <a:r>
              <a:rPr b="0" lang="en-US" sz="2000" spc="-1" strike="noStrike">
                <a:solidFill>
                  <a:srgbClr val="3d3d3d"/>
                </a:solidFill>
                <a:latin typeface="IRNazanin"/>
              </a:rPr>
              <a:t>): جلوگیری از ارایه سرویس و تبادل اطلاعات (عدم دسترسی پذیری)</a:t>
            </a:r>
            <a:endParaRPr b="0" lang="en-US" sz="2000" spc="-1" strike="noStrike">
              <a:latin typeface="Arial"/>
            </a:endParaRPr>
          </a:p>
          <a:p>
            <a:pPr marL="306000" indent="-305280" algn="r" rtl="1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en-US" sz="2000" spc="-1" strike="noStrike">
                <a:solidFill>
                  <a:srgbClr val="3d3d3d"/>
                </a:solidFill>
                <a:latin typeface="IRNazanin"/>
              </a:rPr>
              <a:t>سرقت اطلاعات (</a:t>
            </a:r>
            <a:r>
              <a:rPr b="0" lang="en-US" sz="2000" spc="-1" strike="noStrike">
                <a:solidFill>
                  <a:srgbClr val="3d3d3d"/>
                </a:solidFill>
                <a:latin typeface="IRNazanin"/>
              </a:rPr>
              <a:t>Interception</a:t>
            </a:r>
            <a:r>
              <a:rPr b="0" lang="en-US" sz="2000" spc="-1" strike="noStrike">
                <a:solidFill>
                  <a:srgbClr val="3d3d3d"/>
                </a:solidFill>
                <a:latin typeface="IRNazanin"/>
              </a:rPr>
              <a:t>): دسترسی حمله کننده به اطلاعات سیستم (عدم محرمانگی)</a:t>
            </a:r>
            <a:endParaRPr b="0" lang="en-US" sz="2000" spc="-1" strike="noStrike">
              <a:latin typeface="Arial"/>
            </a:endParaRPr>
          </a:p>
          <a:p>
            <a:pPr marL="306000" indent="-305280" algn="r" rtl="1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en-US" sz="2000" spc="-1" strike="noStrike">
                <a:solidFill>
                  <a:srgbClr val="3d3d3d"/>
                </a:solidFill>
                <a:latin typeface="IRNazanin"/>
              </a:rPr>
              <a:t>تغییر اطلاعات (</a:t>
            </a:r>
            <a:r>
              <a:rPr b="0" lang="en-US" sz="2000" spc="-1" strike="noStrike">
                <a:solidFill>
                  <a:srgbClr val="3d3d3d"/>
                </a:solidFill>
                <a:latin typeface="IRNazanin"/>
              </a:rPr>
              <a:t>Modification</a:t>
            </a:r>
            <a:r>
              <a:rPr b="0" lang="en-US" sz="2000" spc="-1" strike="noStrike">
                <a:solidFill>
                  <a:srgbClr val="3d3d3d"/>
                </a:solidFill>
                <a:latin typeface="IRNazanin"/>
              </a:rPr>
              <a:t>): تغییر اطلاعات در مسیر رسیدن، به گونه ای که داده های رسیده در مقصد با داده های مبدا متفاوت باشد (عدم یکپارچگی)</a:t>
            </a:r>
            <a:endParaRPr b="0" lang="en-US" sz="2000" spc="-1" strike="noStrike">
              <a:latin typeface="Arial"/>
            </a:endParaRPr>
          </a:p>
          <a:p>
            <a:pPr marL="306000" indent="-305280" algn="r" rtl="1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en-US" sz="2000" spc="-1" strike="noStrike">
                <a:solidFill>
                  <a:srgbClr val="3d3d3d"/>
                </a:solidFill>
                <a:latin typeface="IRNazanin"/>
              </a:rPr>
              <a:t>جعل اطلاعات (</a:t>
            </a:r>
            <a:r>
              <a:rPr b="0" lang="en-US" sz="2000" spc="-1" strike="noStrike">
                <a:solidFill>
                  <a:srgbClr val="3d3d3d"/>
                </a:solidFill>
                <a:latin typeface="IRNazanin"/>
              </a:rPr>
              <a:t>Fabrication</a:t>
            </a:r>
            <a:r>
              <a:rPr b="0" lang="en-US" sz="2000" spc="-1" strike="noStrike">
                <a:solidFill>
                  <a:srgbClr val="3d3d3d"/>
                </a:solidFill>
                <a:latin typeface="IRNazanin"/>
              </a:rPr>
              <a:t>): ایجاد داده های جدید و افزودن آن ها به داده های معتبر سیستم (عدم یکپارچگی) 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581040" y="3043800"/>
            <a:ext cx="11028960" cy="149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 rtl="1"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465359"/>
                </a:solidFill>
                <a:latin typeface="IRNazanin"/>
              </a:rPr>
              <a:t>تهدیدات در حوزه کاربران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581040" y="4541400"/>
            <a:ext cx="11028960" cy="59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 rtl="1">
              <a:lnSpc>
                <a:spcPct val="100000"/>
              </a:lnSpc>
            </a:pPr>
            <a:r>
              <a:rPr b="0" lang="en-US" sz="2400" spc="-1" strike="noStrike" cap="all">
                <a:solidFill>
                  <a:srgbClr val="ffffff"/>
                </a:solidFill>
                <a:latin typeface="IRYekan"/>
              </a:rPr>
              <a:t>کاربران پیش فرض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581040" y="2180520"/>
            <a:ext cx="11028960" cy="367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306000" indent="-305280" algn="r" rtl="1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en-US" sz="2000" spc="-1" strike="noStrike">
                <a:solidFill>
                  <a:srgbClr val="3d3d3d"/>
                </a:solidFill>
                <a:latin typeface="IRNazanin"/>
              </a:rPr>
              <a:t>کاربران مانند </a:t>
            </a:r>
            <a:r>
              <a:rPr b="0" lang="en-US" sz="2000" spc="-1" strike="noStrike">
                <a:solidFill>
                  <a:srgbClr val="3d3d3d"/>
                </a:solidFill>
                <a:latin typeface="IRNazanin"/>
              </a:rPr>
              <a:t>root, admin</a:t>
            </a:r>
            <a:endParaRPr b="0" lang="en-US" sz="2000" spc="-1" strike="noStrike">
              <a:latin typeface="Arial"/>
            </a:endParaRPr>
          </a:p>
          <a:p>
            <a:pPr marL="306000" indent="-305280" algn="r" rtl="1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en-US" sz="2000" spc="-1" strike="noStrike">
                <a:solidFill>
                  <a:srgbClr val="3d3d3d"/>
                </a:solidFill>
                <a:latin typeface="IRNazanin"/>
              </a:rPr>
              <a:t>دسترسی ریموت به صورت پیش فرض فعال هست</a:t>
            </a:r>
            <a:endParaRPr b="0" lang="en-US" sz="2000" spc="-1" strike="noStrike">
              <a:latin typeface="Arial"/>
            </a:endParaRPr>
          </a:p>
          <a:p>
            <a:pPr marL="306000" indent="-305280" algn="r" rtl="1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en-US" sz="2000" spc="-1" strike="noStrike">
                <a:solidFill>
                  <a:srgbClr val="3d3d3d"/>
                </a:solidFill>
                <a:latin typeface="IRNazanin"/>
              </a:rPr>
              <a:t>خطر دسترسی سود جو ها </a:t>
            </a:r>
            <a:endParaRPr b="0" lang="en-US" sz="2000" spc="-1" strike="noStrike">
              <a:latin typeface="Arial"/>
            </a:endParaRPr>
          </a:p>
          <a:p>
            <a:pPr marL="306000" indent="-305280" algn="r" rtl="1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en-US" sz="2000" spc="-1" strike="noStrike">
                <a:solidFill>
                  <a:srgbClr val="3d3d3d"/>
                </a:solidFill>
                <a:latin typeface="IRNazanin"/>
              </a:rPr>
              <a:t>خطر خرابکاری و مختل شدن سامانه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 rtl="1">
              <a:lnSpc>
                <a:spcPct val="100000"/>
              </a:lnSpc>
            </a:pPr>
            <a:r>
              <a:rPr b="0" lang="en-US" sz="2400" spc="-1" strike="noStrike" cap="all">
                <a:solidFill>
                  <a:srgbClr val="ffffff"/>
                </a:solidFill>
                <a:latin typeface="IRYekan"/>
              </a:rPr>
              <a:t>ارسال گذر واژه بدون رمز نگاری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581040" y="2180520"/>
            <a:ext cx="11028960" cy="367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306000" indent="-305280" algn="r" rtl="1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en-US" sz="2000" spc="-1" strike="noStrike">
                <a:solidFill>
                  <a:srgbClr val="3d3d3d"/>
                </a:solidFill>
                <a:latin typeface="IRNazanin"/>
              </a:rPr>
              <a:t>خطر لو رفتن رمز ها در بستر ارتباطی با استفاده از ابزار هایی مانند </a:t>
            </a:r>
            <a:r>
              <a:rPr b="0" lang="en-US" sz="2000" spc="-1" strike="noStrike">
                <a:solidFill>
                  <a:srgbClr val="3d3d3d"/>
                </a:solidFill>
                <a:latin typeface="IRNazanin"/>
              </a:rPr>
              <a:t>wireshark</a:t>
            </a:r>
            <a:endParaRPr b="0" lang="en-US" sz="2000" spc="-1" strike="noStrike">
              <a:latin typeface="Arial"/>
            </a:endParaRPr>
          </a:p>
          <a:p>
            <a:pPr marL="306000" indent="-305280" algn="r" rtl="1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en-US" sz="2000" spc="-1" strike="noStrike">
                <a:solidFill>
                  <a:srgbClr val="3d3d3d"/>
                </a:solidFill>
                <a:latin typeface="IRNazanin"/>
              </a:rPr>
              <a:t>ساده ترین راه برای کشف گذر واژه</a:t>
            </a:r>
            <a:endParaRPr b="0" lang="en-US" sz="2000" spc="-1" strike="noStrike">
              <a:latin typeface="Arial"/>
            </a:endParaRPr>
          </a:p>
          <a:p>
            <a:pPr marL="306000" indent="-305280" algn="r" rtl="1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en-US" sz="2000" spc="-1" strike="noStrike">
                <a:solidFill>
                  <a:srgbClr val="3d3d3d"/>
                </a:solidFill>
                <a:latin typeface="IRNazanin"/>
              </a:rPr>
              <a:t>آدرس های جریان های ویدیو بدون رمزنگاری به گونه ای است که جزییات جریان قابل خواندن می باشد.</a:t>
            </a:r>
            <a:endParaRPr b="0" lang="en-US" sz="2000" spc="-1" strike="noStrike">
              <a:latin typeface="Arial"/>
            </a:endParaRPr>
          </a:p>
          <a:p>
            <a:pPr algn="r" rtl="1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 rtl="1">
              <a:lnSpc>
                <a:spcPct val="100000"/>
              </a:lnSpc>
            </a:pPr>
            <a:r>
              <a:rPr b="0" lang="en-US" sz="2400" spc="-1" strike="noStrike" cap="all">
                <a:solidFill>
                  <a:srgbClr val="ffffff"/>
                </a:solidFill>
                <a:latin typeface="IRYekan"/>
              </a:rPr>
              <a:t>عدم آشنایی نیروهای حراست و مرتبط با این زمینه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581040" y="2180520"/>
            <a:ext cx="11028960" cy="367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306000" indent="-305280" algn="r" rtl="1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en-US" sz="2000" spc="-1" strike="noStrike">
                <a:solidFill>
                  <a:srgbClr val="3d3d3d"/>
                </a:solidFill>
                <a:latin typeface="IRNazanin"/>
              </a:rPr>
              <a:t>عدم توجه متولیان امر و کارشناسان به خاطر روال معموا در بازار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81040" y="3043800"/>
            <a:ext cx="11028960" cy="149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 rtl="1"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465359"/>
                </a:solidFill>
                <a:latin typeface="IRNazanin"/>
              </a:rPr>
              <a:t>پروتکل های همسان سازی و مدیریت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581040" y="4541400"/>
            <a:ext cx="11028960" cy="59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626</TotalTime>
  <Application>LibreOffice/6.0.3.2$Linux_X86_64 LibreOffice_project/00m0$Build-2</Application>
  <Words>419</Words>
  <Paragraphs>71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2018-05-09T06:27:50Z</dcterms:created>
  <dc:creator>GMTII</dc:creator>
  <dc:description/>
  <dc:language>en-US</dc:language>
  <cp:lastModifiedBy/>
  <dcterms:modified xsi:type="dcterms:W3CDTF">2018-11-06T12:13:09Z</dcterms:modified>
  <cp:revision>16</cp:revision>
  <dc:subject/>
  <dc:title>امنیت در سامانه های نظارت تصویری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24</vt:i4>
  </property>
</Properties>
</file>