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4A7EF-8CFD-C74A-A91D-84E9D6DFAA33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62901B7-1736-7A49-AAF7-34B753EB521D}">
      <dgm:prSet/>
      <dgm:spPr/>
      <dgm:t>
        <a:bodyPr/>
        <a:lstStyle/>
        <a:p>
          <a:pPr algn="ctr"/>
          <a:r>
            <a:rPr lang="en-US" dirty="0"/>
            <a:t>Election prediction with Twitter</a:t>
          </a:r>
          <a:endParaRPr lang="en-CA" dirty="0"/>
        </a:p>
      </dgm:t>
    </dgm:pt>
    <dgm:pt modelId="{502BDE91-F529-9F44-B3A0-CEED8431FAB0}" type="parTrans" cxnId="{DD89611C-4EBD-964F-AB34-15E8E6B490BE}">
      <dgm:prSet/>
      <dgm:spPr/>
      <dgm:t>
        <a:bodyPr/>
        <a:lstStyle/>
        <a:p>
          <a:endParaRPr lang="en-US"/>
        </a:p>
      </dgm:t>
    </dgm:pt>
    <dgm:pt modelId="{24D0190D-1046-ED41-B10A-76957B6067C2}" type="sibTrans" cxnId="{DD89611C-4EBD-964F-AB34-15E8E6B490BE}">
      <dgm:prSet/>
      <dgm:spPr/>
      <dgm:t>
        <a:bodyPr/>
        <a:lstStyle/>
        <a:p>
          <a:endParaRPr lang="en-US"/>
        </a:p>
      </dgm:t>
    </dgm:pt>
    <dgm:pt modelId="{A108913E-2CD9-C242-B177-A69BE142D055}" type="pres">
      <dgm:prSet presAssocID="{19E4A7EF-8CFD-C74A-A91D-84E9D6DFAA33}" presName="linear" presStyleCnt="0">
        <dgm:presLayoutVars>
          <dgm:animLvl val="lvl"/>
          <dgm:resizeHandles val="exact"/>
        </dgm:presLayoutVars>
      </dgm:prSet>
      <dgm:spPr/>
    </dgm:pt>
    <dgm:pt modelId="{DC6E6038-9BAC-4642-A9F5-8C73DD0045E6}" type="pres">
      <dgm:prSet presAssocID="{462901B7-1736-7A49-AAF7-34B753EB521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D89611C-4EBD-964F-AB34-15E8E6B490BE}" srcId="{19E4A7EF-8CFD-C74A-A91D-84E9D6DFAA33}" destId="{462901B7-1736-7A49-AAF7-34B753EB521D}" srcOrd="0" destOrd="0" parTransId="{502BDE91-F529-9F44-B3A0-CEED8431FAB0}" sibTransId="{24D0190D-1046-ED41-B10A-76957B6067C2}"/>
    <dgm:cxn modelId="{689C2AA2-7A13-1442-AC4E-8406EAED4127}" type="presOf" srcId="{462901B7-1736-7A49-AAF7-34B753EB521D}" destId="{DC6E6038-9BAC-4642-A9F5-8C73DD0045E6}" srcOrd="0" destOrd="0" presId="urn:microsoft.com/office/officeart/2005/8/layout/vList2"/>
    <dgm:cxn modelId="{5279CBC1-0424-CC44-A702-76D42E9A0FE6}" type="presOf" srcId="{19E4A7EF-8CFD-C74A-A91D-84E9D6DFAA33}" destId="{A108913E-2CD9-C242-B177-A69BE142D055}" srcOrd="0" destOrd="0" presId="urn:microsoft.com/office/officeart/2005/8/layout/vList2"/>
    <dgm:cxn modelId="{572C5370-AE86-B142-8628-6B1D422E9402}" type="presParOf" srcId="{A108913E-2CD9-C242-B177-A69BE142D055}" destId="{DC6E6038-9BAC-4642-A9F5-8C73DD0045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A406A-B238-D44D-B970-8E3C3B2C90A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B97E676-0D6F-1243-9DA0-63E07533FFF4}">
      <dgm:prSet/>
      <dgm:spPr/>
      <dgm:t>
        <a:bodyPr/>
        <a:lstStyle/>
        <a:p>
          <a:r>
            <a:rPr lang="en-US" dirty="0"/>
            <a:t>Why tweets?</a:t>
          </a:r>
          <a:endParaRPr lang="en-CA" dirty="0"/>
        </a:p>
      </dgm:t>
    </dgm:pt>
    <dgm:pt modelId="{64BA9D11-B559-584E-BAD0-0D5CF98CF547}" type="parTrans" cxnId="{CB3875F9-9739-904E-9150-AFAC4B6F7691}">
      <dgm:prSet/>
      <dgm:spPr/>
      <dgm:t>
        <a:bodyPr/>
        <a:lstStyle/>
        <a:p>
          <a:endParaRPr lang="en-US"/>
        </a:p>
      </dgm:t>
    </dgm:pt>
    <dgm:pt modelId="{25082137-A3A1-E445-B924-DFB194D4B861}" type="sibTrans" cxnId="{CB3875F9-9739-904E-9150-AFAC4B6F7691}">
      <dgm:prSet/>
      <dgm:spPr/>
      <dgm:t>
        <a:bodyPr/>
        <a:lstStyle/>
        <a:p>
          <a:endParaRPr lang="en-US"/>
        </a:p>
      </dgm:t>
    </dgm:pt>
    <dgm:pt modelId="{1B8B5A0F-089B-B14E-8B27-DCF81C35C359}" type="pres">
      <dgm:prSet presAssocID="{35BA406A-B238-D44D-B970-8E3C3B2C90AA}" presName="linear" presStyleCnt="0">
        <dgm:presLayoutVars>
          <dgm:animLvl val="lvl"/>
          <dgm:resizeHandles val="exact"/>
        </dgm:presLayoutVars>
      </dgm:prSet>
      <dgm:spPr/>
    </dgm:pt>
    <dgm:pt modelId="{27CAF17F-A76B-F047-A8CF-5BDDDF760BDB}" type="pres">
      <dgm:prSet presAssocID="{0B97E676-0D6F-1243-9DA0-63E07533FFF4}" presName="parentText" presStyleLbl="node1" presStyleIdx="0" presStyleCnt="1" custLinFactY="137632" custLinFactNeighborX="62223" custLinFactNeighborY="200000">
        <dgm:presLayoutVars>
          <dgm:chMax val="0"/>
          <dgm:bulletEnabled val="1"/>
        </dgm:presLayoutVars>
      </dgm:prSet>
      <dgm:spPr/>
    </dgm:pt>
  </dgm:ptLst>
  <dgm:cxnLst>
    <dgm:cxn modelId="{7BBF9003-91B9-594D-A9AA-7920D1FFB998}" type="presOf" srcId="{35BA406A-B238-D44D-B970-8E3C3B2C90AA}" destId="{1B8B5A0F-089B-B14E-8B27-DCF81C35C359}" srcOrd="0" destOrd="0" presId="urn:microsoft.com/office/officeart/2005/8/layout/vList2"/>
    <dgm:cxn modelId="{8DA9B02A-CB26-2E43-BB29-995E0B9CAB24}" type="presOf" srcId="{0B97E676-0D6F-1243-9DA0-63E07533FFF4}" destId="{27CAF17F-A76B-F047-A8CF-5BDDDF760BDB}" srcOrd="0" destOrd="0" presId="urn:microsoft.com/office/officeart/2005/8/layout/vList2"/>
    <dgm:cxn modelId="{CB3875F9-9739-904E-9150-AFAC4B6F7691}" srcId="{35BA406A-B238-D44D-B970-8E3C3B2C90AA}" destId="{0B97E676-0D6F-1243-9DA0-63E07533FFF4}" srcOrd="0" destOrd="0" parTransId="{64BA9D11-B559-584E-BAD0-0D5CF98CF547}" sibTransId="{25082137-A3A1-E445-B924-DFB194D4B861}"/>
    <dgm:cxn modelId="{238B0599-D1A7-1446-89B6-A616466CFFD6}" type="presParOf" srcId="{1B8B5A0F-089B-B14E-8B27-DCF81C35C359}" destId="{27CAF17F-A76B-F047-A8CF-5BDDDF760B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331C06-E46F-DB4D-A9B1-0EDA3C24781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966C020-E2FD-D846-98EE-E7136443F247}">
      <dgm:prSet/>
      <dgm:spPr/>
      <dgm:t>
        <a:bodyPr/>
        <a:lstStyle/>
        <a:p>
          <a:r>
            <a:rPr lang="en-US" dirty="0"/>
            <a:t>Collecting Tweets</a:t>
          </a:r>
          <a:endParaRPr lang="en-CA" dirty="0"/>
        </a:p>
      </dgm:t>
    </dgm:pt>
    <dgm:pt modelId="{BE0D013D-DC81-BE4A-9AF5-9F7269921C6D}" type="parTrans" cxnId="{37467405-A5FC-8C46-BCB7-9AB428FA6CAC}">
      <dgm:prSet/>
      <dgm:spPr/>
      <dgm:t>
        <a:bodyPr/>
        <a:lstStyle/>
        <a:p>
          <a:endParaRPr lang="en-US"/>
        </a:p>
      </dgm:t>
    </dgm:pt>
    <dgm:pt modelId="{1031A6CA-679E-D645-AC4F-694A2DC6908E}" type="sibTrans" cxnId="{37467405-A5FC-8C46-BCB7-9AB428FA6CAC}">
      <dgm:prSet/>
      <dgm:spPr/>
      <dgm:t>
        <a:bodyPr/>
        <a:lstStyle/>
        <a:p>
          <a:endParaRPr lang="en-US"/>
        </a:p>
      </dgm:t>
    </dgm:pt>
    <dgm:pt modelId="{24398743-E807-1947-9D61-7EABBCA6B9ED}" type="pres">
      <dgm:prSet presAssocID="{3C331C06-E46F-DB4D-A9B1-0EDA3C247812}" presName="linear" presStyleCnt="0">
        <dgm:presLayoutVars>
          <dgm:animLvl val="lvl"/>
          <dgm:resizeHandles val="exact"/>
        </dgm:presLayoutVars>
      </dgm:prSet>
      <dgm:spPr/>
    </dgm:pt>
    <dgm:pt modelId="{80FE2ED7-B1EF-2D4C-8C61-2782035C075D}" type="pres">
      <dgm:prSet presAssocID="{6966C020-E2FD-D846-98EE-E7136443F24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7467405-A5FC-8C46-BCB7-9AB428FA6CAC}" srcId="{3C331C06-E46F-DB4D-A9B1-0EDA3C247812}" destId="{6966C020-E2FD-D846-98EE-E7136443F247}" srcOrd="0" destOrd="0" parTransId="{BE0D013D-DC81-BE4A-9AF5-9F7269921C6D}" sibTransId="{1031A6CA-679E-D645-AC4F-694A2DC6908E}"/>
    <dgm:cxn modelId="{DB9C711F-B4A5-B64E-8742-9845A768418B}" type="presOf" srcId="{3C331C06-E46F-DB4D-A9B1-0EDA3C247812}" destId="{24398743-E807-1947-9D61-7EABBCA6B9ED}" srcOrd="0" destOrd="0" presId="urn:microsoft.com/office/officeart/2005/8/layout/vList2"/>
    <dgm:cxn modelId="{B59EC22B-ED9E-634E-92EE-E91D3F22E9BB}" type="presOf" srcId="{6966C020-E2FD-D846-98EE-E7136443F247}" destId="{80FE2ED7-B1EF-2D4C-8C61-2782035C075D}" srcOrd="0" destOrd="0" presId="urn:microsoft.com/office/officeart/2005/8/layout/vList2"/>
    <dgm:cxn modelId="{B837B798-7E95-634B-BD46-F32D3BA2ECA0}" type="presParOf" srcId="{24398743-E807-1947-9D61-7EABBCA6B9ED}" destId="{80FE2ED7-B1EF-2D4C-8C61-2782035C07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E6038-9BAC-4642-A9F5-8C73DD0045E6}">
      <dsp:nvSpPr>
        <dsp:cNvPr id="0" name=""/>
        <dsp:cNvSpPr/>
      </dsp:nvSpPr>
      <dsp:spPr>
        <a:xfrm>
          <a:off x="0" y="2093"/>
          <a:ext cx="9144000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Election prediction with Twitter</a:t>
          </a:r>
          <a:endParaRPr lang="en-CA" sz="3700" kern="1200" dirty="0"/>
        </a:p>
      </dsp:txBody>
      <dsp:txXfrm>
        <a:off x="43321" y="45414"/>
        <a:ext cx="9057358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AF17F-A76B-F047-A8CF-5BDDDF760BDB}">
      <dsp:nvSpPr>
        <dsp:cNvPr id="0" name=""/>
        <dsp:cNvSpPr/>
      </dsp:nvSpPr>
      <dsp:spPr>
        <a:xfrm>
          <a:off x="0" y="249653"/>
          <a:ext cx="22479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 tweets?</a:t>
          </a:r>
          <a:endParaRPr lang="en-CA" sz="2800" kern="1200" dirty="0"/>
        </a:p>
      </dsp:txBody>
      <dsp:txXfrm>
        <a:off x="32784" y="282437"/>
        <a:ext cx="2182332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E2ED7-B1EF-2D4C-8C61-2782035C075D}">
      <dsp:nvSpPr>
        <dsp:cNvPr id="0" name=""/>
        <dsp:cNvSpPr/>
      </dsp:nvSpPr>
      <dsp:spPr>
        <a:xfrm>
          <a:off x="0" y="4902"/>
          <a:ext cx="10515600" cy="9114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Collecting Tweets</a:t>
          </a:r>
          <a:endParaRPr lang="en-CA" sz="3800" kern="1200" dirty="0"/>
        </a:p>
      </dsp:txBody>
      <dsp:txXfrm>
        <a:off x="44492" y="49394"/>
        <a:ext cx="10426616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4FF-0E01-3843-82EB-26B5FFEE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2575-8B41-B948-9036-005C6A620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C8AC-BBA5-054F-B095-686D3B99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778F-F6F2-FB4E-A49D-026D182D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80CE-52C9-CE4E-978F-F9DE5E47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95B0-F9F6-8B46-A06F-2C73E469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8C0FA-9E81-E54A-A2DB-8DBCB94BD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CE51-60A3-AB4E-8771-977B85FD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256E-3475-EA45-BAB7-06366780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88E3-9EC0-6B4F-9BFB-6549C3CF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31570-FC98-F047-884E-11BC3AC3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AD9E6-7ACA-434B-94F5-C851C6BF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4350-07FA-7549-9F25-B98072B4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3C75-CB2C-EE4F-97B2-3C37915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792D-9698-B544-8FCB-CB05C794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9D75-2F3B-394C-BA53-3F4486C7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1130-D2D0-9146-B3E7-BFC85D9D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95B3-A294-FD42-84A5-B6C795CC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53EC-8BBA-7540-B053-E09894FB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0ABC-2572-1C42-8F73-D42AECF1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058-1809-C745-B7C7-219D8733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5E283-2A17-9047-A560-8FD028F8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8D95-1659-CB4F-80F6-0718C431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C4D2-28A8-5A49-A9AB-111826FF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F394-87BE-4447-B860-A8326B6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266C-4AA8-7D4D-85EE-BEC1D498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D96A-7C24-0049-A317-588D45E5F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C7A68-2DC4-1749-8F2D-4CAD4B77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9B9D-5AF1-BA42-98AD-ACDE3460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F937-4EDE-1542-8DA2-D9E83761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54BAF-0D3C-C14B-B76E-5C8093B2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C20-2169-2348-A571-97A9A3E0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7F928-3AE6-5D4A-812C-A2FB0F87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3DC9-389E-884A-B8F0-38D635CC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8C02E-15A3-8443-ABAC-93780907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EC03E-F476-7044-B02E-6FDC37850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012CA-FB98-AB41-B501-86E6843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A785E-6049-4C4E-9507-94B8BC4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A4929-7AA1-5F47-815B-73CB4FDF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1E4D-024F-5643-840C-C109C9AD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46004-D443-BA41-8BEA-51FD841D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7DB8D-79F2-8A41-8746-01C28017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4138D-EFCB-4D43-BB81-4A8378F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78586-87A9-FA42-8E54-97251057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4E938-5FF4-AF42-93CB-7C4A0E46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474C3-FEAC-B040-A762-526D70D5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B464-0A2C-E841-8DEE-0121126F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5ED3-B9C7-B54E-838C-96305BBD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011D-4CE7-FA45-ACE9-81E2F114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9A47-8497-0343-8A31-14BF3DB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8D38-9F39-C642-B62D-2D797577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CFE8C-DA8A-A34B-9B6D-43395B9D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26BB-F456-3A46-BA7D-38191018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9CAF8-A616-284C-9144-515E451DB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AFC25-74F3-4B40-BF65-3B67EE396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FC891-6FF6-DD42-A2E5-64ADC31D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02DA3-F3D2-E54C-AC1E-9F3B69C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5D69-5FB9-DD4A-B5D1-A55672A5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1EEB7-4BB5-1A48-9F65-ED48C23A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3B19-6EF4-F442-8605-DAD30037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05E9-73C3-3444-9AA8-22D4A640D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0477-A22B-B049-9A1B-C61B32EA12CF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CD22-1C74-B846-990D-62B3D4BD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5C06-3C5C-5043-BD38-F78BED514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49F7-5545-C94D-B94E-D5EB113E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5352BF-472E-A345-895E-8FEA7852E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818149"/>
              </p:ext>
            </p:extLst>
          </p:nvPr>
        </p:nvGraphicFramePr>
        <p:xfrm>
          <a:off x="1524000" y="1122363"/>
          <a:ext cx="9144000" cy="89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F44041D-07BA-444A-8CFE-A2C3C414B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8476"/>
            <a:ext cx="9144000" cy="2549324"/>
          </a:xfrm>
        </p:spPr>
        <p:txBody>
          <a:bodyPr/>
          <a:lstStyle/>
          <a:p>
            <a:r>
              <a:rPr lang="en-US" dirty="0"/>
              <a:t>Saeed </a:t>
            </a:r>
            <a:r>
              <a:rPr lang="en-US" dirty="0" err="1"/>
              <a:t>keshavarz</a:t>
            </a:r>
            <a:endParaRPr lang="en-US" dirty="0"/>
          </a:p>
          <a:p>
            <a:endParaRPr lang="en-US" dirty="0"/>
          </a:p>
          <a:p>
            <a:r>
              <a:rPr lang="en-US" sz="1800" dirty="0" err="1"/>
              <a:t>Prof.Boguila</a:t>
            </a:r>
            <a:endParaRPr lang="en-US" sz="1800" dirty="0"/>
          </a:p>
          <a:p>
            <a:r>
              <a:rPr lang="en-US" sz="1800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23964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34089D-5F31-B84D-B2FD-9F16ABC5C198}"/>
              </a:ext>
            </a:extLst>
          </p:cNvPr>
          <p:cNvSpPr/>
          <p:nvPr/>
        </p:nvSpPr>
        <p:spPr>
          <a:xfrm>
            <a:off x="852055" y="592394"/>
            <a:ext cx="10515600" cy="85787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/>
              <a:t>Tweets sentiment by Number</a:t>
            </a:r>
            <a:endParaRPr lang="en-CA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7CD1E2-7ED2-AE4F-8B1F-A35AA14B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640" y="1569026"/>
            <a:ext cx="7290955" cy="4860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17E8A3-CB27-614B-8417-38C494DF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6" y="3066471"/>
            <a:ext cx="4061112" cy="18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8F94253-A25D-DB4E-84EF-518AAD5D591F}"/>
              </a:ext>
            </a:extLst>
          </p:cNvPr>
          <p:cNvSpPr/>
          <p:nvPr/>
        </p:nvSpPr>
        <p:spPr>
          <a:xfrm>
            <a:off x="852055" y="592394"/>
            <a:ext cx="10515600" cy="85787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/>
              <a:t>Tweets sentiment by percentage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C2CFF-9AE8-324D-9AF0-5D2D2432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3" y="1683482"/>
            <a:ext cx="8395854" cy="49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E4FCEF-9CFE-F543-8AEA-DC74377E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279" y="1690688"/>
            <a:ext cx="7149521" cy="429788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C2CA80-AE9D-3241-938E-B1B32DEDB396}"/>
              </a:ext>
            </a:extLst>
          </p:cNvPr>
          <p:cNvSpPr/>
          <p:nvPr/>
        </p:nvSpPr>
        <p:spPr>
          <a:xfrm>
            <a:off x="852055" y="592394"/>
            <a:ext cx="10515600" cy="85787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 err="1"/>
              <a:t>Textblob</a:t>
            </a:r>
            <a:r>
              <a:rPr lang="en-US" sz="3600" dirty="0"/>
              <a:t> analysis</a:t>
            </a:r>
            <a:endParaRPr lang="en-C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E5D53-D48B-DA4B-9674-50F3AB950AFC}"/>
              </a:ext>
            </a:extLst>
          </p:cNvPr>
          <p:cNvSpPr txBox="1"/>
          <p:nvPr/>
        </p:nvSpPr>
        <p:spPr>
          <a:xfrm>
            <a:off x="838200" y="3168692"/>
            <a:ext cx="2791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Textblob</a:t>
            </a:r>
            <a:r>
              <a:rPr lang="en-US" dirty="0"/>
              <a:t> to for polarity and subjectivity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the trend for Trudeau or neutral of Bernier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5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F87BC6-942A-7945-A0EF-0F7F5B2AC8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 err="1"/>
              <a:t>Limitaion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0CF8A-CAE3-7A49-A8DC-E0F3EB533CDB}"/>
              </a:ext>
            </a:extLst>
          </p:cNvPr>
          <p:cNvSpPr txBox="1"/>
          <p:nvPr/>
        </p:nvSpPr>
        <p:spPr>
          <a:xfrm>
            <a:off x="1607127" y="2535381"/>
            <a:ext cx="85482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the futures with Twitter is CHALLENGING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Labeling by hand is much better than pre made ones like IMDB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modeling   is very good  advancement for finding topics with 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 location can unravel the popularity for specific district when we have electoral college vote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horizon for these type of modeling with younger generation  and new technology  </a:t>
            </a:r>
            <a:r>
              <a:rPr lang="en-US" dirty="0" err="1"/>
              <a:t>i.e</a:t>
            </a:r>
            <a:r>
              <a:rPr lang="en-US" dirty="0"/>
              <a:t> 5g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6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424C-72D5-0844-98EC-8129C8A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3E73066-165E-2443-B454-29A1B6733FAA}"/>
              </a:ext>
            </a:extLst>
          </p:cNvPr>
          <p:cNvSpPr/>
          <p:nvPr/>
        </p:nvSpPr>
        <p:spPr>
          <a:xfrm>
            <a:off x="852055" y="592394"/>
            <a:ext cx="10515600" cy="85787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dirty="0"/>
              <a:t>Thank you</a:t>
            </a:r>
            <a:endParaRPr lang="en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8736D-9E4D-C244-AAC4-640C9D58D978}"/>
              </a:ext>
            </a:extLst>
          </p:cNvPr>
          <p:cNvSpPr txBox="1"/>
          <p:nvPr/>
        </p:nvSpPr>
        <p:spPr>
          <a:xfrm>
            <a:off x="3969327" y="3202769"/>
            <a:ext cx="405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75912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546F-5463-2F47-B0A4-CD00340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378" y="5624552"/>
            <a:ext cx="4324109" cy="815493"/>
          </a:xfrm>
        </p:spPr>
        <p:txBody>
          <a:bodyPr/>
          <a:lstStyle/>
          <a:p>
            <a:pPr algn="ctr"/>
            <a:r>
              <a:rPr lang="en-US" dirty="0"/>
              <a:t>How to prevail?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83E82-9526-7B44-9F5F-1C7F21278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362" y="601884"/>
            <a:ext cx="7056142" cy="4687003"/>
          </a:xfrm>
        </p:spPr>
      </p:pic>
    </p:spTree>
    <p:extLst>
      <p:ext uri="{BB962C8B-B14F-4D97-AF65-F5344CB8AC3E}">
        <p14:creationId xmlns:p14="http://schemas.microsoft.com/office/powerpoint/2010/main" val="240448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0262184-D94D-C54B-9EF6-5EF5BB9E3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233380"/>
              </p:ext>
            </p:extLst>
          </p:nvPr>
        </p:nvGraphicFramePr>
        <p:xfrm>
          <a:off x="4668218" y="2347542"/>
          <a:ext cx="2247900" cy="921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35D8BB-8DF6-A84F-8A3C-8EED2BD79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7656" y="420109"/>
            <a:ext cx="3899117" cy="32391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9E325-FF0D-C947-AEA5-3A4FBD9FB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7563" y="420109"/>
            <a:ext cx="4506781" cy="3239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F4FBB-DC48-8A48-8844-FE4BF5853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938" y="3780805"/>
            <a:ext cx="5052124" cy="28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DE25367-A19B-D84E-BAEE-81B621B50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001121"/>
              </p:ext>
            </p:extLst>
          </p:nvPr>
        </p:nvGraphicFramePr>
        <p:xfrm>
          <a:off x="838200" y="365126"/>
          <a:ext cx="10515600" cy="92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FCE9C8-AABC-B34C-BB8F-6FB17D65A05B}"/>
              </a:ext>
            </a:extLst>
          </p:cNvPr>
          <p:cNvSpPr txBox="1"/>
          <p:nvPr/>
        </p:nvSpPr>
        <p:spPr>
          <a:xfrm>
            <a:off x="1053886" y="1642820"/>
            <a:ext cx="85395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b="1" dirty="0" err="1"/>
              <a:t>Tweepy</a:t>
            </a:r>
            <a:r>
              <a:rPr lang="en-US" sz="2000" b="1" dirty="0"/>
              <a:t> </a:t>
            </a:r>
            <a:r>
              <a:rPr lang="en-US" sz="2000" dirty="0"/>
              <a:t>API as a python library to collect tweets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Filtered based on most popular key words for the election #</a:t>
            </a:r>
            <a:r>
              <a:rPr lang="en-US" sz="2000" dirty="0" err="1"/>
              <a:t>cdnpoli</a:t>
            </a:r>
            <a:r>
              <a:rPr lang="en-US" sz="2000" dirty="0"/>
              <a:t>, #elxn43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Collected tweets from Sept 27 till sept 29 (100k)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Tweets been stored in 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than 1% of tweets came with geo-location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5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CE9C8-AABC-B34C-BB8F-6FB17D65A05B}"/>
              </a:ext>
            </a:extLst>
          </p:cNvPr>
          <p:cNvSpPr txBox="1"/>
          <p:nvPr/>
        </p:nvSpPr>
        <p:spPr>
          <a:xfrm>
            <a:off x="1053886" y="1642820"/>
            <a:ext cx="85395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Scheer Rally Choices:  Pride March? Nope   Climate Strike? White Nationalist Rally? Now we’re talking baby!   #</a:t>
            </a:r>
            <a:r>
              <a:rPr lang="en-US" sz="2000" dirty="0" err="1"/>
              <a:t>cdnpoli</a:t>
            </a:r>
            <a:r>
              <a:rPr lang="en-US" sz="2000" dirty="0"/>
              <a:t> #elxn43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the best sign of the day  #</a:t>
            </a:r>
            <a:r>
              <a:rPr lang="en-US" sz="2000" dirty="0" err="1"/>
              <a:t>climatestrike</a:t>
            </a:r>
            <a:r>
              <a:rPr lang="en-US" sz="2000" dirty="0"/>
              <a:t> #</a:t>
            </a:r>
            <a:r>
              <a:rPr lang="en-US" sz="2000" dirty="0" err="1"/>
              <a:t>cdnpoli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While Canadians marched to save the planet, Scheer hosted a pizza party #</a:t>
            </a:r>
            <a:r>
              <a:rPr lang="en-US" sz="2000" dirty="0" err="1"/>
              <a:t>cdnpoli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RESIST JUSTYN ALERT 🚨  Hey ho..  🚩 "" </a:t>
            </a:r>
            <a:r>
              <a:rPr lang="en-US" sz="2000" dirty="0" err="1"/>
              <a:t>Truudeau</a:t>
            </a:r>
            <a:r>
              <a:rPr lang="en-US" sz="2000" dirty="0"/>
              <a:t> has to go ""</a:t>
            </a:r>
            <a:r>
              <a:rPr lang="en-US" sz="2000" dirty="0" err="1"/>
              <a:t>Truudeau</a:t>
            </a:r>
            <a:r>
              <a:rPr lang="en-US" sz="2000" dirty="0"/>
              <a:t> belongs in jail ""    🚩 "" No excuse for his blackface racism""   #elxn43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The more people see and hear @</a:t>
            </a:r>
            <a:r>
              <a:rPr lang="en-US" sz="2000" dirty="0" err="1"/>
              <a:t>theJagmeetSingh</a:t>
            </a:r>
            <a:r>
              <a:rPr lang="en-US" sz="2000" dirty="0"/>
              <a:t> the more they like him. Yikes! #</a:t>
            </a:r>
            <a:r>
              <a:rPr lang="en-US" sz="2000" dirty="0" err="1"/>
              <a:t>cdnpoli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99EC68-DECD-CA46-A7A6-8DD9477C8003}"/>
              </a:ext>
            </a:extLst>
          </p:cNvPr>
          <p:cNvGrpSpPr/>
          <p:nvPr/>
        </p:nvGrpSpPr>
        <p:grpSpPr>
          <a:xfrm>
            <a:off x="729712" y="536976"/>
            <a:ext cx="10515600" cy="857871"/>
            <a:chOff x="0" y="4902"/>
            <a:chExt cx="10515600" cy="91143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F75727-42D6-E440-8256-72F4B0A9CF21}"/>
                </a:ext>
              </a:extLst>
            </p:cNvPr>
            <p:cNvSpPr/>
            <p:nvPr/>
          </p:nvSpPr>
          <p:spPr>
            <a:xfrm>
              <a:off x="0" y="4902"/>
              <a:ext cx="10515600" cy="9114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0218320D-86C6-A548-9D53-D7B7ED2F723F}"/>
                </a:ext>
              </a:extLst>
            </p:cNvPr>
            <p:cNvSpPr txBox="1"/>
            <p:nvPr/>
          </p:nvSpPr>
          <p:spPr>
            <a:xfrm>
              <a:off x="44492" y="49394"/>
              <a:ext cx="10426616" cy="547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dirty="0" err="1"/>
                <a:t>P</a:t>
              </a:r>
              <a:r>
                <a:rPr lang="en-US" sz="3800" kern="1200" dirty="0" err="1"/>
                <a:t>olitcal</a:t>
              </a:r>
              <a:r>
                <a:rPr lang="en-US" sz="3800" kern="1200" dirty="0"/>
                <a:t>  Tweets</a:t>
              </a:r>
              <a:endParaRPr lang="en-CA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790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348AD-662B-B14E-A657-19056240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69271" cy="766251"/>
          </a:xfrm>
        </p:spPr>
        <p:txBody>
          <a:bodyPr/>
          <a:lstStyle/>
          <a:p>
            <a:pPr lvl="0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45D20-87A0-2F44-A886-E1DA48BC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" y="1943340"/>
            <a:ext cx="6392008" cy="37924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94E7FC8-0659-2B43-9C52-1AA942577D0F}"/>
              </a:ext>
            </a:extLst>
          </p:cNvPr>
          <p:cNvGrpSpPr/>
          <p:nvPr/>
        </p:nvGrpSpPr>
        <p:grpSpPr>
          <a:xfrm>
            <a:off x="658679" y="365125"/>
            <a:ext cx="10515600" cy="857871"/>
            <a:chOff x="0" y="4902"/>
            <a:chExt cx="10515600" cy="91143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DA13F6F-6A98-1145-A3B5-DE40F98D812D}"/>
                </a:ext>
              </a:extLst>
            </p:cNvPr>
            <p:cNvSpPr/>
            <p:nvPr/>
          </p:nvSpPr>
          <p:spPr>
            <a:xfrm>
              <a:off x="0" y="4902"/>
              <a:ext cx="10515600" cy="9114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646DB3A8-859B-3242-B4EB-EE51E742AFF5}"/>
                </a:ext>
              </a:extLst>
            </p:cNvPr>
            <p:cNvSpPr txBox="1"/>
            <p:nvPr/>
          </p:nvSpPr>
          <p:spPr>
            <a:xfrm>
              <a:off x="44492" y="49394"/>
              <a:ext cx="10426616" cy="547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sentiment of Tweets</a:t>
              </a:r>
              <a:endParaRPr lang="en-CA" sz="38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CEB6B-C61D-D14A-B2B5-B8415F7A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20" y="2452951"/>
            <a:ext cx="5432085" cy="29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B88F41F-D8AF-7E46-BF9E-1F9C21847A84}"/>
              </a:ext>
            </a:extLst>
          </p:cNvPr>
          <p:cNvGrpSpPr/>
          <p:nvPr/>
        </p:nvGrpSpPr>
        <p:grpSpPr>
          <a:xfrm>
            <a:off x="838200" y="447861"/>
            <a:ext cx="10515600" cy="857871"/>
            <a:chOff x="0" y="4902"/>
            <a:chExt cx="10515600" cy="91143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EAA9BB2-1476-C54C-B945-ABC381DC20FD}"/>
                </a:ext>
              </a:extLst>
            </p:cNvPr>
            <p:cNvSpPr/>
            <p:nvPr/>
          </p:nvSpPr>
          <p:spPr>
            <a:xfrm>
              <a:off x="0" y="4902"/>
              <a:ext cx="10515600" cy="9114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7E20C576-ED1E-1E48-9F4F-D433C6D837B8}"/>
                </a:ext>
              </a:extLst>
            </p:cNvPr>
            <p:cNvSpPr txBox="1"/>
            <p:nvPr/>
          </p:nvSpPr>
          <p:spPr>
            <a:xfrm>
              <a:off x="44492" y="49394"/>
              <a:ext cx="10426616" cy="547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 Tweets  word frequency</a:t>
              </a:r>
              <a:endParaRPr lang="en-CA" sz="38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78899-1E87-1E49-9408-74557E53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76" y="1534332"/>
            <a:ext cx="8710047" cy="51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73A69D7-0FBC-894C-B621-051DD02DA331}"/>
              </a:ext>
            </a:extLst>
          </p:cNvPr>
          <p:cNvGrpSpPr/>
          <p:nvPr/>
        </p:nvGrpSpPr>
        <p:grpSpPr>
          <a:xfrm>
            <a:off x="838200" y="592394"/>
            <a:ext cx="10515600" cy="857871"/>
            <a:chOff x="0" y="4902"/>
            <a:chExt cx="10515600" cy="91143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6044ACA-47A7-394B-96A4-7974CD680F74}"/>
                </a:ext>
              </a:extLst>
            </p:cNvPr>
            <p:cNvSpPr/>
            <p:nvPr/>
          </p:nvSpPr>
          <p:spPr>
            <a:xfrm>
              <a:off x="0" y="4902"/>
              <a:ext cx="10515600" cy="9114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EAC92EB1-57F6-7E43-AACC-8C534B710778}"/>
                </a:ext>
              </a:extLst>
            </p:cNvPr>
            <p:cNvSpPr txBox="1"/>
            <p:nvPr/>
          </p:nvSpPr>
          <p:spPr>
            <a:xfrm>
              <a:off x="44492" y="49394"/>
              <a:ext cx="10426616" cy="5475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Naïve </a:t>
              </a:r>
              <a:r>
                <a:rPr lang="en-US" sz="2800" kern="1200" dirty="0" err="1"/>
                <a:t>bayes</a:t>
              </a:r>
              <a:r>
                <a:rPr lang="en-US" sz="2800" kern="1200" dirty="0"/>
                <a:t> classifier</a:t>
              </a:r>
              <a:endParaRPr lang="en-CA" sz="2800" kern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04C962-AC39-8948-92EC-68148CE56F8F}"/>
              </a:ext>
            </a:extLst>
          </p:cNvPr>
          <p:cNvSpPr txBox="1"/>
          <p:nvPr/>
        </p:nvSpPr>
        <p:spPr>
          <a:xfrm>
            <a:off x="882692" y="1717963"/>
            <a:ext cx="1021772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Naïve Byes assumption for label the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had two sentiment to apply on each tweet,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used 3k labeled data as sample set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Probability of each word in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Probability of given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cleaning: stop </a:t>
            </a:r>
            <a:r>
              <a:rPr lang="en-US" sz="2000" dirty="0" err="1"/>
              <a:t>wors</a:t>
            </a:r>
            <a:r>
              <a:rPr lang="en-US" sz="2000" dirty="0"/>
              <a:t>, tokenize, stemming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an algorithm by bag of words to find each tweets for Parties</a:t>
            </a:r>
          </a:p>
          <a:p>
            <a:r>
              <a:rPr lang="en-CA" sz="1600" i="1" dirty="0"/>
              <a:t>P</a:t>
            </a:r>
            <a:r>
              <a:rPr lang="en-CA" sz="1600" dirty="0"/>
              <a:t>(</a:t>
            </a:r>
            <a:r>
              <a:rPr lang="en-CA" sz="1600" i="1" dirty="0" err="1"/>
              <a:t>c|x</a:t>
            </a:r>
            <a:r>
              <a:rPr lang="en-CA" sz="1600" dirty="0"/>
              <a:t>) is the posterior probability of </a:t>
            </a:r>
            <a:r>
              <a:rPr lang="en-CA" sz="1600" i="1" dirty="0"/>
              <a:t>class</a:t>
            </a:r>
            <a:r>
              <a:rPr lang="en-CA" sz="1600" dirty="0"/>
              <a:t> (</a:t>
            </a:r>
            <a:r>
              <a:rPr lang="en-CA" sz="1600" i="1" dirty="0"/>
              <a:t>target</a:t>
            </a:r>
            <a:r>
              <a:rPr lang="en-CA" sz="1600" dirty="0"/>
              <a:t>) given </a:t>
            </a:r>
            <a:r>
              <a:rPr lang="en-CA" sz="1600" i="1" dirty="0"/>
              <a:t>predictor</a:t>
            </a:r>
            <a:r>
              <a:rPr lang="en-CA" sz="1600" dirty="0"/>
              <a:t> (</a:t>
            </a:r>
            <a:r>
              <a:rPr lang="en-CA" sz="1600" i="1" dirty="0"/>
              <a:t>attribute</a:t>
            </a:r>
            <a:r>
              <a:rPr lang="en-CA" sz="1600" dirty="0"/>
              <a:t>). </a:t>
            </a:r>
          </a:p>
          <a:p>
            <a:r>
              <a:rPr lang="en-CA" sz="1600" i="1" dirty="0"/>
              <a:t>P</a:t>
            </a:r>
            <a:r>
              <a:rPr lang="en-CA" sz="1600" dirty="0"/>
              <a:t>(</a:t>
            </a:r>
            <a:r>
              <a:rPr lang="en-CA" sz="1600" i="1" dirty="0"/>
              <a:t>c</a:t>
            </a:r>
            <a:r>
              <a:rPr lang="en-CA" sz="1600" dirty="0"/>
              <a:t>) is the prior probability of </a:t>
            </a:r>
            <a:r>
              <a:rPr lang="en-CA" sz="1600" i="1" dirty="0"/>
              <a:t>class</a:t>
            </a:r>
            <a:r>
              <a:rPr lang="en-CA" sz="1600" dirty="0"/>
              <a:t>. </a:t>
            </a:r>
          </a:p>
          <a:p>
            <a:r>
              <a:rPr lang="en-CA" sz="1600" i="1" dirty="0"/>
              <a:t>P</a:t>
            </a:r>
            <a:r>
              <a:rPr lang="en-CA" sz="1600" dirty="0"/>
              <a:t>(</a:t>
            </a:r>
            <a:r>
              <a:rPr lang="en-CA" sz="1600" i="1" dirty="0" err="1"/>
              <a:t>x|c</a:t>
            </a:r>
            <a:r>
              <a:rPr lang="en-CA" sz="1600" dirty="0"/>
              <a:t>) is the likelihood which is the probability of </a:t>
            </a:r>
            <a:r>
              <a:rPr lang="en-CA" sz="1600" i="1" dirty="0"/>
              <a:t>predictor</a:t>
            </a:r>
            <a:r>
              <a:rPr lang="en-CA" sz="1600" dirty="0"/>
              <a:t> given </a:t>
            </a:r>
            <a:r>
              <a:rPr lang="en-CA" sz="1600" i="1" dirty="0"/>
              <a:t>class</a:t>
            </a:r>
            <a:r>
              <a:rPr lang="en-CA" sz="1600" dirty="0"/>
              <a:t>. </a:t>
            </a:r>
          </a:p>
          <a:p>
            <a:r>
              <a:rPr lang="en-CA" sz="1600" i="1" dirty="0"/>
              <a:t>P</a:t>
            </a:r>
            <a:r>
              <a:rPr lang="en-CA" sz="1600" dirty="0"/>
              <a:t>(</a:t>
            </a:r>
            <a:r>
              <a:rPr lang="en-CA" sz="1600" i="1" dirty="0"/>
              <a:t>x</a:t>
            </a:r>
            <a:r>
              <a:rPr lang="en-CA" sz="1600" dirty="0"/>
              <a:t>) is the prior probability of </a:t>
            </a:r>
            <a:r>
              <a:rPr lang="en-CA" sz="1600" i="1" dirty="0"/>
              <a:t>predictor</a:t>
            </a:r>
            <a:r>
              <a:rPr lang="en-CA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3AAB1-C167-0F4A-8E90-9500DFF0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38" y="2874459"/>
            <a:ext cx="4510664" cy="21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95F0B-0716-454F-B28C-31C9B48729B5}"/>
              </a:ext>
            </a:extLst>
          </p:cNvPr>
          <p:cNvSpPr txBox="1"/>
          <p:nvPr/>
        </p:nvSpPr>
        <p:spPr>
          <a:xfrm>
            <a:off x="581889" y="117693"/>
            <a:ext cx="93954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class </a:t>
            </a:r>
            <a:r>
              <a:rPr lang="en-CA" dirty="0" err="1"/>
              <a:t>MultinomialB</a:t>
            </a:r>
            <a:r>
              <a:rPr lang="en-CA" dirty="0"/>
              <a:t>(object):</a:t>
            </a:r>
          </a:p>
          <a:p>
            <a:r>
              <a:rPr lang="en-CA" dirty="0"/>
              <a:t>    def __</a:t>
            </a:r>
            <a:r>
              <a:rPr lang="en-CA" dirty="0" err="1"/>
              <a:t>init</a:t>
            </a:r>
            <a:r>
              <a:rPr lang="en-CA" dirty="0"/>
              <a:t>__(self, alpha=1.0):</a:t>
            </a:r>
          </a:p>
          <a:p>
            <a:r>
              <a:rPr lang="en-CA" dirty="0"/>
              <a:t>        </a:t>
            </a:r>
            <a:r>
              <a:rPr lang="en-CA" dirty="0" err="1"/>
              <a:t>self.alpha</a:t>
            </a:r>
            <a:r>
              <a:rPr lang="en-CA" dirty="0"/>
              <a:t> = alpha</a:t>
            </a:r>
          </a:p>
          <a:p>
            <a:endParaRPr lang="en-CA" dirty="0"/>
          </a:p>
          <a:p>
            <a:r>
              <a:rPr lang="en-CA" dirty="0"/>
              <a:t>    def fit(self, X, y):</a:t>
            </a:r>
          </a:p>
          <a:p>
            <a:r>
              <a:rPr lang="en-CA" dirty="0"/>
              <a:t>        </a:t>
            </a:r>
            <a:r>
              <a:rPr lang="en-CA" dirty="0" err="1"/>
              <a:t>count_sample</a:t>
            </a:r>
            <a:r>
              <a:rPr lang="en-CA" dirty="0"/>
              <a:t> = </a:t>
            </a:r>
            <a:r>
              <a:rPr lang="en-CA" dirty="0" err="1"/>
              <a:t>X.shape</a:t>
            </a:r>
            <a:r>
              <a:rPr lang="en-CA" dirty="0"/>
              <a:t>[0]</a:t>
            </a:r>
          </a:p>
          <a:p>
            <a:r>
              <a:rPr lang="en-CA" dirty="0"/>
              <a:t>        separated = [[x for x, t in zip(X, y) if t == c] for c in </a:t>
            </a:r>
            <a:r>
              <a:rPr lang="en-CA" dirty="0" err="1"/>
              <a:t>np.unique</a:t>
            </a:r>
            <a:r>
              <a:rPr lang="en-CA" dirty="0"/>
              <a:t>(y)]</a:t>
            </a:r>
          </a:p>
          <a:p>
            <a:r>
              <a:rPr lang="en-CA" dirty="0"/>
              <a:t>        </a:t>
            </a:r>
            <a:r>
              <a:rPr lang="en-CA" dirty="0" err="1"/>
              <a:t>self.class_log_prior</a:t>
            </a:r>
            <a:r>
              <a:rPr lang="en-CA" dirty="0"/>
              <a:t>_ = [</a:t>
            </a:r>
            <a:r>
              <a:rPr lang="en-CA" dirty="0" err="1"/>
              <a:t>np.log</a:t>
            </a:r>
            <a:r>
              <a:rPr lang="en-CA" dirty="0"/>
              <a:t>(</a:t>
            </a:r>
            <a:r>
              <a:rPr lang="en-CA" dirty="0" err="1"/>
              <a:t>len</a:t>
            </a:r>
            <a:r>
              <a:rPr lang="en-CA" dirty="0"/>
              <a:t>(</a:t>
            </a:r>
            <a:r>
              <a:rPr lang="en-CA" dirty="0" err="1"/>
              <a:t>i</a:t>
            </a:r>
            <a:r>
              <a:rPr lang="en-CA" dirty="0"/>
              <a:t>) / </a:t>
            </a:r>
            <a:r>
              <a:rPr lang="en-CA" dirty="0" err="1"/>
              <a:t>count_sample</a:t>
            </a:r>
            <a:r>
              <a:rPr lang="en-CA" dirty="0"/>
              <a:t>) for </a:t>
            </a:r>
            <a:r>
              <a:rPr lang="en-CA" dirty="0" err="1"/>
              <a:t>i</a:t>
            </a:r>
            <a:r>
              <a:rPr lang="en-CA" dirty="0"/>
              <a:t> in separated]</a:t>
            </a:r>
          </a:p>
          <a:p>
            <a:r>
              <a:rPr lang="en-CA" dirty="0"/>
              <a:t>        count = </a:t>
            </a:r>
            <a:r>
              <a:rPr lang="en-CA" dirty="0" err="1"/>
              <a:t>np.array</a:t>
            </a:r>
            <a:r>
              <a:rPr lang="en-CA" dirty="0"/>
              <a:t>([</a:t>
            </a:r>
            <a:r>
              <a:rPr lang="en-CA" dirty="0" err="1"/>
              <a:t>np.array</a:t>
            </a:r>
            <a:r>
              <a:rPr lang="en-CA" dirty="0"/>
              <a:t>(</a:t>
            </a:r>
            <a:r>
              <a:rPr lang="en-CA" dirty="0" err="1"/>
              <a:t>i</a:t>
            </a:r>
            <a:r>
              <a:rPr lang="en-CA" dirty="0"/>
              <a:t>).sum(axis=0) for </a:t>
            </a:r>
            <a:r>
              <a:rPr lang="en-CA" dirty="0" err="1"/>
              <a:t>i</a:t>
            </a:r>
            <a:r>
              <a:rPr lang="en-CA" dirty="0"/>
              <a:t> in separated]) + </a:t>
            </a:r>
            <a:r>
              <a:rPr lang="en-CA" dirty="0" err="1"/>
              <a:t>self.alpha</a:t>
            </a:r>
            <a:endParaRPr lang="en-CA" dirty="0"/>
          </a:p>
          <a:p>
            <a:r>
              <a:rPr lang="en-CA" dirty="0"/>
              <a:t>        </a:t>
            </a:r>
            <a:r>
              <a:rPr lang="en-CA" dirty="0" err="1"/>
              <a:t>self.feature_log_prob</a:t>
            </a:r>
            <a:r>
              <a:rPr lang="en-CA" dirty="0"/>
              <a:t>_ = </a:t>
            </a:r>
            <a:r>
              <a:rPr lang="en-CA" dirty="0" err="1"/>
              <a:t>np.log</a:t>
            </a:r>
            <a:r>
              <a:rPr lang="en-CA" dirty="0"/>
              <a:t>(count / </a:t>
            </a:r>
            <a:r>
              <a:rPr lang="en-CA" dirty="0" err="1"/>
              <a:t>count.sum</a:t>
            </a:r>
            <a:r>
              <a:rPr lang="en-CA" dirty="0"/>
              <a:t>(axis=1)[</a:t>
            </a:r>
            <a:r>
              <a:rPr lang="en-CA" dirty="0" err="1"/>
              <a:t>np.newaxis</a:t>
            </a:r>
            <a:r>
              <a:rPr lang="en-CA" dirty="0"/>
              <a:t>].T)</a:t>
            </a:r>
          </a:p>
          <a:p>
            <a:r>
              <a:rPr lang="en-CA" dirty="0"/>
              <a:t>        return self</a:t>
            </a:r>
          </a:p>
          <a:p>
            <a:endParaRPr lang="en-CA" dirty="0"/>
          </a:p>
          <a:p>
            <a:r>
              <a:rPr lang="en-CA" dirty="0"/>
              <a:t>    def </a:t>
            </a:r>
            <a:r>
              <a:rPr lang="en-CA" dirty="0" err="1"/>
              <a:t>predict_log_proba</a:t>
            </a:r>
            <a:r>
              <a:rPr lang="en-CA" dirty="0"/>
              <a:t>(self, X):</a:t>
            </a:r>
          </a:p>
          <a:p>
            <a:r>
              <a:rPr lang="en-CA" dirty="0"/>
              <a:t>        return [(</a:t>
            </a:r>
            <a:r>
              <a:rPr lang="en-CA" dirty="0" err="1"/>
              <a:t>self.feature_log_prob</a:t>
            </a:r>
            <a:r>
              <a:rPr lang="en-CA" dirty="0"/>
              <a:t>_ * x).sum(axis=1) + </a:t>
            </a:r>
            <a:r>
              <a:rPr lang="en-CA" dirty="0" err="1"/>
              <a:t>self.class_log_prior</a:t>
            </a:r>
            <a:r>
              <a:rPr lang="en-CA" dirty="0"/>
              <a:t>_</a:t>
            </a:r>
          </a:p>
          <a:p>
            <a:r>
              <a:rPr lang="en-CA" dirty="0"/>
              <a:t>                for x in X]</a:t>
            </a:r>
          </a:p>
          <a:p>
            <a:endParaRPr lang="en-CA" dirty="0"/>
          </a:p>
          <a:p>
            <a:r>
              <a:rPr lang="en-CA" dirty="0"/>
              <a:t>    def predict(self, X):</a:t>
            </a:r>
          </a:p>
          <a:p>
            <a:r>
              <a:rPr lang="en-CA" dirty="0"/>
              <a:t>        return </a:t>
            </a:r>
            <a:r>
              <a:rPr lang="en-CA" dirty="0" err="1"/>
              <a:t>np.argmax</a:t>
            </a:r>
            <a:r>
              <a:rPr lang="en-CA" dirty="0"/>
              <a:t>(</a:t>
            </a:r>
            <a:r>
              <a:rPr lang="en-CA" dirty="0" err="1"/>
              <a:t>self.predict_log_proba</a:t>
            </a:r>
            <a:r>
              <a:rPr lang="en-CA" dirty="0"/>
              <a:t>(X), axis=1)</a:t>
            </a:r>
          </a:p>
          <a:p>
            <a:endParaRPr lang="en-CA" dirty="0"/>
          </a:p>
          <a:p>
            <a:r>
              <a:rPr lang="en-CA" dirty="0"/>
              <a:t>    def score(self, X, y):</a:t>
            </a:r>
          </a:p>
          <a:p>
            <a:r>
              <a:rPr lang="en-CA" dirty="0"/>
              <a:t>        return sum(</a:t>
            </a:r>
            <a:r>
              <a:rPr lang="en-CA" dirty="0" err="1"/>
              <a:t>self.predict</a:t>
            </a:r>
            <a:r>
              <a:rPr lang="en-CA" dirty="0"/>
              <a:t>(X) == y) / </a:t>
            </a:r>
            <a:r>
              <a:rPr lang="en-CA" dirty="0" err="1"/>
              <a:t>len</a:t>
            </a:r>
            <a:r>
              <a:rPr lang="en-CA" dirty="0"/>
              <a:t>(y)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737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673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How to prevail?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prediction with Twitter</dc:title>
  <dc:creator>Microsoft Office User</dc:creator>
  <cp:lastModifiedBy>Microsoft Office User</cp:lastModifiedBy>
  <cp:revision>15</cp:revision>
  <dcterms:created xsi:type="dcterms:W3CDTF">2019-11-15T20:11:46Z</dcterms:created>
  <dcterms:modified xsi:type="dcterms:W3CDTF">2019-12-06T17:37:04Z</dcterms:modified>
</cp:coreProperties>
</file>