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9" r:id="rId4"/>
    <p:sldId id="260" r:id="rId5"/>
    <p:sldId id="262" r:id="rId6"/>
    <p:sldId id="263" r:id="rId7"/>
    <p:sldId id="271" r:id="rId8"/>
    <p:sldId id="268" r:id="rId9"/>
    <p:sldId id="265" r:id="rId10"/>
    <p:sldId id="266"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72" d="100"/>
          <a:sy n="72" d="100"/>
        </p:scale>
        <p:origin x="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86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59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33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764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401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1440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65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88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93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89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45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45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360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99015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9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61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9/11/2020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73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9/11/2020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08715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qubodup/1625849245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70C3-262B-4510-8114-4EC0A23DA79E}"/>
              </a:ext>
            </a:extLst>
          </p:cNvPr>
          <p:cNvSpPr>
            <a:spLocks noGrp="1"/>
          </p:cNvSpPr>
          <p:nvPr>
            <p:ph type="ctrTitle"/>
          </p:nvPr>
        </p:nvSpPr>
        <p:spPr/>
        <p:txBody>
          <a:bodyPr/>
          <a:lstStyle/>
          <a:p>
            <a:r>
              <a:rPr lang="en-US" dirty="0"/>
              <a:t>JavaScript Presentation</a:t>
            </a:r>
          </a:p>
        </p:txBody>
      </p:sp>
      <p:sp>
        <p:nvSpPr>
          <p:cNvPr id="3" name="Subtitle 2">
            <a:extLst>
              <a:ext uri="{FF2B5EF4-FFF2-40B4-BE49-F238E27FC236}">
                <a16:creationId xmlns:a16="http://schemas.microsoft.com/office/drawing/2014/main" id="{F9A048A2-9D87-4B54-9153-DF4F65F61E14}"/>
              </a:ext>
            </a:extLst>
          </p:cNvPr>
          <p:cNvSpPr>
            <a:spLocks noGrp="1"/>
          </p:cNvSpPr>
          <p:nvPr>
            <p:ph type="subTitle" idx="1"/>
          </p:nvPr>
        </p:nvSpPr>
        <p:spPr/>
        <p:txBody>
          <a:bodyPr/>
          <a:lstStyle/>
          <a:p>
            <a:r>
              <a:rPr lang="en-US" dirty="0"/>
              <a:t>By: J. Adam Saenzpardo</a:t>
            </a:r>
          </a:p>
          <a:p>
            <a:endParaRPr lang="en-US" sz="1400" dirty="0"/>
          </a:p>
        </p:txBody>
      </p:sp>
    </p:spTree>
    <p:extLst>
      <p:ext uri="{BB962C8B-B14F-4D97-AF65-F5344CB8AC3E}">
        <p14:creationId xmlns:p14="http://schemas.microsoft.com/office/powerpoint/2010/main" val="262545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CED6-C618-4AB6-AC51-7037321563B7}"/>
              </a:ext>
            </a:extLst>
          </p:cNvPr>
          <p:cNvSpPr>
            <a:spLocks noGrp="1"/>
          </p:cNvSpPr>
          <p:nvPr>
            <p:ph type="title"/>
          </p:nvPr>
        </p:nvSpPr>
        <p:spPr/>
        <p:txBody>
          <a:bodyPr/>
          <a:lstStyle/>
          <a:p>
            <a:r>
              <a:rPr lang="en-US" dirty="0"/>
              <a:t>Material Design	</a:t>
            </a:r>
          </a:p>
        </p:txBody>
      </p:sp>
      <p:sp>
        <p:nvSpPr>
          <p:cNvPr id="3" name="Content Placeholder 2">
            <a:extLst>
              <a:ext uri="{FF2B5EF4-FFF2-40B4-BE49-F238E27FC236}">
                <a16:creationId xmlns:a16="http://schemas.microsoft.com/office/drawing/2014/main" id="{818A8CEA-7618-4EB1-BB9A-0508C7747456}"/>
              </a:ext>
            </a:extLst>
          </p:cNvPr>
          <p:cNvSpPr>
            <a:spLocks noGrp="1"/>
          </p:cNvSpPr>
          <p:nvPr>
            <p:ph idx="1"/>
          </p:nvPr>
        </p:nvSpPr>
        <p:spPr/>
        <p:txBody>
          <a:bodyPr/>
          <a:lstStyle/>
          <a:p>
            <a:r>
              <a:rPr lang="en-US" dirty="0"/>
              <a:t>Developed internally by Google’s research teams and available for public use</a:t>
            </a:r>
          </a:p>
          <a:p>
            <a:r>
              <a:rPr lang="en-US" dirty="0"/>
              <a:t>Known for its animations, shadow effects and interesting transition effects.  These rendering effects can consume excessive resources, though.</a:t>
            </a:r>
          </a:p>
          <a:p>
            <a:r>
              <a:rPr lang="en-US" dirty="0"/>
              <a:t>Also open source with numerous plug-ins and best practice recommendation for site design.</a:t>
            </a:r>
          </a:p>
        </p:txBody>
      </p:sp>
    </p:spTree>
    <p:extLst>
      <p:ext uri="{BB962C8B-B14F-4D97-AF65-F5344CB8AC3E}">
        <p14:creationId xmlns:p14="http://schemas.microsoft.com/office/powerpoint/2010/main" val="128843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92C9-8817-4515-9B92-475A840413C2}"/>
              </a:ext>
            </a:extLst>
          </p:cNvPr>
          <p:cNvSpPr>
            <a:spLocks noGrp="1"/>
          </p:cNvSpPr>
          <p:nvPr>
            <p:ph type="title"/>
          </p:nvPr>
        </p:nvSpPr>
        <p:spPr/>
        <p:txBody>
          <a:bodyPr/>
          <a:lstStyle/>
          <a:p>
            <a:r>
              <a:rPr lang="en-US" dirty="0"/>
              <a:t>Foundation</a:t>
            </a:r>
          </a:p>
        </p:txBody>
      </p:sp>
      <p:sp>
        <p:nvSpPr>
          <p:cNvPr id="3" name="Content Placeholder 2">
            <a:extLst>
              <a:ext uri="{FF2B5EF4-FFF2-40B4-BE49-F238E27FC236}">
                <a16:creationId xmlns:a16="http://schemas.microsoft.com/office/drawing/2014/main" id="{F62141EE-FF8D-4DB3-B80F-E8F218D1907D}"/>
              </a:ext>
            </a:extLst>
          </p:cNvPr>
          <p:cNvSpPr>
            <a:spLocks noGrp="1"/>
          </p:cNvSpPr>
          <p:nvPr>
            <p:ph idx="1"/>
          </p:nvPr>
        </p:nvSpPr>
        <p:spPr/>
        <p:txBody>
          <a:bodyPr/>
          <a:lstStyle/>
          <a:p>
            <a:r>
              <a:rPr lang="en-US" dirty="0"/>
              <a:t>Developed as a project to create faster and better front-end code and is currently maintained by volunteers.</a:t>
            </a:r>
          </a:p>
          <a:p>
            <a:r>
              <a:rPr lang="en-US" dirty="0"/>
              <a:t>Designed with a reusable component ideology</a:t>
            </a:r>
          </a:p>
          <a:p>
            <a:r>
              <a:rPr lang="en-US" dirty="0"/>
              <a:t>Open source with excellent documentation and tutorials.  </a:t>
            </a:r>
          </a:p>
        </p:txBody>
      </p:sp>
    </p:spTree>
    <p:extLst>
      <p:ext uri="{BB962C8B-B14F-4D97-AF65-F5344CB8AC3E}">
        <p14:creationId xmlns:p14="http://schemas.microsoft.com/office/powerpoint/2010/main" val="147631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C252-B754-4532-A217-42F25C33872A}"/>
              </a:ext>
            </a:extLst>
          </p:cNvPr>
          <p:cNvSpPr>
            <a:spLocks noGrp="1"/>
          </p:cNvSpPr>
          <p:nvPr>
            <p:ph type="title"/>
          </p:nvPr>
        </p:nvSpPr>
        <p:spPr/>
        <p:txBody>
          <a:bodyPr>
            <a:normAutofit/>
          </a:bodyPr>
          <a:lstStyle/>
          <a:p>
            <a:pPr algn="ctr"/>
            <a:r>
              <a:rPr lang="en-US" sz="4800" dirty="0" err="1"/>
              <a:t>jquery</a:t>
            </a:r>
            <a:endParaRPr lang="en-US" sz="4800" dirty="0"/>
          </a:p>
        </p:txBody>
      </p:sp>
      <p:sp>
        <p:nvSpPr>
          <p:cNvPr id="3" name="Content Placeholder 2">
            <a:extLst>
              <a:ext uri="{FF2B5EF4-FFF2-40B4-BE49-F238E27FC236}">
                <a16:creationId xmlns:a16="http://schemas.microsoft.com/office/drawing/2014/main" id="{A3D31CDC-B010-4820-B99B-3FCAAE5A8092}"/>
              </a:ext>
            </a:extLst>
          </p:cNvPr>
          <p:cNvSpPr>
            <a:spLocks noGrp="1"/>
          </p:cNvSpPr>
          <p:nvPr>
            <p:ph idx="1"/>
          </p:nvPr>
        </p:nvSpPr>
        <p:spPr/>
        <p:txBody>
          <a:bodyPr/>
          <a:lstStyle/>
          <a:p>
            <a:r>
              <a:rPr lang="en-US" dirty="0"/>
              <a:t>jQuery was first released in 2014 and was created with simplicity in mind.</a:t>
            </a:r>
          </a:p>
          <a:p>
            <a:r>
              <a:rPr lang="en-US" dirty="0"/>
              <a:t>Using CSS selectors, you can directly modify the DOM.  Animations are simplified and require much less code.</a:t>
            </a:r>
          </a:p>
          <a:p>
            <a:r>
              <a:rPr lang="en-US" dirty="0"/>
              <a:t>This JavaScript library is used in one form or another in almost ¾ of the top 10 million most popular websites!</a:t>
            </a:r>
          </a:p>
        </p:txBody>
      </p:sp>
    </p:spTree>
    <p:extLst>
      <p:ext uri="{BB962C8B-B14F-4D97-AF65-F5344CB8AC3E}">
        <p14:creationId xmlns:p14="http://schemas.microsoft.com/office/powerpoint/2010/main" val="47707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858E-192F-4C88-9D27-0E0CFEDA9973}"/>
              </a:ext>
            </a:extLst>
          </p:cNvPr>
          <p:cNvSpPr>
            <a:spLocks noGrp="1"/>
          </p:cNvSpPr>
          <p:nvPr>
            <p:ph type="title"/>
          </p:nvPr>
        </p:nvSpPr>
        <p:spPr>
          <a:xfrm>
            <a:off x="6420465" y="609600"/>
            <a:ext cx="5122606" cy="1905000"/>
          </a:xfrm>
        </p:spPr>
        <p:txBody>
          <a:bodyPr>
            <a:normAutofit/>
          </a:bodyPr>
          <a:lstStyle/>
          <a:p>
            <a:r>
              <a:rPr lang="en-US"/>
              <a:t>Java: an overview</a:t>
            </a:r>
          </a:p>
        </p:txBody>
      </p:sp>
      <p:sp>
        <p:nvSpPr>
          <p:cNvPr id="3" name="Content Placeholder 2">
            <a:extLst>
              <a:ext uri="{FF2B5EF4-FFF2-40B4-BE49-F238E27FC236}">
                <a16:creationId xmlns:a16="http://schemas.microsoft.com/office/drawing/2014/main" id="{F330BCD4-2FBE-4F98-B7E6-9F51ADA8F6C1}"/>
              </a:ext>
            </a:extLst>
          </p:cNvPr>
          <p:cNvSpPr>
            <a:spLocks noGrp="1"/>
          </p:cNvSpPr>
          <p:nvPr>
            <p:ph idx="1"/>
          </p:nvPr>
        </p:nvSpPr>
        <p:spPr>
          <a:xfrm>
            <a:off x="6420465" y="2666999"/>
            <a:ext cx="5122606" cy="3216276"/>
          </a:xfrm>
        </p:spPr>
        <p:txBody>
          <a:bodyPr>
            <a:normAutofit/>
          </a:bodyPr>
          <a:lstStyle/>
          <a:p>
            <a:pPr>
              <a:lnSpc>
                <a:spcPct val="90000"/>
              </a:lnSpc>
            </a:pPr>
            <a:r>
              <a:rPr lang="en-US" dirty="0"/>
              <a:t>In simple terms, java was created to create computer programs. </a:t>
            </a:r>
          </a:p>
          <a:p>
            <a:pPr>
              <a:lnSpc>
                <a:spcPct val="90000"/>
              </a:lnSpc>
            </a:pPr>
            <a:r>
              <a:rPr lang="en-US" dirty="0"/>
              <a:t>That’s right.  Before everything was an application, we had dedicated computer programs that you had to buy and install. </a:t>
            </a:r>
          </a:p>
          <a:p>
            <a:pPr>
              <a:lnSpc>
                <a:spcPct val="90000"/>
              </a:lnSpc>
            </a:pPr>
            <a:r>
              <a:rPr lang="en-US" dirty="0"/>
              <a:t>These were written in high level languages such as c, </a:t>
            </a:r>
            <a:r>
              <a:rPr lang="en-US" dirty="0" err="1"/>
              <a:t>c++</a:t>
            </a:r>
            <a:r>
              <a:rPr lang="en-US" dirty="0"/>
              <a:t>, java and many, many others.  </a:t>
            </a:r>
          </a:p>
        </p:txBody>
      </p:sp>
      <p:pic>
        <p:nvPicPr>
          <p:cNvPr id="7" name="Graphic 6">
            <a:extLst>
              <a:ext uri="{FF2B5EF4-FFF2-40B4-BE49-F238E27FC236}">
                <a16:creationId xmlns:a16="http://schemas.microsoft.com/office/drawing/2014/main" id="{F145BEF4-560B-4CEE-86F1-E9539F189FE0}"/>
              </a:ext>
            </a:extLst>
          </p:cNvPr>
          <p:cNvPicPr>
            <a:picLocks noChangeAspect="1"/>
          </p:cNvPicPr>
          <p:nvPr/>
        </p:nvPicPr>
        <p:blipFill>
          <a:blip r:embed="rId3"/>
          <a:srcRect/>
          <a:stretch/>
        </p:blipFill>
        <p:spPr>
          <a:xfrm>
            <a:off x="745132" y="1523147"/>
            <a:ext cx="5247747" cy="349166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9401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858E-192F-4C88-9D27-0E0CFEDA9973}"/>
              </a:ext>
            </a:extLst>
          </p:cNvPr>
          <p:cNvSpPr>
            <a:spLocks noGrp="1"/>
          </p:cNvSpPr>
          <p:nvPr>
            <p:ph type="title"/>
          </p:nvPr>
        </p:nvSpPr>
        <p:spPr>
          <a:xfrm>
            <a:off x="643192" y="609600"/>
            <a:ext cx="3643674" cy="1905000"/>
          </a:xfrm>
        </p:spPr>
        <p:txBody>
          <a:bodyPr>
            <a:normAutofit/>
          </a:bodyPr>
          <a:lstStyle/>
          <a:p>
            <a:r>
              <a:rPr lang="en-US" sz="2800" dirty="0" err="1"/>
              <a:t>Javascript</a:t>
            </a:r>
            <a:r>
              <a:rPr lang="en-US" sz="2800" dirty="0"/>
              <a:t>: an overview</a:t>
            </a:r>
          </a:p>
        </p:txBody>
      </p:sp>
      <p:sp>
        <p:nvSpPr>
          <p:cNvPr id="3" name="Content Placeholder 2">
            <a:extLst>
              <a:ext uri="{FF2B5EF4-FFF2-40B4-BE49-F238E27FC236}">
                <a16:creationId xmlns:a16="http://schemas.microsoft.com/office/drawing/2014/main" id="{F330BCD4-2FBE-4F98-B7E6-9F51ADA8F6C1}"/>
              </a:ext>
            </a:extLst>
          </p:cNvPr>
          <p:cNvSpPr>
            <a:spLocks noGrp="1"/>
          </p:cNvSpPr>
          <p:nvPr>
            <p:ph idx="1"/>
          </p:nvPr>
        </p:nvSpPr>
        <p:spPr>
          <a:xfrm>
            <a:off x="643192" y="2666999"/>
            <a:ext cx="3643674" cy="3216276"/>
          </a:xfrm>
        </p:spPr>
        <p:txBody>
          <a:bodyPr>
            <a:normAutofit/>
          </a:bodyPr>
          <a:lstStyle/>
          <a:p>
            <a:r>
              <a:rPr lang="en-US" sz="1800" dirty="0"/>
              <a:t>It was created to be used with Netscape’s Navigator browser when it launched in 1993.</a:t>
            </a:r>
          </a:p>
          <a:p>
            <a:r>
              <a:rPr lang="en-US" sz="1800" dirty="0"/>
              <a:t>The creation of NODE.JS, open source libraries and the explosion of the web has made JavaScript very popular.</a:t>
            </a:r>
          </a:p>
        </p:txBody>
      </p:sp>
      <p:pic>
        <p:nvPicPr>
          <p:cNvPr id="7" name="Graphic 6">
            <a:extLst>
              <a:ext uri="{FF2B5EF4-FFF2-40B4-BE49-F238E27FC236}">
                <a16:creationId xmlns:a16="http://schemas.microsoft.com/office/drawing/2014/main" id="{F145BEF4-560B-4CEE-86F1-E9539F189FE0}"/>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5465437" y="1767427"/>
            <a:ext cx="5247747" cy="30031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2127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69C1-EDA9-4B95-9F4E-FB8313881218}"/>
              </a:ext>
            </a:extLst>
          </p:cNvPr>
          <p:cNvSpPr>
            <a:spLocks noGrp="1"/>
          </p:cNvSpPr>
          <p:nvPr>
            <p:ph type="title"/>
          </p:nvPr>
        </p:nvSpPr>
        <p:spPr/>
        <p:txBody>
          <a:bodyPr/>
          <a:lstStyle/>
          <a:p>
            <a:r>
              <a:rPr lang="en-US" dirty="0"/>
              <a:t>Brief Side by side comparison</a:t>
            </a:r>
          </a:p>
        </p:txBody>
      </p:sp>
      <p:sp>
        <p:nvSpPr>
          <p:cNvPr id="3" name="Text Placeholder 2">
            <a:extLst>
              <a:ext uri="{FF2B5EF4-FFF2-40B4-BE49-F238E27FC236}">
                <a16:creationId xmlns:a16="http://schemas.microsoft.com/office/drawing/2014/main" id="{E46D81E4-5EDB-4C57-9D19-FCE0CB6D3D2B}"/>
              </a:ext>
            </a:extLst>
          </p:cNvPr>
          <p:cNvSpPr>
            <a:spLocks noGrp="1"/>
          </p:cNvSpPr>
          <p:nvPr>
            <p:ph type="body" idx="1"/>
          </p:nvPr>
        </p:nvSpPr>
        <p:spPr/>
        <p:txBody>
          <a:bodyPr/>
          <a:lstStyle/>
          <a:p>
            <a:r>
              <a:rPr lang="en-US" dirty="0"/>
              <a:t>java</a:t>
            </a:r>
          </a:p>
        </p:txBody>
      </p:sp>
      <p:sp>
        <p:nvSpPr>
          <p:cNvPr id="4" name="Content Placeholder 3">
            <a:extLst>
              <a:ext uri="{FF2B5EF4-FFF2-40B4-BE49-F238E27FC236}">
                <a16:creationId xmlns:a16="http://schemas.microsoft.com/office/drawing/2014/main" id="{C575EB42-9F7F-465D-9247-8A9AD9C1ED0F}"/>
              </a:ext>
            </a:extLst>
          </p:cNvPr>
          <p:cNvSpPr>
            <a:spLocks noGrp="1"/>
          </p:cNvSpPr>
          <p:nvPr>
            <p:ph sz="half" idx="2"/>
          </p:nvPr>
        </p:nvSpPr>
        <p:spPr/>
        <p:txBody>
          <a:bodyPr/>
          <a:lstStyle/>
          <a:p>
            <a:r>
              <a:rPr lang="en-US" dirty="0"/>
              <a:t>Statically typed</a:t>
            </a:r>
          </a:p>
          <a:p>
            <a:r>
              <a:rPr lang="en-US" dirty="0"/>
              <a:t>Compiled to bytecode and then interpreted through </a:t>
            </a:r>
            <a:r>
              <a:rPr lang="en-US" dirty="0" err="1"/>
              <a:t>jvm</a:t>
            </a:r>
            <a:endParaRPr lang="en-US" dirty="0"/>
          </a:p>
          <a:p>
            <a:r>
              <a:rPr lang="en-US" dirty="0"/>
              <a:t>Pure object oriented Language</a:t>
            </a:r>
          </a:p>
          <a:p>
            <a:r>
              <a:rPr lang="en-US" dirty="0"/>
              <a:t>The language that runs everything else</a:t>
            </a:r>
          </a:p>
          <a:p>
            <a:r>
              <a:rPr lang="en-US" dirty="0"/>
              <a:t>Difficult to deploy, but easy to maintain</a:t>
            </a:r>
          </a:p>
        </p:txBody>
      </p:sp>
      <p:sp>
        <p:nvSpPr>
          <p:cNvPr id="5" name="Text Placeholder 4">
            <a:extLst>
              <a:ext uri="{FF2B5EF4-FFF2-40B4-BE49-F238E27FC236}">
                <a16:creationId xmlns:a16="http://schemas.microsoft.com/office/drawing/2014/main" id="{41EA0879-022E-4AAB-B952-B90B4DA7D3ED}"/>
              </a:ext>
            </a:extLst>
          </p:cNvPr>
          <p:cNvSpPr>
            <a:spLocks noGrp="1"/>
          </p:cNvSpPr>
          <p:nvPr>
            <p:ph type="body" sz="quarter" idx="3"/>
          </p:nvPr>
        </p:nvSpPr>
        <p:spPr/>
        <p:txBody>
          <a:bodyPr/>
          <a:lstStyle/>
          <a:p>
            <a:r>
              <a:rPr lang="en-US" dirty="0" err="1"/>
              <a:t>javascript</a:t>
            </a:r>
            <a:endParaRPr lang="en-US" dirty="0"/>
          </a:p>
        </p:txBody>
      </p:sp>
      <p:sp>
        <p:nvSpPr>
          <p:cNvPr id="6" name="Content Placeholder 5">
            <a:extLst>
              <a:ext uri="{FF2B5EF4-FFF2-40B4-BE49-F238E27FC236}">
                <a16:creationId xmlns:a16="http://schemas.microsoft.com/office/drawing/2014/main" id="{55A64401-AC0B-43E8-890C-A84CBDDEE3E1}"/>
              </a:ext>
            </a:extLst>
          </p:cNvPr>
          <p:cNvSpPr>
            <a:spLocks noGrp="1"/>
          </p:cNvSpPr>
          <p:nvPr>
            <p:ph sz="quarter" idx="4"/>
          </p:nvPr>
        </p:nvSpPr>
        <p:spPr/>
        <p:txBody>
          <a:bodyPr/>
          <a:lstStyle/>
          <a:p>
            <a:r>
              <a:rPr lang="en-US" dirty="0"/>
              <a:t>Dynamically typed </a:t>
            </a:r>
          </a:p>
          <a:p>
            <a:r>
              <a:rPr lang="en-US" dirty="0"/>
              <a:t>Interpreted through browser</a:t>
            </a:r>
          </a:p>
          <a:p>
            <a:r>
              <a:rPr lang="en-US" dirty="0"/>
              <a:t>Prototype Object Oriented Language</a:t>
            </a:r>
          </a:p>
          <a:p>
            <a:r>
              <a:rPr lang="en-US" dirty="0"/>
              <a:t>The language that runs the web</a:t>
            </a:r>
          </a:p>
          <a:p>
            <a:r>
              <a:rPr lang="en-US" dirty="0"/>
              <a:t>Easy to deploy, but the larger it gets the more difficult it is to maintain</a:t>
            </a:r>
          </a:p>
          <a:p>
            <a:endParaRPr lang="en-US" dirty="0"/>
          </a:p>
        </p:txBody>
      </p:sp>
    </p:spTree>
    <p:extLst>
      <p:ext uri="{BB962C8B-B14F-4D97-AF65-F5344CB8AC3E}">
        <p14:creationId xmlns:p14="http://schemas.microsoft.com/office/powerpoint/2010/main" val="240868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9058-B56F-4D82-A2D5-2E88BD965138}"/>
              </a:ext>
            </a:extLst>
          </p:cNvPr>
          <p:cNvSpPr>
            <a:spLocks noGrp="1"/>
          </p:cNvSpPr>
          <p:nvPr>
            <p:ph type="title"/>
          </p:nvPr>
        </p:nvSpPr>
        <p:spPr>
          <a:xfrm>
            <a:off x="1141413" y="287867"/>
            <a:ext cx="9905998" cy="1905000"/>
          </a:xfrm>
        </p:spPr>
        <p:txBody>
          <a:bodyPr/>
          <a:lstStyle/>
          <a:p>
            <a:r>
              <a:rPr lang="en-US" dirty="0"/>
              <a:t>Breaking down java</a:t>
            </a:r>
          </a:p>
        </p:txBody>
      </p:sp>
      <p:sp>
        <p:nvSpPr>
          <p:cNvPr id="3" name="Content Placeholder 2">
            <a:extLst>
              <a:ext uri="{FF2B5EF4-FFF2-40B4-BE49-F238E27FC236}">
                <a16:creationId xmlns:a16="http://schemas.microsoft.com/office/drawing/2014/main" id="{5A0870D1-B02C-4EA3-964D-3127DE255E07}"/>
              </a:ext>
            </a:extLst>
          </p:cNvPr>
          <p:cNvSpPr>
            <a:spLocks noGrp="1"/>
          </p:cNvSpPr>
          <p:nvPr>
            <p:ph idx="1"/>
          </p:nvPr>
        </p:nvSpPr>
        <p:spPr>
          <a:xfrm>
            <a:off x="1141413" y="2192867"/>
            <a:ext cx="9905998" cy="4207933"/>
          </a:xfrm>
        </p:spPr>
        <p:txBody>
          <a:bodyPr>
            <a:normAutofit/>
          </a:bodyPr>
          <a:lstStyle/>
          <a:p>
            <a:r>
              <a:rPr lang="en-US" dirty="0"/>
              <a:t>Java’s statically typed syntax is very rigid.  A variable must be declared with the data type,  i.e. String name = “</a:t>
            </a:r>
            <a:r>
              <a:rPr lang="en-US" dirty="0" err="1"/>
              <a:t>adam</a:t>
            </a:r>
            <a:r>
              <a:rPr lang="en-US" dirty="0"/>
              <a:t>”.  Also, the variable can’t be simply changed to another data type.  An error would occur if I later wrote - int name = 10.</a:t>
            </a:r>
          </a:p>
          <a:p>
            <a:r>
              <a:rPr lang="en-US" dirty="0"/>
              <a:t>Class – function – code block.  Everything in java must be in a class.  This is true by design.  To add a feature or update an entire program you just need to change the class instead of every instance the class is called.  </a:t>
            </a:r>
          </a:p>
          <a:p>
            <a:r>
              <a:rPr lang="en-US" dirty="0"/>
              <a:t>Java was never designed to do what JavaScript does and JavaScript was never meant to run a cable box.  </a:t>
            </a:r>
          </a:p>
          <a:p>
            <a:r>
              <a:rPr lang="en-US" dirty="0"/>
              <a:t>JAVA originally had applet support with early browsers, but now it finds more use on the server side.</a:t>
            </a:r>
          </a:p>
          <a:p>
            <a:r>
              <a:rPr lang="en-US" dirty="0"/>
              <a:t>There are many other differences, but we can settle with these.  </a:t>
            </a:r>
          </a:p>
        </p:txBody>
      </p:sp>
    </p:spTree>
    <p:extLst>
      <p:ext uri="{BB962C8B-B14F-4D97-AF65-F5344CB8AC3E}">
        <p14:creationId xmlns:p14="http://schemas.microsoft.com/office/powerpoint/2010/main" val="403262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F8E5-231A-42C0-8B77-C44FD940EE80}"/>
              </a:ext>
            </a:extLst>
          </p:cNvPr>
          <p:cNvSpPr>
            <a:spLocks noGrp="1"/>
          </p:cNvSpPr>
          <p:nvPr>
            <p:ph type="title"/>
          </p:nvPr>
        </p:nvSpPr>
        <p:spPr>
          <a:xfrm>
            <a:off x="1141413" y="310718"/>
            <a:ext cx="9905998" cy="1242874"/>
          </a:xfrm>
        </p:spPr>
        <p:txBody>
          <a:bodyPr/>
          <a:lstStyle/>
          <a:p>
            <a:r>
              <a:rPr lang="en-US" dirty="0"/>
              <a:t>Breaking down JavaScript</a:t>
            </a:r>
          </a:p>
        </p:txBody>
      </p:sp>
      <p:sp>
        <p:nvSpPr>
          <p:cNvPr id="3" name="Content Placeholder 2">
            <a:extLst>
              <a:ext uri="{FF2B5EF4-FFF2-40B4-BE49-F238E27FC236}">
                <a16:creationId xmlns:a16="http://schemas.microsoft.com/office/drawing/2014/main" id="{9A7D0D8A-69EA-4895-8550-87D8590CFA57}"/>
              </a:ext>
            </a:extLst>
          </p:cNvPr>
          <p:cNvSpPr>
            <a:spLocks noGrp="1"/>
          </p:cNvSpPr>
          <p:nvPr>
            <p:ph idx="1"/>
          </p:nvPr>
        </p:nvSpPr>
        <p:spPr>
          <a:xfrm>
            <a:off x="1141413" y="1846555"/>
            <a:ext cx="9905998" cy="4403325"/>
          </a:xfrm>
        </p:spPr>
        <p:txBody>
          <a:bodyPr>
            <a:normAutofit lnSpcReduction="10000"/>
          </a:bodyPr>
          <a:lstStyle/>
          <a:p>
            <a:r>
              <a:rPr lang="en-US" dirty="0"/>
              <a:t>JavaScript is Dynamically typed – this means if you’re a traditional programmer, you might get a little frustrated in the beginning.  A variable can be declared without a datatype and changed to another datatype without casting:</a:t>
            </a:r>
          </a:p>
          <a:p>
            <a:pPr marL="0" indent="0">
              <a:buNone/>
            </a:pPr>
            <a:r>
              <a:rPr lang="en-US" dirty="0"/>
              <a:t>Let </a:t>
            </a:r>
            <a:r>
              <a:rPr lang="en-US" dirty="0" err="1"/>
              <a:t>myVar</a:t>
            </a:r>
            <a:r>
              <a:rPr lang="en-US" dirty="0"/>
              <a:t> = “var”;</a:t>
            </a:r>
          </a:p>
          <a:p>
            <a:pPr marL="0" indent="0">
              <a:buNone/>
            </a:pPr>
            <a:r>
              <a:rPr lang="en-US" dirty="0" err="1"/>
              <a:t>myVar</a:t>
            </a:r>
            <a:r>
              <a:rPr lang="en-US" dirty="0"/>
              <a:t> = 3;</a:t>
            </a:r>
          </a:p>
          <a:p>
            <a:pPr marL="0" indent="0">
              <a:buNone/>
            </a:pPr>
            <a:r>
              <a:rPr lang="en-US" dirty="0" err="1"/>
              <a:t>myVar</a:t>
            </a:r>
            <a:r>
              <a:rPr lang="en-US" dirty="0"/>
              <a:t> = ‘variable’;</a:t>
            </a:r>
          </a:p>
          <a:p>
            <a:pPr>
              <a:buFont typeface="Arial" panose="020B0604020202020204" pitchFamily="34" charset="0"/>
              <a:buChar char="•"/>
            </a:pPr>
            <a:r>
              <a:rPr lang="en-US" dirty="0"/>
              <a:t>These are all Legal statements in JavaScript that can all be in the same code block.</a:t>
            </a:r>
          </a:p>
          <a:p>
            <a:pPr>
              <a:buFont typeface="Arial" panose="020B0604020202020204" pitchFamily="34" charset="0"/>
              <a:buChar char="•"/>
            </a:pPr>
            <a:r>
              <a:rPr lang="en-US" dirty="0"/>
              <a:t>JavaScript can be implemented in a web page, imported from a separate JavaScript file or imported from a third party library.  I sometimes think of it as the Wild West of languages.  Anything goes, results may be unexpected and there are as many ways to get the wrong answer as there might be to get the right answer.</a:t>
            </a:r>
          </a:p>
        </p:txBody>
      </p:sp>
    </p:spTree>
    <p:extLst>
      <p:ext uri="{BB962C8B-B14F-4D97-AF65-F5344CB8AC3E}">
        <p14:creationId xmlns:p14="http://schemas.microsoft.com/office/powerpoint/2010/main" val="7009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AF23-388E-43B2-A154-2B0C9C0BFA24}"/>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5D6CE59-4E6F-4365-8B6B-9ABABF15BFDC}"/>
              </a:ext>
            </a:extLst>
          </p:cNvPr>
          <p:cNvSpPr>
            <a:spLocks noGrp="1"/>
          </p:cNvSpPr>
          <p:nvPr>
            <p:ph idx="1"/>
          </p:nvPr>
        </p:nvSpPr>
        <p:spPr/>
        <p:txBody>
          <a:bodyPr/>
          <a:lstStyle/>
          <a:p>
            <a:r>
              <a:rPr lang="en-US" dirty="0"/>
              <a:t>Both JavaScript and JAVA are highly documented with numerous examples.  These two languages are so popular and in such high demand that numerous free resources are available to help teach the concepts and syntax with real world examples.  </a:t>
            </a:r>
          </a:p>
        </p:txBody>
      </p:sp>
    </p:spTree>
    <p:extLst>
      <p:ext uri="{BB962C8B-B14F-4D97-AF65-F5344CB8AC3E}">
        <p14:creationId xmlns:p14="http://schemas.microsoft.com/office/powerpoint/2010/main" val="370922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F98F-A6E0-412E-80E8-97982A4A2488}"/>
              </a:ext>
            </a:extLst>
          </p:cNvPr>
          <p:cNvSpPr>
            <a:spLocks noGrp="1"/>
          </p:cNvSpPr>
          <p:nvPr>
            <p:ph type="ctrTitle"/>
          </p:nvPr>
        </p:nvSpPr>
        <p:spPr/>
        <p:txBody>
          <a:bodyPr/>
          <a:lstStyle/>
          <a:p>
            <a:r>
              <a:rPr lang="en-US" dirty="0"/>
              <a:t>CSS Responsive Frameworks</a:t>
            </a:r>
          </a:p>
        </p:txBody>
      </p:sp>
      <p:sp>
        <p:nvSpPr>
          <p:cNvPr id="3" name="Subtitle 2">
            <a:extLst>
              <a:ext uri="{FF2B5EF4-FFF2-40B4-BE49-F238E27FC236}">
                <a16:creationId xmlns:a16="http://schemas.microsoft.com/office/drawing/2014/main" id="{FCC56888-DE7D-4CF9-A689-FE60138E3019}"/>
              </a:ext>
            </a:extLst>
          </p:cNvPr>
          <p:cNvSpPr>
            <a:spLocks noGrp="1"/>
          </p:cNvSpPr>
          <p:nvPr>
            <p:ph type="subTitle" idx="1"/>
          </p:nvPr>
        </p:nvSpPr>
        <p:spPr/>
        <p:txBody>
          <a:bodyPr/>
          <a:lstStyle/>
          <a:p>
            <a:r>
              <a:rPr lang="en-US" dirty="0"/>
              <a:t>A Brief Overview</a:t>
            </a:r>
          </a:p>
        </p:txBody>
      </p:sp>
    </p:spTree>
    <p:extLst>
      <p:ext uri="{BB962C8B-B14F-4D97-AF65-F5344CB8AC3E}">
        <p14:creationId xmlns:p14="http://schemas.microsoft.com/office/powerpoint/2010/main" val="414502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0A01-DC35-4CD7-AE92-1DA8D848741E}"/>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88136044-C64B-403E-BE56-82D9087B3A5F}"/>
              </a:ext>
            </a:extLst>
          </p:cNvPr>
          <p:cNvSpPr>
            <a:spLocks noGrp="1"/>
          </p:cNvSpPr>
          <p:nvPr>
            <p:ph idx="1"/>
          </p:nvPr>
        </p:nvSpPr>
        <p:spPr/>
        <p:txBody>
          <a:bodyPr/>
          <a:lstStyle/>
          <a:p>
            <a:r>
              <a:rPr lang="en-US" dirty="0"/>
              <a:t>Created by Twitter for consistency between tools </a:t>
            </a:r>
          </a:p>
          <a:p>
            <a:r>
              <a:rPr lang="en-US" dirty="0"/>
              <a:t>This consistent “Blueprint” decreased maintenance while increasing production</a:t>
            </a:r>
          </a:p>
          <a:p>
            <a:r>
              <a:rPr lang="en-US" dirty="0"/>
              <a:t>Bootstrap is open source and there are numerous plug-ins and templates available.  Searching for Bootstrap templates will generate thousands of paid and free templates available for private and commercial use.</a:t>
            </a:r>
          </a:p>
        </p:txBody>
      </p:sp>
    </p:spTree>
    <p:extLst>
      <p:ext uri="{BB962C8B-B14F-4D97-AF65-F5344CB8AC3E}">
        <p14:creationId xmlns:p14="http://schemas.microsoft.com/office/powerpoint/2010/main" val="984405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otalTime>393</TotalTime>
  <Words>706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JavaScript Presentation</vt:lpstr>
      <vt:lpstr>Java: an overview</vt:lpstr>
      <vt:lpstr>Javascript: an overview</vt:lpstr>
      <vt:lpstr>Brief Side by side comparison</vt:lpstr>
      <vt:lpstr>Breaking down java</vt:lpstr>
      <vt:lpstr>Breaking down JavaScript</vt:lpstr>
      <vt:lpstr>Resources</vt:lpstr>
      <vt:lpstr>CSS Responsive Frameworks</vt:lpstr>
      <vt:lpstr>Bootstrap</vt:lpstr>
      <vt:lpstr>Material Design </vt:lpstr>
      <vt:lpstr>Foundation</vt:lpstr>
      <vt:lpstr>jquery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vs javascript explained</dc:title>
  <dc:creator>Adam Saenzpardo</dc:creator>
  <cp:lastModifiedBy>Adam Saenzpardo</cp:lastModifiedBy>
  <cp:revision>8</cp:revision>
  <dcterms:created xsi:type="dcterms:W3CDTF">2020-09-09T12:08:09Z</dcterms:created>
  <dcterms:modified xsi:type="dcterms:W3CDTF">2020-09-12T00:08:18Z</dcterms:modified>
</cp:coreProperties>
</file>