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2" r:id="rId7"/>
    <p:sldId id="267" r:id="rId8"/>
    <p:sldId id="263" r:id="rId9"/>
    <p:sldId id="268" r:id="rId10"/>
    <p:sldId id="264" r:id="rId11"/>
    <p:sldId id="269" r:id="rId12"/>
    <p:sldId id="265" r:id="rId13"/>
    <p:sldId id="266" r:id="rId14"/>
    <p:sldId id="270" r:id="rId15"/>
    <p:sldId id="261" r:id="rId16"/>
    <p:sldId id="271" r:id="rId17"/>
    <p:sldId id="272" r:id="rId18"/>
    <p:sldId id="273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82" y="359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actnative.dev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ngular.io/resources?category=educ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vuemastery.com/cours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 and Runtime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Saenzpardo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is Node.JS used?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means of unifying server and client-side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DOM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helps keep Node awesome – Node package manager for JavaScript runtime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building a web application, using Node is recommended.  </a:t>
            </a:r>
          </a:p>
        </p:txBody>
      </p:sp>
    </p:spTree>
    <p:extLst>
      <p:ext uri="{BB962C8B-B14F-4D97-AF65-F5344CB8AC3E}">
        <p14:creationId xmlns:p14="http://schemas.microsoft.com/office/powerpoint/2010/main" val="37651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2215-756A-43DD-8CEE-C68D0F0D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2" y="914400"/>
            <a:ext cx="3810000" cy="685800"/>
          </a:xfrm>
        </p:spPr>
        <p:txBody>
          <a:bodyPr/>
          <a:lstStyle/>
          <a:p>
            <a:r>
              <a:rPr lang="en-US" dirty="0"/>
              <a:t>Usage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AE5E-B8D0-440D-B79F-BA2F0DB1BE1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`Server running at http://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hostname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type node hello-world.js in the production folder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C6D3-7EE9-4BBA-8820-FE70C4EC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2805" y="1828800"/>
            <a:ext cx="38100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r>
              <a:rPr lang="en-US" dirty="0"/>
              <a:t>Assuming Node is installed…</a:t>
            </a:r>
          </a:p>
          <a:p>
            <a:r>
              <a:rPr lang="en-US" dirty="0"/>
              <a:t>The adjacent code creates a simple local development server running at </a:t>
            </a:r>
            <a:r>
              <a:rPr lang="en-US" i="1" dirty="0"/>
              <a:t>http://127.0.0.1:3000</a:t>
            </a:r>
          </a:p>
          <a:p>
            <a:r>
              <a:rPr lang="en-US" dirty="0"/>
              <a:t>Going to this address in your browser will open a web page and display the text “Hello, World!”</a:t>
            </a:r>
          </a:p>
        </p:txBody>
      </p:sp>
    </p:spTree>
    <p:extLst>
      <p:ext uri="{BB962C8B-B14F-4D97-AF65-F5344CB8AC3E}">
        <p14:creationId xmlns:p14="http://schemas.microsoft.com/office/powerpoint/2010/main" val="20533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10210799" cy="1143000"/>
          </a:xfrm>
        </p:spPr>
        <p:txBody>
          <a:bodyPr>
            <a:normAutofit/>
          </a:bodyPr>
          <a:lstStyle/>
          <a:p>
            <a:r>
              <a:rPr lang="en-US" sz="5400" dirty="0"/>
              <a:t>Model View Controller - MVC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interface design pattern</a:t>
            </a:r>
          </a:p>
          <a:p>
            <a:r>
              <a:rPr lang="en-US" dirty="0"/>
              <a:t>Model – Manages the data</a:t>
            </a:r>
          </a:p>
          <a:p>
            <a:r>
              <a:rPr lang="en-US" dirty="0"/>
              <a:t>View – Renders model to the view</a:t>
            </a:r>
          </a:p>
          <a:p>
            <a:r>
              <a:rPr lang="en-US" dirty="0"/>
              <a:t>Controller – User dependent – interactions here will be sent to the controller, then to the model and rendered to the view.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21FB6D-BC58-4ABE-83A2-C5FF8A8B8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D89A42-F739-422F-8EAB-263A66291A35}"/>
              </a:ext>
            </a:extLst>
          </p:cNvPr>
          <p:cNvSpPr/>
          <p:nvPr/>
        </p:nvSpPr>
        <p:spPr>
          <a:xfrm>
            <a:off x="7892606" y="2272061"/>
            <a:ext cx="1318874" cy="762000"/>
          </a:xfrm>
          <a:prstGeom prst="roundRect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D34E4E-FE31-4E0F-8C9B-87ADF25D5380}"/>
              </a:ext>
            </a:extLst>
          </p:cNvPr>
          <p:cNvSpPr/>
          <p:nvPr/>
        </p:nvSpPr>
        <p:spPr>
          <a:xfrm>
            <a:off x="6476953" y="4155056"/>
            <a:ext cx="1323742" cy="762000"/>
          </a:xfrm>
          <a:prstGeom prst="roundRect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F44BD5-FB23-44BE-9651-ABC346A4D259}"/>
              </a:ext>
            </a:extLst>
          </p:cNvPr>
          <p:cNvSpPr/>
          <p:nvPr/>
        </p:nvSpPr>
        <p:spPr>
          <a:xfrm>
            <a:off x="9403211" y="4174671"/>
            <a:ext cx="1323742" cy="762000"/>
          </a:xfrm>
          <a:prstGeom prst="roundRect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A9D12D4-1AFB-4592-8F2D-D35C1AACC2E5}"/>
              </a:ext>
            </a:extLst>
          </p:cNvPr>
          <p:cNvSpPr/>
          <p:nvPr/>
        </p:nvSpPr>
        <p:spPr>
          <a:xfrm rot="7491016">
            <a:off x="7137976" y="3422470"/>
            <a:ext cx="773073" cy="3810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C5A84D-07A9-4BB3-A893-96C712BA96AA}"/>
              </a:ext>
            </a:extLst>
          </p:cNvPr>
          <p:cNvSpPr/>
          <p:nvPr/>
        </p:nvSpPr>
        <p:spPr>
          <a:xfrm rot="14222563">
            <a:off x="9195068" y="3415782"/>
            <a:ext cx="773073" cy="3810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7101D8-8E70-4C1A-90FC-40671C1E8261}"/>
              </a:ext>
            </a:extLst>
          </p:cNvPr>
          <p:cNvSpPr/>
          <p:nvPr/>
        </p:nvSpPr>
        <p:spPr>
          <a:xfrm>
            <a:off x="8025702" y="4298330"/>
            <a:ext cx="1152501" cy="2286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0C17E92-4658-4444-A80B-6BC81EB7933C}"/>
              </a:ext>
            </a:extLst>
          </p:cNvPr>
          <p:cNvSpPr/>
          <p:nvPr/>
        </p:nvSpPr>
        <p:spPr>
          <a:xfrm rot="10800000">
            <a:off x="8025702" y="4679331"/>
            <a:ext cx="1152501" cy="228600"/>
          </a:xfrm>
          <a:prstGeom prst="rightArrow">
            <a:avLst/>
          </a:prstGeom>
          <a:scene3d>
            <a:camera prst="orthographicFront"/>
            <a:lightRig rig="chilly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7C5-D8F2-4777-9A3F-1B3C52A5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9789-B756-487D-AFA8-1549FAF6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CA7C-FE4B-4CCD-9FE2-B3A93F27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 use a virtual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05D4-9E53-483F-B211-4E8CAA10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6DFE-3106-4E78-92A3-8BD364F1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FA25-63AB-4357-9956-87F7C70C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10667999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React, Angular and Vue.JS frameworks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4267199" cy="4495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React</a:t>
            </a:r>
          </a:p>
          <a:p>
            <a:pPr lvl="1"/>
            <a:r>
              <a:rPr lang="en-US" dirty="0"/>
              <a:t>Fast</a:t>
            </a:r>
          </a:p>
          <a:p>
            <a:pPr lvl="2"/>
            <a:r>
              <a:rPr lang="en-US" dirty="0"/>
              <a:t>JS Library</a:t>
            </a:r>
          </a:p>
          <a:p>
            <a:pPr lvl="3"/>
            <a:r>
              <a:rPr lang="en-US" dirty="0"/>
              <a:t>Virtual DOM</a:t>
            </a:r>
          </a:p>
          <a:p>
            <a:pPr lvl="4"/>
            <a:r>
              <a:rPr lang="en-US" dirty="0"/>
              <a:t>Shareable Components</a:t>
            </a:r>
          </a:p>
          <a:p>
            <a:pPr lvl="0"/>
            <a:r>
              <a:rPr lang="en-US" dirty="0"/>
              <a:t>Angular</a:t>
            </a:r>
          </a:p>
          <a:p>
            <a:pPr lvl="1"/>
            <a:r>
              <a:rPr lang="en-US" dirty="0"/>
              <a:t>Complex</a:t>
            </a:r>
          </a:p>
          <a:p>
            <a:pPr lvl="2"/>
            <a:r>
              <a:rPr lang="en-US" dirty="0"/>
              <a:t>Structural Framework</a:t>
            </a:r>
          </a:p>
          <a:p>
            <a:pPr lvl="3"/>
            <a:r>
              <a:rPr lang="en-US" dirty="0"/>
              <a:t>Model View Controller</a:t>
            </a:r>
          </a:p>
          <a:p>
            <a:pPr lvl="4"/>
            <a:r>
              <a:rPr lang="en-US" dirty="0"/>
              <a:t>Flexible when understood</a:t>
            </a:r>
          </a:p>
          <a:p>
            <a:pPr lvl="0"/>
            <a:r>
              <a:rPr lang="en-US" dirty="0"/>
              <a:t>Vue.JS</a:t>
            </a:r>
          </a:p>
          <a:p>
            <a:pPr lvl="1"/>
            <a:r>
              <a:rPr lang="en-US" dirty="0"/>
              <a:t>Simple</a:t>
            </a:r>
          </a:p>
          <a:p>
            <a:pPr lvl="2"/>
            <a:r>
              <a:rPr lang="en-US" dirty="0"/>
              <a:t>Fast</a:t>
            </a:r>
          </a:p>
          <a:p>
            <a:pPr lvl="3"/>
            <a:r>
              <a:rPr lang="en-US" dirty="0"/>
              <a:t>Versatile</a:t>
            </a:r>
          </a:p>
          <a:p>
            <a:pPr lvl="4"/>
            <a:r>
              <a:rPr lang="en-US" dirty="0"/>
              <a:t>Not as Flexible</a:t>
            </a:r>
          </a:p>
          <a:p>
            <a:pPr lvl="0"/>
            <a:endParaRPr lang="en-US" dirty="0"/>
          </a:p>
        </p:txBody>
      </p:sp>
      <p:pic>
        <p:nvPicPr>
          <p:cNvPr id="3" name="Picture 2" descr="react vs angular vs vue">
            <a:extLst>
              <a:ext uri="{FF2B5EF4-FFF2-40B4-BE49-F238E27FC236}">
                <a16:creationId xmlns:a16="http://schemas.microsoft.com/office/drawing/2014/main" id="{114DDD2D-5AA2-4999-BDA9-29857443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2209800"/>
            <a:ext cx="5938724" cy="29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 is actually a JavaScript library!  It’s not a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incredibly flexible.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counterpart, React Native is a framework for developing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724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279-F7DD-4E68-9539-7B6571F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BCD4-9DB4-44F4-99B5-D3B4933E5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E255C-E71D-49B6-B38A-23770AEA2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/>
              <a:t>Allows data on a web page to be changed without reloading the page.  </a:t>
            </a:r>
          </a:p>
          <a:p>
            <a:r>
              <a:rPr lang="en-US" dirty="0"/>
              <a:t>Like a new Facebook notification, or instant message.  </a:t>
            </a:r>
          </a:p>
          <a:p>
            <a:r>
              <a:rPr lang="en-US" dirty="0"/>
              <a:t>Create re-usable components and easily implement.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F90C-7EB2-40D5-87A2-A763D9E0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D069-5C2B-4CCF-B3AF-47553F58A1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https://reactjs.org/docs/getting-started.html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Not to be confused with React Native: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https://reactnative.dev/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Framework for developing dynamic websites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by Google in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View Controller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Binds JavaScript and HTML reducing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AngularJS has been replaced by Angular</a:t>
            </a:r>
          </a:p>
        </p:txBody>
      </p:sp>
    </p:spTree>
    <p:extLst>
      <p:ext uri="{BB962C8B-B14F-4D97-AF65-F5344CB8AC3E}">
        <p14:creationId xmlns:p14="http://schemas.microsoft.com/office/powerpoint/2010/main" val="33874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279-F7DD-4E68-9539-7B6571F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BCD4-9DB4-44F4-99B5-D3B4933E5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and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E255C-E71D-49B6-B38A-23770AEA2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Dynamic Web Applications – One Framework for Mobile and Desktop</a:t>
            </a:r>
          </a:p>
          <a:p>
            <a:r>
              <a:rPr lang="en-US" dirty="0"/>
              <a:t>Jimmy Johns</a:t>
            </a:r>
          </a:p>
          <a:p>
            <a:r>
              <a:rPr lang="en-US" dirty="0"/>
              <a:t>Forbes</a:t>
            </a:r>
          </a:p>
          <a:p>
            <a:r>
              <a:rPr lang="en-US" dirty="0"/>
              <a:t>Google Marketing Platform</a:t>
            </a:r>
          </a:p>
          <a:p>
            <a:r>
              <a:rPr lang="en-US" dirty="0"/>
              <a:t>Safeway Shop</a:t>
            </a:r>
          </a:p>
          <a:p>
            <a:r>
              <a:rPr lang="en-US" dirty="0"/>
              <a:t>Adobe Fonts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F90C-7EB2-40D5-87A2-A763D9E0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D069-5C2B-4CCF-B3AF-47553F58A1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rgbClr val="CC99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https://angular.io/docs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https://angular.io/resources?category=education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EFB-EF21-4A39-99AC-30A1786AC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05E0-4FFB-4DEE-8D5C-7AE7BDE2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2362200"/>
            <a:ext cx="8458200" cy="3276600"/>
          </a:xfrm>
          <a:solidFill>
            <a:schemeClr val="bg2">
              <a:alpha val="7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framework that acts like a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Released in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front-end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Incredibly lightweight spinoff of Angular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279-F7DD-4E68-9539-7B6571F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Vue.JS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BCD4-9DB4-44F4-99B5-D3B4933E5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E255C-E71D-49B6-B38A-23770AEA2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 page web applications</a:t>
            </a:r>
          </a:p>
          <a:p>
            <a:endParaRPr lang="en-US" dirty="0"/>
          </a:p>
          <a:p>
            <a:r>
              <a:rPr lang="en-US" dirty="0"/>
              <a:t>Useful for smaller projects, but also scalable for larger projects</a:t>
            </a:r>
          </a:p>
          <a:p>
            <a:endParaRPr lang="en-US" dirty="0"/>
          </a:p>
          <a:p>
            <a:r>
              <a:rPr lang="en-US" dirty="0"/>
              <a:t>Can be adopted incrementally install of whole application adoption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F90C-7EB2-40D5-87A2-A763D9E0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D069-5C2B-4CCF-B3AF-47553F58A1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https://vuejs.org/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https://vuejs.org/v2/guide/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https://www.vuemastery.com/courses/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8C7E-44F6-4423-AA5E-00E3908D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sz="5400" dirty="0"/>
              <a:t>Node.js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4EC9DC-F05A-4B61-8F9D-A9FD11745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Released in 2009 </a:t>
            </a:r>
          </a:p>
          <a:p>
            <a:endParaRPr lang="en-US" dirty="0"/>
          </a:p>
          <a:p>
            <a:r>
              <a:rPr lang="en-US" dirty="0"/>
              <a:t>Ryan Dahl’s answer to solve drawbacks of Apache HTTP Server</a:t>
            </a:r>
          </a:p>
          <a:p>
            <a:endParaRPr lang="en-US" dirty="0"/>
          </a:p>
          <a:p>
            <a:r>
              <a:rPr lang="en-US" dirty="0"/>
              <a:t>Full cross platform support</a:t>
            </a:r>
          </a:p>
          <a:p>
            <a:endParaRPr lang="en-US" dirty="0"/>
          </a:p>
          <a:p>
            <a:r>
              <a:rPr lang="en-US" dirty="0"/>
              <a:t>Inclusive package manager environment to share and publish software</a:t>
            </a:r>
          </a:p>
        </p:txBody>
      </p:sp>
      <p:pic>
        <p:nvPicPr>
          <p:cNvPr id="6" name="Content Placeholder 5" descr="Node.JS Logo">
            <a:extLst>
              <a:ext uri="{FF2B5EF4-FFF2-40B4-BE49-F238E27FC236}">
                <a16:creationId xmlns:a16="http://schemas.microsoft.com/office/drawing/2014/main" id="{DC144205-9C50-4B01-A668-AD12B6D1E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98" y="2484920"/>
            <a:ext cx="4700016" cy="2878759"/>
          </a:xfrm>
          <a:noFill/>
        </p:spPr>
      </p:pic>
    </p:spTree>
    <p:extLst>
      <p:ext uri="{BB962C8B-B14F-4D97-AF65-F5344CB8AC3E}">
        <p14:creationId xmlns:p14="http://schemas.microsoft.com/office/powerpoint/2010/main" val="16229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113</TotalTime>
  <Words>571</Words>
  <Application>Microsoft Office PowerPoint</Application>
  <PresentationFormat>Custom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Euphemia</vt:lpstr>
      <vt:lpstr>Palatino Linotype</vt:lpstr>
      <vt:lpstr>Hexagonal design template</vt:lpstr>
      <vt:lpstr>Frameworks and Runtime </vt:lpstr>
      <vt:lpstr>React, Angular and Vue.JS frameworks</vt:lpstr>
      <vt:lpstr>React</vt:lpstr>
      <vt:lpstr>React</vt:lpstr>
      <vt:lpstr>Angular</vt:lpstr>
      <vt:lpstr>Angular</vt:lpstr>
      <vt:lpstr>Vue.js</vt:lpstr>
      <vt:lpstr>Vue.JS</vt:lpstr>
      <vt:lpstr>Node.js</vt:lpstr>
      <vt:lpstr>Where is Node.JS used?</vt:lpstr>
      <vt:lpstr>Usage Example</vt:lpstr>
      <vt:lpstr>Model View Controller - MVC</vt:lpstr>
      <vt:lpstr>Model View Controller (MVC)</vt:lpstr>
      <vt:lpstr>But we can use a virtual DOM?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and Package Managers</dc:title>
  <dc:creator>Adam Saenzpardo</dc:creator>
  <cp:lastModifiedBy>Adam Saenzpardo</cp:lastModifiedBy>
  <cp:revision>14</cp:revision>
  <dcterms:created xsi:type="dcterms:W3CDTF">2020-10-18T12:11:43Z</dcterms:created>
  <dcterms:modified xsi:type="dcterms:W3CDTF">2020-10-19T23:42:14Z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