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61" r:id="rId3"/>
    <p:sldId id="257"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p:scale>
          <a:sx n="75" d="100"/>
          <a:sy n="75" d="100"/>
        </p:scale>
        <p:origin x="-1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86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59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9337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764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9401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1440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65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883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93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89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45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45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360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599015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97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661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9/9/2020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573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9/9/2020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087150"/>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qubodup/16258492451"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70C3-262B-4510-8114-4EC0A23DA79E}"/>
              </a:ext>
            </a:extLst>
          </p:cNvPr>
          <p:cNvSpPr>
            <a:spLocks noGrp="1"/>
          </p:cNvSpPr>
          <p:nvPr>
            <p:ph type="ctrTitle"/>
          </p:nvPr>
        </p:nvSpPr>
        <p:spPr/>
        <p:txBody>
          <a:bodyPr/>
          <a:lstStyle/>
          <a:p>
            <a:r>
              <a:rPr lang="en-US" dirty="0"/>
              <a:t>Java vs </a:t>
            </a:r>
            <a:r>
              <a:rPr lang="en-US" dirty="0" err="1"/>
              <a:t>javascript</a:t>
            </a:r>
            <a:r>
              <a:rPr lang="en-US" dirty="0"/>
              <a:t> explained</a:t>
            </a:r>
          </a:p>
        </p:txBody>
      </p:sp>
      <p:sp>
        <p:nvSpPr>
          <p:cNvPr id="3" name="Subtitle 2">
            <a:extLst>
              <a:ext uri="{FF2B5EF4-FFF2-40B4-BE49-F238E27FC236}">
                <a16:creationId xmlns:a16="http://schemas.microsoft.com/office/drawing/2014/main" id="{F9A048A2-9D87-4B54-9153-DF4F65F61E14}"/>
              </a:ext>
            </a:extLst>
          </p:cNvPr>
          <p:cNvSpPr>
            <a:spLocks noGrp="1"/>
          </p:cNvSpPr>
          <p:nvPr>
            <p:ph type="subTitle" idx="1"/>
          </p:nvPr>
        </p:nvSpPr>
        <p:spPr/>
        <p:txBody>
          <a:bodyPr/>
          <a:lstStyle/>
          <a:p>
            <a:r>
              <a:rPr lang="en-US" dirty="0"/>
              <a:t>By: J. Adam Saenzpardo</a:t>
            </a:r>
          </a:p>
          <a:p>
            <a:r>
              <a:rPr lang="en-US" sz="1400" dirty="0"/>
              <a:t>(…Think of car vs carwash)</a:t>
            </a:r>
          </a:p>
        </p:txBody>
      </p:sp>
    </p:spTree>
    <p:extLst>
      <p:ext uri="{BB962C8B-B14F-4D97-AF65-F5344CB8AC3E}">
        <p14:creationId xmlns:p14="http://schemas.microsoft.com/office/powerpoint/2010/main" val="262545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F1C2-E651-4BA6-BA87-356A152E13F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B251C7C-0A39-4E55-8939-4A88E68648A7}"/>
              </a:ext>
            </a:extLst>
          </p:cNvPr>
          <p:cNvSpPr>
            <a:spLocks noGrp="1"/>
          </p:cNvSpPr>
          <p:nvPr>
            <p:ph idx="1"/>
          </p:nvPr>
        </p:nvSpPr>
        <p:spPr/>
        <p:txBody>
          <a:bodyPr/>
          <a:lstStyle/>
          <a:p>
            <a:r>
              <a:rPr lang="en-US" dirty="0"/>
              <a:t>Both are computer programming languages but should not be compared.</a:t>
            </a:r>
          </a:p>
          <a:p>
            <a:r>
              <a:rPr lang="en-US" dirty="0"/>
              <a:t>Comparing the two is like comparing my dell </a:t>
            </a:r>
            <a:r>
              <a:rPr lang="en-US" dirty="0" err="1"/>
              <a:t>xps</a:t>
            </a:r>
            <a:r>
              <a:rPr lang="en-US" dirty="0"/>
              <a:t> and a MacBook.</a:t>
            </a:r>
          </a:p>
          <a:p>
            <a:r>
              <a:rPr lang="en-US" dirty="0"/>
              <a:t>Both are high end computers that are loved by many throughout the tech world.</a:t>
            </a:r>
          </a:p>
          <a:p>
            <a:r>
              <a:rPr lang="en-US" dirty="0"/>
              <a:t>Their respective owners will argue to the death why theirs is superior and ignore the shortcomings of the model they possess.  </a:t>
            </a:r>
          </a:p>
          <a:p>
            <a:r>
              <a:rPr lang="en-US" dirty="0"/>
              <a:t>Also, I should have bought the MacBook</a:t>
            </a:r>
          </a:p>
        </p:txBody>
      </p:sp>
    </p:spTree>
    <p:extLst>
      <p:ext uri="{BB962C8B-B14F-4D97-AF65-F5344CB8AC3E}">
        <p14:creationId xmlns:p14="http://schemas.microsoft.com/office/powerpoint/2010/main" val="216810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7F4E-5EF6-4564-A69A-BB655EB3FBD1}"/>
              </a:ext>
            </a:extLst>
          </p:cNvPr>
          <p:cNvSpPr>
            <a:spLocks noGrp="1"/>
          </p:cNvSpPr>
          <p:nvPr>
            <p:ph type="title"/>
          </p:nvPr>
        </p:nvSpPr>
        <p:spPr/>
        <p:txBody>
          <a:bodyPr/>
          <a:lstStyle/>
          <a:p>
            <a:r>
              <a:rPr lang="en-US"/>
              <a:t>Programming languages</a:t>
            </a:r>
            <a:endParaRPr lang="en-US" dirty="0"/>
          </a:p>
        </p:txBody>
      </p:sp>
      <p:sp>
        <p:nvSpPr>
          <p:cNvPr id="3" name="Content Placeholder 2">
            <a:extLst>
              <a:ext uri="{FF2B5EF4-FFF2-40B4-BE49-F238E27FC236}">
                <a16:creationId xmlns:a16="http://schemas.microsoft.com/office/drawing/2014/main" id="{1F23254A-10DC-4D94-AED1-EE55DA7E41A3}"/>
              </a:ext>
            </a:extLst>
          </p:cNvPr>
          <p:cNvSpPr>
            <a:spLocks noGrp="1"/>
          </p:cNvSpPr>
          <p:nvPr>
            <p:ph idx="1"/>
          </p:nvPr>
        </p:nvSpPr>
        <p:spPr/>
        <p:txBody>
          <a:bodyPr>
            <a:normAutofit fontScale="92500" lnSpcReduction="20000"/>
          </a:bodyPr>
          <a:lstStyle/>
          <a:p>
            <a:r>
              <a:rPr lang="en-US"/>
              <a:t>Throughout modern history, many computer languages have been created.  Here’s a rundown of how it sometimes plays out with popular languages:</a:t>
            </a:r>
          </a:p>
          <a:p>
            <a:r>
              <a:rPr lang="en-US"/>
              <a:t>1) A software language is created by a research team to solve a common problem (The predecessor to JavaScript was created in 9 days)</a:t>
            </a:r>
          </a:p>
          <a:p>
            <a:r>
              <a:rPr lang="en-US"/>
              <a:t>2) A company creates a spinoff of that language to incorporate their own proprietary hardware, integration with current software or several other reasons.  Examples:</a:t>
            </a:r>
          </a:p>
          <a:p>
            <a:r>
              <a:rPr lang="en-US"/>
              <a:t>Java – C#</a:t>
            </a:r>
          </a:p>
          <a:p>
            <a:r>
              <a:rPr lang="en-US"/>
              <a:t>C – Objective-C</a:t>
            </a:r>
          </a:p>
          <a:p>
            <a:r>
              <a:rPr lang="en-US"/>
              <a:t>JavaScript – TypeScript</a:t>
            </a:r>
            <a:endParaRPr lang="en-US" dirty="0"/>
          </a:p>
        </p:txBody>
      </p:sp>
    </p:spTree>
    <p:extLst>
      <p:ext uri="{BB962C8B-B14F-4D97-AF65-F5344CB8AC3E}">
        <p14:creationId xmlns:p14="http://schemas.microsoft.com/office/powerpoint/2010/main" val="2803938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858E-192F-4C88-9D27-0E0CFEDA9973}"/>
              </a:ext>
            </a:extLst>
          </p:cNvPr>
          <p:cNvSpPr>
            <a:spLocks noGrp="1"/>
          </p:cNvSpPr>
          <p:nvPr>
            <p:ph type="title"/>
          </p:nvPr>
        </p:nvSpPr>
        <p:spPr>
          <a:xfrm>
            <a:off x="6420465" y="609600"/>
            <a:ext cx="5122606" cy="1905000"/>
          </a:xfrm>
        </p:spPr>
        <p:txBody>
          <a:bodyPr>
            <a:normAutofit/>
          </a:bodyPr>
          <a:lstStyle/>
          <a:p>
            <a:r>
              <a:rPr lang="en-US"/>
              <a:t>Java: an overview</a:t>
            </a:r>
          </a:p>
        </p:txBody>
      </p:sp>
      <p:sp>
        <p:nvSpPr>
          <p:cNvPr id="3" name="Content Placeholder 2">
            <a:extLst>
              <a:ext uri="{FF2B5EF4-FFF2-40B4-BE49-F238E27FC236}">
                <a16:creationId xmlns:a16="http://schemas.microsoft.com/office/drawing/2014/main" id="{F330BCD4-2FBE-4F98-B7E6-9F51ADA8F6C1}"/>
              </a:ext>
            </a:extLst>
          </p:cNvPr>
          <p:cNvSpPr>
            <a:spLocks noGrp="1"/>
          </p:cNvSpPr>
          <p:nvPr>
            <p:ph idx="1"/>
          </p:nvPr>
        </p:nvSpPr>
        <p:spPr>
          <a:xfrm>
            <a:off x="6420465" y="2666999"/>
            <a:ext cx="5122606" cy="3216276"/>
          </a:xfrm>
        </p:spPr>
        <p:txBody>
          <a:bodyPr>
            <a:normAutofit/>
          </a:bodyPr>
          <a:lstStyle/>
          <a:p>
            <a:pPr>
              <a:lnSpc>
                <a:spcPct val="90000"/>
              </a:lnSpc>
            </a:pPr>
            <a:r>
              <a:rPr lang="en-US"/>
              <a:t>In simple terms, java was created to create computer programs. It is a compiled language.</a:t>
            </a:r>
          </a:p>
          <a:p>
            <a:pPr>
              <a:lnSpc>
                <a:spcPct val="90000"/>
              </a:lnSpc>
            </a:pPr>
            <a:r>
              <a:rPr lang="en-US"/>
              <a:t>That’s right.  Before everything was an application, we had dedicated computer programs that you had to buy and install. </a:t>
            </a:r>
          </a:p>
          <a:p>
            <a:pPr>
              <a:lnSpc>
                <a:spcPct val="90000"/>
              </a:lnSpc>
            </a:pPr>
            <a:r>
              <a:rPr lang="en-US"/>
              <a:t>These were written in high level languages such as c, </a:t>
            </a:r>
            <a:r>
              <a:rPr lang="en-US" err="1"/>
              <a:t>c++</a:t>
            </a:r>
            <a:r>
              <a:rPr lang="en-US"/>
              <a:t>, java and many, many others.  </a:t>
            </a:r>
          </a:p>
        </p:txBody>
      </p:sp>
      <p:pic>
        <p:nvPicPr>
          <p:cNvPr id="7" name="Graphic 6">
            <a:extLst>
              <a:ext uri="{FF2B5EF4-FFF2-40B4-BE49-F238E27FC236}">
                <a16:creationId xmlns:a16="http://schemas.microsoft.com/office/drawing/2014/main" id="{F145BEF4-560B-4CEE-86F1-E9539F189FE0}"/>
              </a:ext>
            </a:extLst>
          </p:cNvPr>
          <p:cNvPicPr>
            <a:picLocks noChangeAspect="1"/>
          </p:cNvPicPr>
          <p:nvPr/>
        </p:nvPicPr>
        <p:blipFill>
          <a:blip r:embed="rId3"/>
          <a:srcRect/>
          <a:stretch/>
        </p:blipFill>
        <p:spPr>
          <a:xfrm>
            <a:off x="745132" y="1523147"/>
            <a:ext cx="5247747" cy="349166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19401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858E-192F-4C88-9D27-0E0CFEDA9973}"/>
              </a:ext>
            </a:extLst>
          </p:cNvPr>
          <p:cNvSpPr>
            <a:spLocks noGrp="1"/>
          </p:cNvSpPr>
          <p:nvPr>
            <p:ph type="title"/>
          </p:nvPr>
        </p:nvSpPr>
        <p:spPr>
          <a:xfrm>
            <a:off x="643192" y="609600"/>
            <a:ext cx="3643674" cy="1905000"/>
          </a:xfrm>
        </p:spPr>
        <p:txBody>
          <a:bodyPr>
            <a:normAutofit/>
          </a:bodyPr>
          <a:lstStyle/>
          <a:p>
            <a:r>
              <a:rPr lang="en-US" sz="2800" dirty="0" err="1"/>
              <a:t>Javascript</a:t>
            </a:r>
            <a:r>
              <a:rPr lang="en-US" sz="2800" dirty="0"/>
              <a:t>: an overview</a:t>
            </a:r>
          </a:p>
        </p:txBody>
      </p:sp>
      <p:sp>
        <p:nvSpPr>
          <p:cNvPr id="3" name="Content Placeholder 2">
            <a:extLst>
              <a:ext uri="{FF2B5EF4-FFF2-40B4-BE49-F238E27FC236}">
                <a16:creationId xmlns:a16="http://schemas.microsoft.com/office/drawing/2014/main" id="{F330BCD4-2FBE-4F98-B7E6-9F51ADA8F6C1}"/>
              </a:ext>
            </a:extLst>
          </p:cNvPr>
          <p:cNvSpPr>
            <a:spLocks noGrp="1"/>
          </p:cNvSpPr>
          <p:nvPr>
            <p:ph idx="1"/>
          </p:nvPr>
        </p:nvSpPr>
        <p:spPr>
          <a:xfrm>
            <a:off x="643192" y="2666999"/>
            <a:ext cx="3643674" cy="3216276"/>
          </a:xfrm>
        </p:spPr>
        <p:txBody>
          <a:bodyPr>
            <a:normAutofit fontScale="92500"/>
          </a:bodyPr>
          <a:lstStyle/>
          <a:p>
            <a:r>
              <a:rPr lang="en-US" sz="1800" dirty="0" err="1"/>
              <a:t>Javascript</a:t>
            </a:r>
            <a:r>
              <a:rPr lang="en-US" sz="1800" dirty="0"/>
              <a:t> is an interpreted language.  Meaning the web browser uses a special tool to make the JavaScript code work.</a:t>
            </a:r>
          </a:p>
          <a:p>
            <a:r>
              <a:rPr lang="en-US" sz="1800" dirty="0"/>
              <a:t>It was created to be used with Netscape’s Navigator browser when it launched in 1993.</a:t>
            </a:r>
          </a:p>
          <a:p>
            <a:r>
              <a:rPr lang="en-US" sz="1800" dirty="0"/>
              <a:t>The creation of NODE.JS, open source libraries and the explosion of the web has made JavaScript very popular.</a:t>
            </a:r>
          </a:p>
        </p:txBody>
      </p:sp>
      <p:pic>
        <p:nvPicPr>
          <p:cNvPr id="7" name="Graphic 6">
            <a:extLst>
              <a:ext uri="{FF2B5EF4-FFF2-40B4-BE49-F238E27FC236}">
                <a16:creationId xmlns:a16="http://schemas.microsoft.com/office/drawing/2014/main" id="{F145BEF4-560B-4CEE-86F1-E9539F189FE0}"/>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5465437" y="1767427"/>
            <a:ext cx="5247747" cy="300310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2127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69C1-EDA9-4B95-9F4E-FB8313881218}"/>
              </a:ext>
            </a:extLst>
          </p:cNvPr>
          <p:cNvSpPr>
            <a:spLocks noGrp="1"/>
          </p:cNvSpPr>
          <p:nvPr>
            <p:ph type="title"/>
          </p:nvPr>
        </p:nvSpPr>
        <p:spPr/>
        <p:txBody>
          <a:bodyPr/>
          <a:lstStyle/>
          <a:p>
            <a:r>
              <a:rPr lang="en-US" dirty="0"/>
              <a:t>Brief Side by side comparison</a:t>
            </a:r>
          </a:p>
        </p:txBody>
      </p:sp>
      <p:sp>
        <p:nvSpPr>
          <p:cNvPr id="3" name="Text Placeholder 2">
            <a:extLst>
              <a:ext uri="{FF2B5EF4-FFF2-40B4-BE49-F238E27FC236}">
                <a16:creationId xmlns:a16="http://schemas.microsoft.com/office/drawing/2014/main" id="{E46D81E4-5EDB-4C57-9D19-FCE0CB6D3D2B}"/>
              </a:ext>
            </a:extLst>
          </p:cNvPr>
          <p:cNvSpPr>
            <a:spLocks noGrp="1"/>
          </p:cNvSpPr>
          <p:nvPr>
            <p:ph type="body" idx="1"/>
          </p:nvPr>
        </p:nvSpPr>
        <p:spPr/>
        <p:txBody>
          <a:bodyPr/>
          <a:lstStyle/>
          <a:p>
            <a:r>
              <a:rPr lang="en-US" dirty="0"/>
              <a:t>java</a:t>
            </a:r>
          </a:p>
        </p:txBody>
      </p:sp>
      <p:sp>
        <p:nvSpPr>
          <p:cNvPr id="4" name="Content Placeholder 3">
            <a:extLst>
              <a:ext uri="{FF2B5EF4-FFF2-40B4-BE49-F238E27FC236}">
                <a16:creationId xmlns:a16="http://schemas.microsoft.com/office/drawing/2014/main" id="{C575EB42-9F7F-465D-9247-8A9AD9C1ED0F}"/>
              </a:ext>
            </a:extLst>
          </p:cNvPr>
          <p:cNvSpPr>
            <a:spLocks noGrp="1"/>
          </p:cNvSpPr>
          <p:nvPr>
            <p:ph sz="half" idx="2"/>
          </p:nvPr>
        </p:nvSpPr>
        <p:spPr/>
        <p:txBody>
          <a:bodyPr/>
          <a:lstStyle/>
          <a:p>
            <a:r>
              <a:rPr lang="en-US" dirty="0"/>
              <a:t>Statically typed</a:t>
            </a:r>
          </a:p>
          <a:p>
            <a:r>
              <a:rPr lang="en-US" dirty="0"/>
              <a:t>Compiled to bytecode and then interpreted through </a:t>
            </a:r>
            <a:r>
              <a:rPr lang="en-US" dirty="0" err="1"/>
              <a:t>jvm</a:t>
            </a:r>
            <a:endParaRPr lang="en-US" dirty="0"/>
          </a:p>
          <a:p>
            <a:r>
              <a:rPr lang="en-US" dirty="0"/>
              <a:t>Pure object oriented Language</a:t>
            </a:r>
          </a:p>
          <a:p>
            <a:r>
              <a:rPr lang="en-US" dirty="0"/>
              <a:t>The language that runs everything else</a:t>
            </a:r>
          </a:p>
          <a:p>
            <a:r>
              <a:rPr lang="en-US" dirty="0"/>
              <a:t>Difficult to deploy, but easy to maintain</a:t>
            </a:r>
          </a:p>
        </p:txBody>
      </p:sp>
      <p:sp>
        <p:nvSpPr>
          <p:cNvPr id="5" name="Text Placeholder 4">
            <a:extLst>
              <a:ext uri="{FF2B5EF4-FFF2-40B4-BE49-F238E27FC236}">
                <a16:creationId xmlns:a16="http://schemas.microsoft.com/office/drawing/2014/main" id="{41EA0879-022E-4AAB-B952-B90B4DA7D3ED}"/>
              </a:ext>
            </a:extLst>
          </p:cNvPr>
          <p:cNvSpPr>
            <a:spLocks noGrp="1"/>
          </p:cNvSpPr>
          <p:nvPr>
            <p:ph type="body" sz="quarter" idx="3"/>
          </p:nvPr>
        </p:nvSpPr>
        <p:spPr/>
        <p:txBody>
          <a:bodyPr/>
          <a:lstStyle/>
          <a:p>
            <a:r>
              <a:rPr lang="en-US" dirty="0" err="1"/>
              <a:t>javascript</a:t>
            </a:r>
            <a:endParaRPr lang="en-US" dirty="0"/>
          </a:p>
        </p:txBody>
      </p:sp>
      <p:sp>
        <p:nvSpPr>
          <p:cNvPr id="6" name="Content Placeholder 5">
            <a:extLst>
              <a:ext uri="{FF2B5EF4-FFF2-40B4-BE49-F238E27FC236}">
                <a16:creationId xmlns:a16="http://schemas.microsoft.com/office/drawing/2014/main" id="{55A64401-AC0B-43E8-890C-A84CBDDEE3E1}"/>
              </a:ext>
            </a:extLst>
          </p:cNvPr>
          <p:cNvSpPr>
            <a:spLocks noGrp="1"/>
          </p:cNvSpPr>
          <p:nvPr>
            <p:ph sz="quarter" idx="4"/>
          </p:nvPr>
        </p:nvSpPr>
        <p:spPr/>
        <p:txBody>
          <a:bodyPr/>
          <a:lstStyle/>
          <a:p>
            <a:r>
              <a:rPr lang="en-US" dirty="0"/>
              <a:t>Dynamically typed </a:t>
            </a:r>
          </a:p>
          <a:p>
            <a:r>
              <a:rPr lang="en-US" dirty="0"/>
              <a:t>Interpreted through browser</a:t>
            </a:r>
          </a:p>
          <a:p>
            <a:r>
              <a:rPr lang="en-US" dirty="0"/>
              <a:t>Prototype Object Oriented Language</a:t>
            </a:r>
          </a:p>
          <a:p>
            <a:r>
              <a:rPr lang="en-US" dirty="0"/>
              <a:t>The language that runs the web</a:t>
            </a:r>
          </a:p>
          <a:p>
            <a:r>
              <a:rPr lang="en-US" dirty="0"/>
              <a:t>Easy to deploy, but the larger it gets the more difficult it is to maintain</a:t>
            </a:r>
          </a:p>
          <a:p>
            <a:endParaRPr lang="en-US" dirty="0"/>
          </a:p>
        </p:txBody>
      </p:sp>
    </p:spTree>
    <p:extLst>
      <p:ext uri="{BB962C8B-B14F-4D97-AF65-F5344CB8AC3E}">
        <p14:creationId xmlns:p14="http://schemas.microsoft.com/office/powerpoint/2010/main" val="240868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9058-B56F-4D82-A2D5-2E88BD965138}"/>
              </a:ext>
            </a:extLst>
          </p:cNvPr>
          <p:cNvSpPr>
            <a:spLocks noGrp="1"/>
          </p:cNvSpPr>
          <p:nvPr>
            <p:ph type="title"/>
          </p:nvPr>
        </p:nvSpPr>
        <p:spPr>
          <a:xfrm>
            <a:off x="1141413" y="287867"/>
            <a:ext cx="9905998" cy="1905000"/>
          </a:xfrm>
        </p:spPr>
        <p:txBody>
          <a:bodyPr/>
          <a:lstStyle/>
          <a:p>
            <a:r>
              <a:rPr lang="en-US" dirty="0"/>
              <a:t>Breaking down java</a:t>
            </a:r>
          </a:p>
        </p:txBody>
      </p:sp>
      <p:sp>
        <p:nvSpPr>
          <p:cNvPr id="3" name="Content Placeholder 2">
            <a:extLst>
              <a:ext uri="{FF2B5EF4-FFF2-40B4-BE49-F238E27FC236}">
                <a16:creationId xmlns:a16="http://schemas.microsoft.com/office/drawing/2014/main" id="{5A0870D1-B02C-4EA3-964D-3127DE255E07}"/>
              </a:ext>
            </a:extLst>
          </p:cNvPr>
          <p:cNvSpPr>
            <a:spLocks noGrp="1"/>
          </p:cNvSpPr>
          <p:nvPr>
            <p:ph idx="1"/>
          </p:nvPr>
        </p:nvSpPr>
        <p:spPr>
          <a:xfrm>
            <a:off x="1141413" y="2192867"/>
            <a:ext cx="9905998" cy="4207933"/>
          </a:xfrm>
        </p:spPr>
        <p:txBody>
          <a:bodyPr>
            <a:normAutofit/>
          </a:bodyPr>
          <a:lstStyle/>
          <a:p>
            <a:r>
              <a:rPr lang="en-US" dirty="0"/>
              <a:t>Java’s statically typed syntax is very rigid.  A variable must be declared with the data type,  i.e. String name = “</a:t>
            </a:r>
            <a:r>
              <a:rPr lang="en-US" dirty="0" err="1"/>
              <a:t>adam</a:t>
            </a:r>
            <a:r>
              <a:rPr lang="en-US" dirty="0"/>
              <a:t>”.  Also, the variable can’t be simply changed to another data type.  An error would occur if I later wrote - int name = 10.</a:t>
            </a:r>
          </a:p>
          <a:p>
            <a:r>
              <a:rPr lang="en-US" dirty="0"/>
              <a:t>Class – function – code block.  Everything in java must be in a class.  This is true by design.  To add a feature or update an entire program you just need to change the class instead of every instance the class is called.  </a:t>
            </a:r>
          </a:p>
          <a:p>
            <a:r>
              <a:rPr lang="en-US" dirty="0"/>
              <a:t>Java was never designed to do what JavaScript does and JavaScript was never meant to run a cable box.  </a:t>
            </a:r>
          </a:p>
          <a:p>
            <a:r>
              <a:rPr lang="en-US" dirty="0"/>
              <a:t>JAVA originally had applet support with early browsers, but now it finds more use on the server side.</a:t>
            </a:r>
          </a:p>
          <a:p>
            <a:r>
              <a:rPr lang="en-US" dirty="0"/>
              <a:t>There are many other differences, but we can settle with these.  </a:t>
            </a:r>
          </a:p>
        </p:txBody>
      </p:sp>
    </p:spTree>
    <p:extLst>
      <p:ext uri="{BB962C8B-B14F-4D97-AF65-F5344CB8AC3E}">
        <p14:creationId xmlns:p14="http://schemas.microsoft.com/office/powerpoint/2010/main" val="403262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F8E5-231A-42C0-8B77-C44FD940EE80}"/>
              </a:ext>
            </a:extLst>
          </p:cNvPr>
          <p:cNvSpPr>
            <a:spLocks noGrp="1"/>
          </p:cNvSpPr>
          <p:nvPr>
            <p:ph type="title"/>
          </p:nvPr>
        </p:nvSpPr>
        <p:spPr>
          <a:xfrm>
            <a:off x="1141413" y="310718"/>
            <a:ext cx="9905998" cy="1242874"/>
          </a:xfrm>
        </p:spPr>
        <p:txBody>
          <a:bodyPr/>
          <a:lstStyle/>
          <a:p>
            <a:r>
              <a:rPr lang="en-US" dirty="0"/>
              <a:t>Breaking down JavaScript</a:t>
            </a:r>
          </a:p>
        </p:txBody>
      </p:sp>
      <p:sp>
        <p:nvSpPr>
          <p:cNvPr id="3" name="Content Placeholder 2">
            <a:extLst>
              <a:ext uri="{FF2B5EF4-FFF2-40B4-BE49-F238E27FC236}">
                <a16:creationId xmlns:a16="http://schemas.microsoft.com/office/drawing/2014/main" id="{9A7D0D8A-69EA-4895-8550-87D8590CFA57}"/>
              </a:ext>
            </a:extLst>
          </p:cNvPr>
          <p:cNvSpPr>
            <a:spLocks noGrp="1"/>
          </p:cNvSpPr>
          <p:nvPr>
            <p:ph idx="1"/>
          </p:nvPr>
        </p:nvSpPr>
        <p:spPr>
          <a:xfrm>
            <a:off x="1141413" y="1846555"/>
            <a:ext cx="9905998" cy="4403325"/>
          </a:xfrm>
        </p:spPr>
        <p:txBody>
          <a:bodyPr>
            <a:normAutofit lnSpcReduction="10000"/>
          </a:bodyPr>
          <a:lstStyle/>
          <a:p>
            <a:r>
              <a:rPr lang="en-US" dirty="0"/>
              <a:t>JavaScript is Dynamically typed – this means if you’re a traditional programmer, you might get a little frustrated in the beginning.  A variable can be declared without a datatype and changed to another datatype without casting:</a:t>
            </a:r>
          </a:p>
          <a:p>
            <a:pPr marL="0" indent="0">
              <a:buNone/>
            </a:pPr>
            <a:r>
              <a:rPr lang="en-US" dirty="0"/>
              <a:t>Let </a:t>
            </a:r>
            <a:r>
              <a:rPr lang="en-US" dirty="0" err="1"/>
              <a:t>myVar</a:t>
            </a:r>
            <a:r>
              <a:rPr lang="en-US" dirty="0"/>
              <a:t> = “var”;</a:t>
            </a:r>
          </a:p>
          <a:p>
            <a:pPr marL="0" indent="0">
              <a:buNone/>
            </a:pPr>
            <a:r>
              <a:rPr lang="en-US" dirty="0" err="1"/>
              <a:t>myVar</a:t>
            </a:r>
            <a:r>
              <a:rPr lang="en-US" dirty="0"/>
              <a:t> = 3;</a:t>
            </a:r>
          </a:p>
          <a:p>
            <a:pPr marL="0" indent="0">
              <a:buNone/>
            </a:pPr>
            <a:r>
              <a:rPr lang="en-US" dirty="0" err="1"/>
              <a:t>myVar</a:t>
            </a:r>
            <a:r>
              <a:rPr lang="en-US" dirty="0"/>
              <a:t> = ‘variable’;</a:t>
            </a:r>
          </a:p>
          <a:p>
            <a:pPr>
              <a:buFont typeface="Arial" panose="020B0604020202020204" pitchFamily="34" charset="0"/>
              <a:buChar char="•"/>
            </a:pPr>
            <a:r>
              <a:rPr lang="en-US" dirty="0"/>
              <a:t>These are all Legal statements in JavaScript that can all be in the same code block.</a:t>
            </a:r>
          </a:p>
          <a:p>
            <a:pPr>
              <a:buFont typeface="Arial" panose="020B0604020202020204" pitchFamily="34" charset="0"/>
              <a:buChar char="•"/>
            </a:pPr>
            <a:r>
              <a:rPr lang="en-US" dirty="0"/>
              <a:t>JavaScript can be implemented in a web page, imported from a separate JavaScript file or imported from a third party library.  I sometimes think of it as the Wild West of languages.  Anything goes, results may be unexpected and there are as many ways to get the wrong answer as there might be to get the wrong answer.</a:t>
            </a:r>
          </a:p>
        </p:txBody>
      </p:sp>
    </p:spTree>
    <p:extLst>
      <p:ext uri="{BB962C8B-B14F-4D97-AF65-F5344CB8AC3E}">
        <p14:creationId xmlns:p14="http://schemas.microsoft.com/office/powerpoint/2010/main" val="70090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7346-5C11-4992-8E8D-5261BF170FB2}"/>
              </a:ext>
            </a:extLst>
          </p:cNvPr>
          <p:cNvSpPr>
            <a:spLocks noGrp="1"/>
          </p:cNvSpPr>
          <p:nvPr>
            <p:ph type="title"/>
          </p:nvPr>
        </p:nvSpPr>
        <p:spPr/>
        <p:txBody>
          <a:bodyPr/>
          <a:lstStyle/>
          <a:p>
            <a:r>
              <a:rPr lang="en-US" dirty="0"/>
              <a:t>How was Java Named?</a:t>
            </a:r>
          </a:p>
        </p:txBody>
      </p:sp>
      <p:sp>
        <p:nvSpPr>
          <p:cNvPr id="3" name="Content Placeholder 2">
            <a:extLst>
              <a:ext uri="{FF2B5EF4-FFF2-40B4-BE49-F238E27FC236}">
                <a16:creationId xmlns:a16="http://schemas.microsoft.com/office/drawing/2014/main" id="{6F640ABB-DB99-44AD-A6B3-1F81C189C9FF}"/>
              </a:ext>
            </a:extLst>
          </p:cNvPr>
          <p:cNvSpPr>
            <a:spLocks noGrp="1"/>
          </p:cNvSpPr>
          <p:nvPr>
            <p:ph idx="1"/>
          </p:nvPr>
        </p:nvSpPr>
        <p:spPr/>
        <p:txBody>
          <a:bodyPr/>
          <a:lstStyle/>
          <a:p>
            <a:r>
              <a:rPr lang="en-US" dirty="0"/>
              <a:t>JAVA was named by it’s creator James Gosling.  </a:t>
            </a:r>
          </a:p>
          <a:p>
            <a:r>
              <a:rPr lang="en-US" dirty="0"/>
              <a:t>Originally named “oak” for an oak tree that stood outside James Gosling’s office. </a:t>
            </a:r>
          </a:p>
          <a:p>
            <a:r>
              <a:rPr lang="en-US" dirty="0"/>
              <a:t>Later changed to JAVA after if was revealed there was a trademark already in place for “oak” by Oak Technologies.</a:t>
            </a:r>
          </a:p>
          <a:p>
            <a:r>
              <a:rPr lang="en-US" dirty="0"/>
              <a:t>It is rumored the name was derived while members of the team were enjoying a coffee with James in a local coffee shop.</a:t>
            </a:r>
          </a:p>
        </p:txBody>
      </p:sp>
    </p:spTree>
    <p:extLst>
      <p:ext uri="{BB962C8B-B14F-4D97-AF65-F5344CB8AC3E}">
        <p14:creationId xmlns:p14="http://schemas.microsoft.com/office/powerpoint/2010/main" val="265022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5669-B4B5-4FC5-8342-06A8F208D335}"/>
              </a:ext>
            </a:extLst>
          </p:cNvPr>
          <p:cNvSpPr>
            <a:spLocks noGrp="1"/>
          </p:cNvSpPr>
          <p:nvPr>
            <p:ph type="title"/>
          </p:nvPr>
        </p:nvSpPr>
        <p:spPr/>
        <p:txBody>
          <a:bodyPr/>
          <a:lstStyle/>
          <a:p>
            <a:r>
              <a:rPr lang="en-US" dirty="0"/>
              <a:t>How was JavaScript named?</a:t>
            </a:r>
          </a:p>
        </p:txBody>
      </p:sp>
      <p:sp>
        <p:nvSpPr>
          <p:cNvPr id="3" name="Content Placeholder 2">
            <a:extLst>
              <a:ext uri="{FF2B5EF4-FFF2-40B4-BE49-F238E27FC236}">
                <a16:creationId xmlns:a16="http://schemas.microsoft.com/office/drawing/2014/main" id="{A99FDD1F-3EA5-4EEF-B0FA-B728D430B6C2}"/>
              </a:ext>
            </a:extLst>
          </p:cNvPr>
          <p:cNvSpPr>
            <a:spLocks noGrp="1"/>
          </p:cNvSpPr>
          <p:nvPr>
            <p:ph idx="1"/>
          </p:nvPr>
        </p:nvSpPr>
        <p:spPr/>
        <p:txBody>
          <a:bodyPr/>
          <a:lstStyle/>
          <a:p>
            <a:r>
              <a:rPr lang="en-US" dirty="0"/>
              <a:t>JavaScript was originally name Mocha and then </a:t>
            </a:r>
            <a:r>
              <a:rPr lang="en-US" dirty="0" err="1"/>
              <a:t>LiveScript</a:t>
            </a:r>
            <a:r>
              <a:rPr lang="en-US" dirty="0"/>
              <a:t>.  </a:t>
            </a:r>
          </a:p>
          <a:p>
            <a:r>
              <a:rPr lang="en-US" dirty="0"/>
              <a:t>When Microsoft launched Internet Explorer, market share quickly shifted away from Netscape’s Navigator.  </a:t>
            </a:r>
          </a:p>
          <a:p>
            <a:r>
              <a:rPr lang="en-US" dirty="0"/>
              <a:t>Netscape teamed up with Sun Microsystems to rename </a:t>
            </a:r>
            <a:r>
              <a:rPr lang="en-US" dirty="0" err="1"/>
              <a:t>LiveScript</a:t>
            </a:r>
            <a:r>
              <a:rPr lang="en-US" dirty="0"/>
              <a:t> to JavaScript in exchange for increased</a:t>
            </a:r>
          </a:p>
        </p:txBody>
      </p:sp>
    </p:spTree>
    <p:extLst>
      <p:ext uri="{BB962C8B-B14F-4D97-AF65-F5344CB8AC3E}">
        <p14:creationId xmlns:p14="http://schemas.microsoft.com/office/powerpoint/2010/main" val="402955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otalTime>327</TotalTime>
  <Words>787</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Java vs javascript explained</vt:lpstr>
      <vt:lpstr>Programming languages</vt:lpstr>
      <vt:lpstr>Java: an overview</vt:lpstr>
      <vt:lpstr>Javascript: an overview</vt:lpstr>
      <vt:lpstr>Brief Side by side comparison</vt:lpstr>
      <vt:lpstr>Breaking down java</vt:lpstr>
      <vt:lpstr>Breaking down JavaScript</vt:lpstr>
      <vt:lpstr>How was Java Named?</vt:lpstr>
      <vt:lpstr>How was JavaScript named?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vs javascript explained</dc:title>
  <dc:creator>Adam Saenzpardo</dc:creator>
  <cp:lastModifiedBy>Adam Saenzpardo</cp:lastModifiedBy>
  <cp:revision>1</cp:revision>
  <dcterms:created xsi:type="dcterms:W3CDTF">2020-09-09T12:08:09Z</dcterms:created>
  <dcterms:modified xsi:type="dcterms:W3CDTF">2020-09-09T17:39:05Z</dcterms:modified>
</cp:coreProperties>
</file>