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F908A-C185-4FC7-B9E3-4A8C293C6778}" v="8" dt="2020-03-31T01:26:53.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Saenzpardo" userId="36e03cc950debeae" providerId="Windows Live" clId="Web-{A28F908A-C185-4FC7-B9E3-4A8C293C6778}"/>
    <pc:docChg chg="modSld">
      <pc:chgData name="Adam Saenzpardo" userId="36e03cc950debeae" providerId="Windows Live" clId="Web-{A28F908A-C185-4FC7-B9E3-4A8C293C6778}" dt="2020-03-31T01:26:53.597" v="6" actId="20577"/>
      <pc:docMkLst>
        <pc:docMk/>
      </pc:docMkLst>
      <pc:sldChg chg="modSp">
        <pc:chgData name="Adam Saenzpardo" userId="36e03cc950debeae" providerId="Windows Live" clId="Web-{A28F908A-C185-4FC7-B9E3-4A8C293C6778}" dt="2020-03-31T01:26:52.519" v="4" actId="20577"/>
        <pc:sldMkLst>
          <pc:docMk/>
          <pc:sldMk cId="2321181074" sldId="265"/>
        </pc:sldMkLst>
        <pc:spChg chg="mod">
          <ac:chgData name="Adam Saenzpardo" userId="36e03cc950debeae" providerId="Windows Live" clId="Web-{A28F908A-C185-4FC7-B9E3-4A8C293C6778}" dt="2020-03-31T01:26:52.519" v="4" actId="20577"/>
          <ac:spMkLst>
            <pc:docMk/>
            <pc:sldMk cId="2321181074" sldId="265"/>
            <ac:spMk id="3" creationId="{6A4DFFD5-5AEF-4CC3-BB4B-2B5DDAD37B64}"/>
          </ac:spMkLst>
        </pc:spChg>
        <pc:spChg chg="mod">
          <ac:chgData name="Adam Saenzpardo" userId="36e03cc950debeae" providerId="Windows Live" clId="Web-{A28F908A-C185-4FC7-B9E3-4A8C293C6778}" dt="2020-03-31T01:26:49.581" v="2" actId="20577"/>
          <ac:spMkLst>
            <pc:docMk/>
            <pc:sldMk cId="2321181074" sldId="265"/>
            <ac:spMk id="6" creationId="{6AA839F4-E366-4ECE-B6B9-EB2CFAAA28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3/30/2020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3/30/2020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dNu5aOIJYA8?feature=oembed"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U0SZ85nO8Pg?feature=oembed"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TNAqc0GwOuA?feature=oembed" TargetMode="Externa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6A13-9EAF-4B26-8FBE-90E73C456368}"/>
              </a:ext>
            </a:extLst>
          </p:cNvPr>
          <p:cNvSpPr>
            <a:spLocks noGrp="1"/>
          </p:cNvSpPr>
          <p:nvPr>
            <p:ph type="ctrTitle"/>
          </p:nvPr>
        </p:nvSpPr>
        <p:spPr/>
        <p:txBody>
          <a:bodyPr/>
          <a:lstStyle/>
          <a:p>
            <a:r>
              <a:rPr lang="en-US"/>
              <a:t>Web Browsers</a:t>
            </a:r>
          </a:p>
        </p:txBody>
      </p:sp>
      <p:sp>
        <p:nvSpPr>
          <p:cNvPr id="3" name="Subtitle 2">
            <a:extLst>
              <a:ext uri="{FF2B5EF4-FFF2-40B4-BE49-F238E27FC236}">
                <a16:creationId xmlns:a16="http://schemas.microsoft.com/office/drawing/2014/main" id="{0B225BBE-A070-4252-BB18-C45547D84B1B}"/>
              </a:ext>
            </a:extLst>
          </p:cNvPr>
          <p:cNvSpPr>
            <a:spLocks noGrp="1"/>
          </p:cNvSpPr>
          <p:nvPr>
            <p:ph type="subTitle" idx="1"/>
          </p:nvPr>
        </p:nvSpPr>
        <p:spPr/>
        <p:txBody>
          <a:bodyPr/>
          <a:lstStyle/>
          <a:p>
            <a:r>
              <a:rPr lang="en-US"/>
              <a:t>Technology allowing users to interact with the web</a:t>
            </a:r>
          </a:p>
        </p:txBody>
      </p:sp>
    </p:spTree>
    <p:extLst>
      <p:ext uri="{BB962C8B-B14F-4D97-AF65-F5344CB8AC3E}">
        <p14:creationId xmlns:p14="http://schemas.microsoft.com/office/powerpoint/2010/main" val="273257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242" name="Picture 2" descr="See the source image">
            <a:extLst>
              <a:ext uri="{FF2B5EF4-FFF2-40B4-BE49-F238E27FC236}">
                <a16:creationId xmlns:a16="http://schemas.microsoft.com/office/drawing/2014/main" id="{A8945A70-F262-42D3-BF83-1C0A2F34AE41}"/>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12427" b="3032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4DFFD5-5AEF-4CC3-BB4B-2B5DDAD37B64}"/>
              </a:ext>
            </a:extLst>
          </p:cNvPr>
          <p:cNvSpPr>
            <a:spLocks noGrp="1"/>
          </p:cNvSpPr>
          <p:nvPr>
            <p:ph idx="1"/>
          </p:nvPr>
        </p:nvSpPr>
        <p:spPr>
          <a:xfrm>
            <a:off x="613611" y="372979"/>
            <a:ext cx="10433800" cy="1888959"/>
          </a:xfrm>
        </p:spPr>
        <p:txBody>
          <a:bodyPr>
            <a:normAutofit/>
          </a:bodyPr>
          <a:lstStyle/>
          <a:p>
            <a:r>
              <a:rPr lang="en-US" b="1">
                <a:effectLst/>
              </a:rPr>
              <a:t>Evolution</a:t>
            </a:r>
          </a:p>
          <a:p>
            <a:pPr marL="0" indent="0">
              <a:buNone/>
            </a:pPr>
            <a:r>
              <a:rPr lang="en-US">
                <a:effectLst/>
              </a:rPr>
              <a:t>While Iron isn’t a popular browser, dynamics can change quickly and you never know what the next big thing will be.  Without current open source support and documentation to communicate updates and fixes, it’s difficult to say how much longer Iron will continue.  </a:t>
            </a:r>
          </a:p>
          <a:p>
            <a:endParaRPr lang="en-US"/>
          </a:p>
        </p:txBody>
      </p:sp>
      <p:sp>
        <p:nvSpPr>
          <p:cNvPr id="5" name="Title 1">
            <a:extLst>
              <a:ext uri="{FF2B5EF4-FFF2-40B4-BE49-F238E27FC236}">
                <a16:creationId xmlns:a16="http://schemas.microsoft.com/office/drawing/2014/main" id="{4FA63671-A38A-48FD-BE3F-F72515F5C966}"/>
              </a:ext>
            </a:extLst>
          </p:cNvPr>
          <p:cNvSpPr>
            <a:spLocks noGrp="1"/>
          </p:cNvSpPr>
          <p:nvPr>
            <p:ph type="title"/>
          </p:nvPr>
        </p:nvSpPr>
        <p:spPr>
          <a:xfrm>
            <a:off x="613611" y="2273968"/>
            <a:ext cx="9905998" cy="1905000"/>
          </a:xfrm>
        </p:spPr>
        <p:txBody>
          <a:bodyPr/>
          <a:lstStyle/>
          <a:p>
            <a:r>
              <a:rPr lang="en-US"/>
              <a:t>Wrap up</a:t>
            </a:r>
          </a:p>
        </p:txBody>
      </p:sp>
      <p:sp>
        <p:nvSpPr>
          <p:cNvPr id="6" name="Content Placeholder 2">
            <a:extLst>
              <a:ext uri="{FF2B5EF4-FFF2-40B4-BE49-F238E27FC236}">
                <a16:creationId xmlns:a16="http://schemas.microsoft.com/office/drawing/2014/main" id="{6AA839F4-E366-4ECE-B6B9-EB2CFAAA2836}"/>
              </a:ext>
            </a:extLst>
          </p:cNvPr>
          <p:cNvSpPr txBox="1">
            <a:spLocks/>
          </p:cNvSpPr>
          <p:nvPr/>
        </p:nvSpPr>
        <p:spPr>
          <a:xfrm>
            <a:off x="613611" y="3810000"/>
            <a:ext cx="9905998" cy="255470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a:effectLst/>
              </a:rPr>
              <a:t>There are many more browsers available and most are directed to suit a certain audience.  I encourage you to research and try several.  Perhaps you would like a lightweight </a:t>
            </a:r>
            <a:r>
              <a:rPr lang="en-US" err="1">
                <a:effectLst/>
              </a:rPr>
              <a:t>linux</a:t>
            </a:r>
            <a:r>
              <a:rPr lang="en-US">
                <a:effectLst/>
              </a:rPr>
              <a:t> machine and you need a good browser that doesn’t take up a lot of space or consume a lot of resources.  There are many out there.  Good luck!</a:t>
            </a:r>
          </a:p>
          <a:p>
            <a:endParaRPr lang="en-US"/>
          </a:p>
        </p:txBody>
      </p:sp>
    </p:spTree>
    <p:extLst>
      <p:ext uri="{BB962C8B-B14F-4D97-AF65-F5344CB8AC3E}">
        <p14:creationId xmlns:p14="http://schemas.microsoft.com/office/powerpoint/2010/main" val="232118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030" name="Picture 6" descr="See the source image">
            <a:extLst>
              <a:ext uri="{FF2B5EF4-FFF2-40B4-BE49-F238E27FC236}">
                <a16:creationId xmlns:a16="http://schemas.microsoft.com/office/drawing/2014/main" id="{44FD0C8C-F809-4079-9E01-E39191A06297}"/>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22935" b="208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5B7CC2-4A15-4D75-AE10-CB2B45119AA5}"/>
              </a:ext>
            </a:extLst>
          </p:cNvPr>
          <p:cNvSpPr>
            <a:spLocks noGrp="1"/>
          </p:cNvSpPr>
          <p:nvPr>
            <p:ph type="title"/>
          </p:nvPr>
        </p:nvSpPr>
        <p:spPr>
          <a:xfrm>
            <a:off x="1141413" y="609600"/>
            <a:ext cx="9905998" cy="1905000"/>
          </a:xfrm>
        </p:spPr>
        <p:txBody>
          <a:bodyPr>
            <a:normAutofit/>
          </a:bodyPr>
          <a:lstStyle/>
          <a:p>
            <a:r>
              <a:rPr lang="en-US"/>
              <a:t>Konqueror </a:t>
            </a:r>
          </a:p>
        </p:txBody>
      </p:sp>
      <p:sp>
        <p:nvSpPr>
          <p:cNvPr id="3" name="Content Placeholder 2">
            <a:extLst>
              <a:ext uri="{FF2B5EF4-FFF2-40B4-BE49-F238E27FC236}">
                <a16:creationId xmlns:a16="http://schemas.microsoft.com/office/drawing/2014/main" id="{F3F4F91C-A95A-4129-BD82-FE7FD1ABBEF2}"/>
              </a:ext>
            </a:extLst>
          </p:cNvPr>
          <p:cNvSpPr>
            <a:spLocks noGrp="1"/>
          </p:cNvSpPr>
          <p:nvPr>
            <p:ph idx="1"/>
          </p:nvPr>
        </p:nvSpPr>
        <p:spPr>
          <a:xfrm>
            <a:off x="1141413" y="2666999"/>
            <a:ext cx="9905998" cy="3124201"/>
          </a:xfrm>
        </p:spPr>
        <p:txBody>
          <a:bodyPr>
            <a:normAutofit/>
          </a:bodyPr>
          <a:lstStyle/>
          <a:p>
            <a:pPr fontAlgn="base"/>
            <a:r>
              <a:rPr lang="en-US" b="1">
                <a:effectLst/>
              </a:rPr>
              <a:t>General Information</a:t>
            </a:r>
          </a:p>
          <a:p>
            <a:pPr marL="0" indent="0" fontAlgn="base">
              <a:buNone/>
            </a:pPr>
            <a:r>
              <a:rPr lang="en-US" err="1">
                <a:effectLst/>
              </a:rPr>
              <a:t>Konqueror</a:t>
            </a:r>
            <a:r>
              <a:rPr lang="en-US">
                <a:effectLst/>
              </a:rPr>
              <a:t> was created as an open source competitor to Netscape and Internet Explorer. It is considered a “light weight” browser that does not consume resources like many other popular browsers today. It is highly configurable and can also be used as a file manager. </a:t>
            </a:r>
          </a:p>
          <a:p>
            <a:endParaRPr lang="en-US"/>
          </a:p>
        </p:txBody>
      </p:sp>
    </p:spTree>
    <p:extLst>
      <p:ext uri="{BB962C8B-B14F-4D97-AF65-F5344CB8AC3E}">
        <p14:creationId xmlns:p14="http://schemas.microsoft.com/office/powerpoint/2010/main" val="296248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2053" name="Picture 5" descr="See the source image">
            <a:extLst>
              <a:ext uri="{FF2B5EF4-FFF2-40B4-BE49-F238E27FC236}">
                <a16:creationId xmlns:a16="http://schemas.microsoft.com/office/drawing/2014/main" id="{6337FAEA-EDCA-4512-9A4F-556D8823831F}"/>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t="22935" b="208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622E3DD-E321-4351-92D4-94A2244D9403}"/>
              </a:ext>
            </a:extLst>
          </p:cNvPr>
          <p:cNvSpPr>
            <a:spLocks noGrp="1"/>
          </p:cNvSpPr>
          <p:nvPr>
            <p:ph idx="1"/>
          </p:nvPr>
        </p:nvSpPr>
        <p:spPr>
          <a:xfrm>
            <a:off x="663135" y="673768"/>
            <a:ext cx="5665476" cy="6027821"/>
          </a:xfrm>
        </p:spPr>
        <p:txBody>
          <a:bodyPr>
            <a:normAutofit/>
          </a:bodyPr>
          <a:lstStyle/>
          <a:p>
            <a:pPr fontAlgn="base"/>
            <a:r>
              <a:rPr lang="en-US" b="1">
                <a:effectLst/>
              </a:rPr>
              <a:t>Life Cycle</a:t>
            </a:r>
          </a:p>
          <a:p>
            <a:pPr marL="0" indent="0" fontAlgn="base">
              <a:buNone/>
            </a:pPr>
            <a:r>
              <a:rPr lang="en-US">
                <a:effectLst/>
              </a:rPr>
              <a:t>It was created in 1996 and supports many popular protocols.  It is still maintained and actively developed by the open source community, making one of the oldest browsers still in use to date. The community encourages involvement with a beginner projects and projects needing maintenance and development. The interface is crisp, easy to use and can be configured to your needs. Comprised of the KDE desktop environment, it is only available on most Unix-like operating systems utilizing a Linux kernel.</a:t>
            </a:r>
          </a:p>
          <a:p>
            <a:pPr marL="0" indent="0" fontAlgn="base">
              <a:buNone/>
            </a:pPr>
            <a:endParaRPr lang="en-US">
              <a:effectLst/>
            </a:endParaRPr>
          </a:p>
          <a:p>
            <a:r>
              <a:rPr lang="en-US" b="1">
                <a:effectLst/>
              </a:rPr>
              <a:t>Improvement</a:t>
            </a:r>
          </a:p>
          <a:p>
            <a:pPr marL="0" indent="0">
              <a:buNone/>
            </a:pPr>
            <a:r>
              <a:rPr lang="en-US" err="1">
                <a:effectLst/>
              </a:rPr>
              <a:t>Konqueror</a:t>
            </a:r>
            <a:r>
              <a:rPr lang="en-US">
                <a:effectLst/>
              </a:rPr>
              <a:t> has adapted well to modernization and currently supports HTML 5 and CSS 3.</a:t>
            </a:r>
          </a:p>
          <a:p>
            <a:endParaRPr lang="en-US"/>
          </a:p>
        </p:txBody>
      </p:sp>
      <p:pic>
        <p:nvPicPr>
          <p:cNvPr id="8" name="Online Media 3" title="KDE Tutorials #9: An introduction to Konqueror browser">
            <a:hlinkClick r:id="" action="ppaction://media"/>
            <a:extLst>
              <a:ext uri="{FF2B5EF4-FFF2-40B4-BE49-F238E27FC236}">
                <a16:creationId xmlns:a16="http://schemas.microsoft.com/office/drawing/2014/main" id="{F0F54F48-19DD-4DF2-83D2-F14F07D53317}"/>
              </a:ext>
            </a:extLst>
          </p:cNvPr>
          <p:cNvPicPr>
            <a:picLocks noRot="1" noChangeAspect="1"/>
          </p:cNvPicPr>
          <p:nvPr>
            <a:videoFile r:link="rId1"/>
          </p:nvPr>
        </p:nvPicPr>
        <p:blipFill>
          <a:blip r:embed="rId5"/>
          <a:stretch>
            <a:fillRect/>
          </a:stretch>
        </p:blipFill>
        <p:spPr>
          <a:xfrm>
            <a:off x="6610890" y="1938704"/>
            <a:ext cx="5298831" cy="2980592"/>
          </a:xfrm>
          <a:prstGeom prst="rect">
            <a:avLst/>
          </a:prstGeom>
        </p:spPr>
      </p:pic>
    </p:spTree>
    <p:extLst>
      <p:ext uri="{BB962C8B-B14F-4D97-AF65-F5344CB8AC3E}">
        <p14:creationId xmlns:p14="http://schemas.microsoft.com/office/powerpoint/2010/main" val="222388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8"/>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See the source image">
            <a:extLst>
              <a:ext uri="{FF2B5EF4-FFF2-40B4-BE49-F238E27FC236}">
                <a16:creationId xmlns:a16="http://schemas.microsoft.com/office/drawing/2014/main" id="{985D47DC-CB98-4C50-A15C-270A44B2A055}"/>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22935" b="208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1D8310-3854-4FEF-B7F2-1AF86835A4FA}"/>
              </a:ext>
            </a:extLst>
          </p:cNvPr>
          <p:cNvSpPr>
            <a:spLocks noGrp="1"/>
          </p:cNvSpPr>
          <p:nvPr>
            <p:ph idx="1"/>
          </p:nvPr>
        </p:nvSpPr>
        <p:spPr>
          <a:xfrm>
            <a:off x="1141413" y="950495"/>
            <a:ext cx="9905998" cy="4840705"/>
          </a:xfrm>
        </p:spPr>
        <p:txBody>
          <a:bodyPr>
            <a:normAutofit/>
          </a:bodyPr>
          <a:lstStyle/>
          <a:p>
            <a:pPr fontAlgn="base">
              <a:lnSpc>
                <a:spcPct val="90000"/>
              </a:lnSpc>
            </a:pPr>
            <a:r>
              <a:rPr lang="en-US" b="1">
                <a:effectLst/>
              </a:rPr>
              <a:t>Features</a:t>
            </a:r>
          </a:p>
          <a:p>
            <a:pPr marL="0" indent="0" fontAlgn="base">
              <a:lnSpc>
                <a:spcPct val="90000"/>
              </a:lnSpc>
              <a:buNone/>
            </a:pPr>
            <a:r>
              <a:rPr lang="en-US">
                <a:effectLst/>
              </a:rPr>
              <a:t>Considered the swiss army knife of file management, it contains a full featured ftp client, ability to preview files, numerous plugins and web browsing. Its almost as if the creators wanted to design a web browser and created all of it’s other uses first. Key features include the support of popular protocols such as BitTorrent, HTTP, IMAP, Samba, VNC viewer and, my personal favorite, an ISO viewer.</a:t>
            </a:r>
          </a:p>
          <a:p>
            <a:pPr marL="0" indent="0" fontAlgn="base">
              <a:lnSpc>
                <a:spcPct val="90000"/>
              </a:lnSpc>
              <a:buNone/>
            </a:pPr>
            <a:endParaRPr lang="en-US">
              <a:effectLst/>
            </a:endParaRPr>
          </a:p>
          <a:p>
            <a:pPr fontAlgn="base">
              <a:lnSpc>
                <a:spcPct val="90000"/>
              </a:lnSpc>
            </a:pPr>
            <a:r>
              <a:rPr lang="en-US" b="1">
                <a:effectLst/>
              </a:rPr>
              <a:t>Evolution</a:t>
            </a:r>
          </a:p>
          <a:p>
            <a:pPr marL="0" indent="0" fontAlgn="base">
              <a:lnSpc>
                <a:spcPct val="90000"/>
              </a:lnSpc>
              <a:buNone/>
            </a:pPr>
            <a:r>
              <a:rPr lang="en-US" err="1">
                <a:effectLst/>
              </a:rPr>
              <a:t>Konqueror</a:t>
            </a:r>
            <a:r>
              <a:rPr lang="en-US">
                <a:effectLst/>
              </a:rPr>
              <a:t> is no longer the default KDE file manager and has since been replaced with the Dolphin file manager. </a:t>
            </a:r>
            <a:r>
              <a:rPr lang="en-US" err="1">
                <a:effectLst/>
              </a:rPr>
              <a:t>Konqueror</a:t>
            </a:r>
            <a:r>
              <a:rPr lang="en-US">
                <a:effectLst/>
              </a:rPr>
              <a:t> is still the KDE default web browser and it’s engine supports HTML 5 and CSS 3.  While no major improvements have been made in the last few years, it is still popular and supported. </a:t>
            </a:r>
          </a:p>
          <a:p>
            <a:pPr>
              <a:lnSpc>
                <a:spcPct val="90000"/>
              </a:lnSpc>
            </a:pPr>
            <a:endParaRPr lang="en-US"/>
          </a:p>
        </p:txBody>
      </p:sp>
    </p:spTree>
    <p:extLst>
      <p:ext uri="{BB962C8B-B14F-4D97-AF65-F5344CB8AC3E}">
        <p14:creationId xmlns:p14="http://schemas.microsoft.com/office/powerpoint/2010/main" val="295539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074" name="Picture 2" descr="topPic">
            <a:extLst>
              <a:ext uri="{FF2B5EF4-FFF2-40B4-BE49-F238E27FC236}">
                <a16:creationId xmlns:a16="http://schemas.microsoft.com/office/drawing/2014/main" id="{E35CEBC4-E2C3-4F1B-8AD9-6BF4CFFF619F}"/>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6F0F04-9BF6-4365-A0F1-1ABADED90162}"/>
              </a:ext>
            </a:extLst>
          </p:cNvPr>
          <p:cNvSpPr>
            <a:spLocks noGrp="1"/>
          </p:cNvSpPr>
          <p:nvPr>
            <p:ph type="title"/>
          </p:nvPr>
        </p:nvSpPr>
        <p:spPr>
          <a:xfrm>
            <a:off x="1141413" y="609600"/>
            <a:ext cx="9905998" cy="1905000"/>
          </a:xfrm>
        </p:spPr>
        <p:txBody>
          <a:bodyPr>
            <a:normAutofit/>
          </a:bodyPr>
          <a:lstStyle/>
          <a:p>
            <a:r>
              <a:rPr lang="en-US"/>
              <a:t>Mozilla firefox</a:t>
            </a:r>
          </a:p>
        </p:txBody>
      </p:sp>
      <p:sp>
        <p:nvSpPr>
          <p:cNvPr id="3" name="Content Placeholder 2">
            <a:extLst>
              <a:ext uri="{FF2B5EF4-FFF2-40B4-BE49-F238E27FC236}">
                <a16:creationId xmlns:a16="http://schemas.microsoft.com/office/drawing/2014/main" id="{79D0C0FC-7D73-411A-A553-7CED2334E45A}"/>
              </a:ext>
            </a:extLst>
          </p:cNvPr>
          <p:cNvSpPr>
            <a:spLocks noGrp="1"/>
          </p:cNvSpPr>
          <p:nvPr>
            <p:ph idx="1"/>
          </p:nvPr>
        </p:nvSpPr>
        <p:spPr>
          <a:xfrm>
            <a:off x="1141413" y="2666999"/>
            <a:ext cx="9905998" cy="3124201"/>
          </a:xfrm>
        </p:spPr>
        <p:txBody>
          <a:bodyPr>
            <a:normAutofit/>
          </a:bodyPr>
          <a:lstStyle/>
          <a:p>
            <a:pPr fontAlgn="base"/>
            <a:r>
              <a:rPr lang="en-US" b="1">
                <a:effectLst/>
              </a:rPr>
              <a:t>General Information</a:t>
            </a:r>
          </a:p>
          <a:p>
            <a:pPr marL="0" indent="0" fontAlgn="base">
              <a:buNone/>
            </a:pPr>
            <a:r>
              <a:rPr lang="en-US">
                <a:effectLst/>
              </a:rPr>
              <a:t>Firefox was developed by the Mozilla foundation, a non-profit organization that encourages open source free software. Their mission statement insists the internet is a resource that should be available to everyone without censorship and considered a basic human right enriching the lives of human beings and contributing to the greater good. Firefox was designed with privacy and security in mind and that you have the right to create your own experience without worrying about privacy concerns. Believing the only true internet experience involves an unregulated balance between commercial profit and public benefit.</a:t>
            </a:r>
          </a:p>
          <a:p>
            <a:endParaRPr lang="en-US"/>
          </a:p>
        </p:txBody>
      </p:sp>
    </p:spTree>
    <p:extLst>
      <p:ext uri="{BB962C8B-B14F-4D97-AF65-F5344CB8AC3E}">
        <p14:creationId xmlns:p14="http://schemas.microsoft.com/office/powerpoint/2010/main" val="48019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122" name="Picture 2" descr="topPic">
            <a:extLst>
              <a:ext uri="{FF2B5EF4-FFF2-40B4-BE49-F238E27FC236}">
                <a16:creationId xmlns:a16="http://schemas.microsoft.com/office/drawing/2014/main" id="{E684B18B-5538-48A3-96B7-B31E2E0B82FE}"/>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F9F6465-E90A-4135-85FE-849B88A2B14B}"/>
              </a:ext>
            </a:extLst>
          </p:cNvPr>
          <p:cNvSpPr>
            <a:spLocks noGrp="1"/>
          </p:cNvSpPr>
          <p:nvPr>
            <p:ph idx="1"/>
          </p:nvPr>
        </p:nvSpPr>
        <p:spPr>
          <a:xfrm>
            <a:off x="613611" y="938463"/>
            <a:ext cx="10433800" cy="4852737"/>
          </a:xfrm>
        </p:spPr>
        <p:txBody>
          <a:bodyPr>
            <a:normAutofit/>
          </a:bodyPr>
          <a:lstStyle/>
          <a:p>
            <a:pPr>
              <a:lnSpc>
                <a:spcPct val="90000"/>
              </a:lnSpc>
            </a:pPr>
            <a:r>
              <a:rPr lang="en-US" sz="1900" b="1">
                <a:effectLst/>
              </a:rPr>
              <a:t>Life Cycle</a:t>
            </a:r>
          </a:p>
          <a:p>
            <a:pPr marL="0" indent="0">
              <a:lnSpc>
                <a:spcPct val="90000"/>
              </a:lnSpc>
              <a:buNone/>
            </a:pPr>
            <a:r>
              <a:rPr lang="en-US" sz="1900">
                <a:effectLst/>
              </a:rPr>
              <a:t>Created in 2002 by the Mozilla Foundation it is truly cross platform available for use on all operating systems including mobile devices.</a:t>
            </a:r>
          </a:p>
          <a:p>
            <a:pPr marL="0" indent="0">
              <a:lnSpc>
                <a:spcPct val="90000"/>
              </a:lnSpc>
              <a:buNone/>
            </a:pPr>
            <a:endParaRPr lang="en-US" sz="1900" b="1">
              <a:effectLst/>
            </a:endParaRPr>
          </a:p>
          <a:p>
            <a:pPr fontAlgn="base">
              <a:lnSpc>
                <a:spcPct val="90000"/>
              </a:lnSpc>
            </a:pPr>
            <a:r>
              <a:rPr lang="en-US" sz="1900" b="1">
                <a:effectLst/>
              </a:rPr>
              <a:t>Improvement</a:t>
            </a:r>
          </a:p>
          <a:p>
            <a:pPr marL="0" indent="0" fontAlgn="base">
              <a:lnSpc>
                <a:spcPct val="90000"/>
              </a:lnSpc>
              <a:buNone/>
            </a:pPr>
            <a:r>
              <a:rPr lang="en-US" sz="1900">
                <a:effectLst/>
              </a:rPr>
              <a:t>There are many browsers that have been created using the Firefox source code. One of the more controversial is the “Tor” browser. A browser focused on anonymity which is used exclusively to visit the dark web. Created for truly private and untraceable web browsing, criminals flocked to the dark web and created pages posting/selling illegal weapons, drugs, sex/slave trade, child pornography, assassination lists and hit men for hire, extreme violence and hate groups along with the worst humanity can offer.</a:t>
            </a:r>
          </a:p>
          <a:p>
            <a:pPr>
              <a:lnSpc>
                <a:spcPct val="90000"/>
              </a:lnSpc>
            </a:pPr>
            <a:endParaRPr lang="en-US" sz="1900"/>
          </a:p>
        </p:txBody>
      </p:sp>
    </p:spTree>
    <p:extLst>
      <p:ext uri="{BB962C8B-B14F-4D97-AF65-F5344CB8AC3E}">
        <p14:creationId xmlns:p14="http://schemas.microsoft.com/office/powerpoint/2010/main" val="41435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146" name="Picture 2" descr="topPic">
            <a:extLst>
              <a:ext uri="{FF2B5EF4-FFF2-40B4-BE49-F238E27FC236}">
                <a16:creationId xmlns:a16="http://schemas.microsoft.com/office/drawing/2014/main" id="{FAD0F6E6-DFB3-46FD-A5AF-678A091D3784}"/>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b="1000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A9A8BD-1649-46AC-9671-72435D001BFE}"/>
              </a:ext>
            </a:extLst>
          </p:cNvPr>
          <p:cNvSpPr>
            <a:spLocks noGrp="1"/>
          </p:cNvSpPr>
          <p:nvPr>
            <p:ph idx="1"/>
          </p:nvPr>
        </p:nvSpPr>
        <p:spPr>
          <a:xfrm>
            <a:off x="601579" y="276726"/>
            <a:ext cx="5213684" cy="6400799"/>
          </a:xfrm>
        </p:spPr>
        <p:txBody>
          <a:bodyPr>
            <a:normAutofit lnSpcReduction="10000"/>
          </a:bodyPr>
          <a:lstStyle/>
          <a:p>
            <a:pPr fontAlgn="base">
              <a:lnSpc>
                <a:spcPct val="90000"/>
              </a:lnSpc>
            </a:pPr>
            <a:r>
              <a:rPr lang="en-US" b="1">
                <a:effectLst/>
              </a:rPr>
              <a:t>Features</a:t>
            </a:r>
          </a:p>
          <a:p>
            <a:pPr marL="0" indent="0" fontAlgn="base">
              <a:lnSpc>
                <a:spcPct val="90000"/>
              </a:lnSpc>
              <a:buNone/>
            </a:pPr>
            <a:r>
              <a:rPr lang="en-US">
                <a:effectLst/>
              </a:rPr>
              <a:t>Firefox is a very popular web browser among developers. It has numerous extensions and plugins front-end developers rely on for efficient web development. It was the first browser to advertise it’s developer tool bar allowing you to view and modify web page HTML/CSS code, view the page layout and give access to a </a:t>
            </a:r>
            <a:r>
              <a:rPr lang="en-US" err="1">
                <a:effectLst/>
              </a:rPr>
              <a:t>Javascript</a:t>
            </a:r>
            <a:r>
              <a:rPr lang="en-US">
                <a:effectLst/>
              </a:rPr>
              <a:t> console which I frequently use as a calculator! The video to the right discusses some popular browser extensions from one of my favorite open source enthusiasts, Nixie Pixel.</a:t>
            </a:r>
          </a:p>
          <a:p>
            <a:pPr marL="0" indent="0" fontAlgn="base">
              <a:lnSpc>
                <a:spcPct val="90000"/>
              </a:lnSpc>
              <a:buNone/>
            </a:pPr>
            <a:endParaRPr lang="en-US">
              <a:effectLst/>
            </a:endParaRPr>
          </a:p>
          <a:p>
            <a:pPr>
              <a:lnSpc>
                <a:spcPct val="90000"/>
              </a:lnSpc>
            </a:pPr>
            <a:r>
              <a:rPr lang="en-US" b="1">
                <a:effectLst/>
              </a:rPr>
              <a:t>Evolution</a:t>
            </a:r>
          </a:p>
          <a:p>
            <a:pPr marL="0" indent="0">
              <a:lnSpc>
                <a:spcPct val="90000"/>
              </a:lnSpc>
              <a:buNone/>
            </a:pPr>
            <a:r>
              <a:rPr lang="en-US">
                <a:effectLst/>
              </a:rPr>
              <a:t>Improvements are continuous and well documented.  I expect Firefox to maintain it’s popularity among developers for a long time.</a:t>
            </a:r>
          </a:p>
          <a:p>
            <a:pPr>
              <a:lnSpc>
                <a:spcPct val="90000"/>
              </a:lnSpc>
            </a:pPr>
            <a:endParaRPr lang="en-US"/>
          </a:p>
        </p:txBody>
      </p:sp>
      <p:pic>
        <p:nvPicPr>
          <p:cNvPr id="5" name="Online Media 4" title="Top 5 Open Source Firefox Add Ons">
            <a:hlinkClick r:id="" action="ppaction://media"/>
            <a:extLst>
              <a:ext uri="{FF2B5EF4-FFF2-40B4-BE49-F238E27FC236}">
                <a16:creationId xmlns:a16="http://schemas.microsoft.com/office/drawing/2014/main" id="{DCD8B76E-BC00-4C95-B32A-93AA8F23366C}"/>
              </a:ext>
            </a:extLst>
          </p:cNvPr>
          <p:cNvPicPr>
            <a:picLocks noRot="1" noChangeAspect="1"/>
          </p:cNvPicPr>
          <p:nvPr>
            <a:videoFile r:link="rId1"/>
          </p:nvPr>
        </p:nvPicPr>
        <p:blipFill>
          <a:blip r:embed="rId5"/>
          <a:stretch>
            <a:fillRect/>
          </a:stretch>
        </p:blipFill>
        <p:spPr>
          <a:xfrm>
            <a:off x="6800514" y="1961147"/>
            <a:ext cx="5219033" cy="2935706"/>
          </a:xfrm>
          <a:prstGeom prst="rect">
            <a:avLst/>
          </a:prstGeom>
        </p:spPr>
      </p:pic>
    </p:spTree>
    <p:extLst>
      <p:ext uri="{BB962C8B-B14F-4D97-AF65-F5344CB8AC3E}">
        <p14:creationId xmlns:p14="http://schemas.microsoft.com/office/powerpoint/2010/main" val="319069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202" name="Picture 10">
            <a:extLst>
              <a:ext uri="{FF2B5EF4-FFF2-40B4-BE49-F238E27FC236}">
                <a16:creationId xmlns:a16="http://schemas.microsoft.com/office/drawing/2014/main" id="{15006CD8-F58E-40C7-BD4E-EF949C34AA84}"/>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12427" b="3032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ADA459-6236-4162-B241-34CF3A02568E}"/>
              </a:ext>
            </a:extLst>
          </p:cNvPr>
          <p:cNvSpPr>
            <a:spLocks noGrp="1"/>
          </p:cNvSpPr>
          <p:nvPr>
            <p:ph type="title"/>
          </p:nvPr>
        </p:nvSpPr>
        <p:spPr>
          <a:xfrm>
            <a:off x="613611" y="609600"/>
            <a:ext cx="10433800" cy="1905000"/>
          </a:xfrm>
        </p:spPr>
        <p:txBody>
          <a:bodyPr>
            <a:normAutofit/>
          </a:bodyPr>
          <a:lstStyle/>
          <a:p>
            <a:r>
              <a:rPr lang="en-US" err="1"/>
              <a:t>SWRare</a:t>
            </a:r>
            <a:r>
              <a:rPr lang="en-US"/>
              <a:t> iron</a:t>
            </a:r>
          </a:p>
        </p:txBody>
      </p:sp>
      <p:sp>
        <p:nvSpPr>
          <p:cNvPr id="3" name="Content Placeholder 2">
            <a:extLst>
              <a:ext uri="{FF2B5EF4-FFF2-40B4-BE49-F238E27FC236}">
                <a16:creationId xmlns:a16="http://schemas.microsoft.com/office/drawing/2014/main" id="{22AFDF92-324A-44D4-AAD0-36DE4240E158}"/>
              </a:ext>
            </a:extLst>
          </p:cNvPr>
          <p:cNvSpPr>
            <a:spLocks noGrp="1"/>
          </p:cNvSpPr>
          <p:nvPr>
            <p:ph idx="1"/>
          </p:nvPr>
        </p:nvSpPr>
        <p:spPr>
          <a:xfrm>
            <a:off x="613611" y="2666999"/>
            <a:ext cx="10311063" cy="3124201"/>
          </a:xfrm>
        </p:spPr>
        <p:txBody>
          <a:bodyPr>
            <a:normAutofit/>
          </a:bodyPr>
          <a:lstStyle/>
          <a:p>
            <a:pPr fontAlgn="base"/>
            <a:r>
              <a:rPr lang="en-US" b="1">
                <a:effectLst/>
              </a:rPr>
              <a:t>General Information</a:t>
            </a:r>
          </a:p>
          <a:p>
            <a:pPr marL="0" indent="0" fontAlgn="base">
              <a:buNone/>
            </a:pPr>
            <a:r>
              <a:rPr lang="en-US">
                <a:effectLst/>
              </a:rPr>
              <a:t>Iron is a browser based on the Chromium open source browser project from Google and launched in 2008 shortly after Google’s Chrome browser release. It was created by a German company called </a:t>
            </a:r>
            <a:r>
              <a:rPr lang="en-US" err="1">
                <a:effectLst/>
              </a:rPr>
              <a:t>SRWare</a:t>
            </a:r>
            <a:r>
              <a:rPr lang="en-US">
                <a:effectLst/>
              </a:rPr>
              <a:t>. The company specializes in data harvesting for advertising supported services. I found this very interesting and I do believe the browser was designed with privacy in mind. Their pitch includes a fast, private, simple and secure web browser. Although not much different from Google’s chrome browser, Iron encourages users not to use Chrome due to privacy concerns.</a:t>
            </a:r>
          </a:p>
          <a:p>
            <a:endParaRPr lang="en-US"/>
          </a:p>
        </p:txBody>
      </p:sp>
    </p:spTree>
    <p:extLst>
      <p:ext uri="{BB962C8B-B14F-4D97-AF65-F5344CB8AC3E}">
        <p14:creationId xmlns:p14="http://schemas.microsoft.com/office/powerpoint/2010/main" val="208724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9218" name="Picture 2" descr="See the source image">
            <a:extLst>
              <a:ext uri="{FF2B5EF4-FFF2-40B4-BE49-F238E27FC236}">
                <a16:creationId xmlns:a16="http://schemas.microsoft.com/office/drawing/2014/main" id="{8D5AACCB-F116-4B66-938E-0E6DE50452CF}"/>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t="12427" b="3032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C9BC39E-667C-450B-91D3-EB5AB1FD606C}"/>
              </a:ext>
            </a:extLst>
          </p:cNvPr>
          <p:cNvSpPr>
            <a:spLocks noGrp="1"/>
          </p:cNvSpPr>
          <p:nvPr>
            <p:ph idx="1"/>
          </p:nvPr>
        </p:nvSpPr>
        <p:spPr>
          <a:xfrm>
            <a:off x="613611" y="709863"/>
            <a:ext cx="5149515" cy="6039852"/>
          </a:xfrm>
        </p:spPr>
        <p:txBody>
          <a:bodyPr>
            <a:normAutofit fontScale="92500"/>
          </a:bodyPr>
          <a:lstStyle/>
          <a:p>
            <a:pPr fontAlgn="base"/>
            <a:r>
              <a:rPr lang="en-US" b="1">
                <a:effectLst/>
              </a:rPr>
              <a:t>Life Cycle</a:t>
            </a:r>
          </a:p>
          <a:p>
            <a:pPr marL="0" indent="0" fontAlgn="base">
              <a:buNone/>
            </a:pPr>
            <a:r>
              <a:rPr lang="en-US">
                <a:effectLst/>
              </a:rPr>
              <a:t>While currently still in development and technically open source software, critics argue the source code has not been released for years, along with version history, update documentation and bug fixes. It is considered a “Chrome clone” and the creators do not deny that it is. Faithful users have posted frustration for the blocking for Chrome extensions in Iron and continually warn others of the personal data harvested from using Chrome browsers.</a:t>
            </a:r>
          </a:p>
          <a:p>
            <a:pPr fontAlgn="base"/>
            <a:r>
              <a:rPr lang="en-US" b="1">
                <a:effectLst/>
              </a:rPr>
              <a:t>Improvement</a:t>
            </a:r>
          </a:p>
          <a:p>
            <a:pPr marL="0" indent="0" fontAlgn="base">
              <a:buNone/>
            </a:pPr>
            <a:r>
              <a:rPr lang="en-US" b="1">
                <a:effectLst/>
              </a:rPr>
              <a:t>It’s difficult to know what improvements have been made.  There is no active documentation on their website with version history.  The only update is a twitter feed stating the version and a generic description of the fix. </a:t>
            </a:r>
          </a:p>
          <a:p>
            <a:pPr marL="0" indent="0" fontAlgn="base">
              <a:buNone/>
            </a:pPr>
            <a:endParaRPr lang="en-US" b="1">
              <a:effectLst/>
            </a:endParaRPr>
          </a:p>
          <a:p>
            <a:pPr fontAlgn="base"/>
            <a:endParaRPr lang="en-US">
              <a:effectLst/>
            </a:endParaRPr>
          </a:p>
        </p:txBody>
      </p:sp>
      <p:pic>
        <p:nvPicPr>
          <p:cNvPr id="5" name="Online Media 4" title="SRware Iron tutorial">
            <a:hlinkClick r:id="" action="ppaction://media"/>
            <a:extLst>
              <a:ext uri="{FF2B5EF4-FFF2-40B4-BE49-F238E27FC236}">
                <a16:creationId xmlns:a16="http://schemas.microsoft.com/office/drawing/2014/main" id="{AB6CE0EA-DF8D-46AF-997B-247550709CA0}"/>
              </a:ext>
            </a:extLst>
          </p:cNvPr>
          <p:cNvPicPr>
            <a:picLocks noRot="1" noChangeAspect="1"/>
          </p:cNvPicPr>
          <p:nvPr>
            <a:videoFile r:link="rId1"/>
          </p:nvPr>
        </p:nvPicPr>
        <p:blipFill>
          <a:blip r:embed="rId5"/>
          <a:stretch>
            <a:fillRect/>
          </a:stretch>
        </p:blipFill>
        <p:spPr>
          <a:xfrm>
            <a:off x="6003758" y="1244600"/>
            <a:ext cx="5848350" cy="4368800"/>
          </a:xfrm>
          <a:prstGeom prst="rect">
            <a:avLst/>
          </a:prstGeom>
        </p:spPr>
      </p:pic>
    </p:spTree>
    <p:extLst>
      <p:ext uri="{BB962C8B-B14F-4D97-AF65-F5344CB8AC3E}">
        <p14:creationId xmlns:p14="http://schemas.microsoft.com/office/powerpoint/2010/main" val="1053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Mesh</vt:lpstr>
      <vt:lpstr>Web Browsers</vt:lpstr>
      <vt:lpstr>Konqueror </vt:lpstr>
      <vt:lpstr>PowerPoint Presentation</vt:lpstr>
      <vt:lpstr>PowerPoint Presentation</vt:lpstr>
      <vt:lpstr>Mozilla firefox</vt:lpstr>
      <vt:lpstr>PowerPoint Presentation</vt:lpstr>
      <vt:lpstr>PowerPoint Presentation</vt:lpstr>
      <vt:lpstr>SWRare iron</vt:lpstr>
      <vt:lpstr>PowerPoint Presentation</vt:lpstr>
      <vt:lpstr>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Browsers</dc:title>
  <dc:creator>Adam Saenzpardo</dc:creator>
  <cp:revision>1</cp:revision>
  <dcterms:created xsi:type="dcterms:W3CDTF">2020-03-31T00:55:56Z</dcterms:created>
  <dcterms:modified xsi:type="dcterms:W3CDTF">2020-03-31T01:27:21Z</dcterms:modified>
</cp:coreProperties>
</file>