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4" r:id="rId1"/>
    <p:sldMasterId id="2147484123" r:id="rId2"/>
    <p:sldMasterId id="2147484168" r:id="rId3"/>
  </p:sldMasterIdLst>
  <p:notesMasterIdLst>
    <p:notesMasterId r:id="rId45"/>
  </p:notesMasterIdLst>
  <p:handoutMasterIdLst>
    <p:handoutMasterId r:id="rId46"/>
  </p:handoutMasterIdLst>
  <p:sldIdLst>
    <p:sldId id="768" r:id="rId4"/>
    <p:sldId id="777" r:id="rId5"/>
    <p:sldId id="778" r:id="rId6"/>
    <p:sldId id="779" r:id="rId7"/>
    <p:sldId id="780" r:id="rId8"/>
    <p:sldId id="781" r:id="rId9"/>
    <p:sldId id="782" r:id="rId10"/>
    <p:sldId id="783" r:id="rId11"/>
    <p:sldId id="784" r:id="rId12"/>
    <p:sldId id="785" r:id="rId13"/>
    <p:sldId id="786" r:id="rId14"/>
    <p:sldId id="787" r:id="rId15"/>
    <p:sldId id="788" r:id="rId16"/>
    <p:sldId id="789" r:id="rId17"/>
    <p:sldId id="790" r:id="rId18"/>
    <p:sldId id="791" r:id="rId19"/>
    <p:sldId id="792" r:id="rId20"/>
    <p:sldId id="793" r:id="rId21"/>
    <p:sldId id="794" r:id="rId22"/>
    <p:sldId id="795" r:id="rId23"/>
    <p:sldId id="796" r:id="rId24"/>
    <p:sldId id="797" r:id="rId25"/>
    <p:sldId id="798" r:id="rId26"/>
    <p:sldId id="799" r:id="rId27"/>
    <p:sldId id="800" r:id="rId28"/>
    <p:sldId id="801" r:id="rId29"/>
    <p:sldId id="802" r:id="rId30"/>
    <p:sldId id="803" r:id="rId31"/>
    <p:sldId id="804" r:id="rId32"/>
    <p:sldId id="805" r:id="rId33"/>
    <p:sldId id="806" r:id="rId34"/>
    <p:sldId id="808" r:id="rId35"/>
    <p:sldId id="809" r:id="rId36"/>
    <p:sldId id="807" r:id="rId37"/>
    <p:sldId id="810" r:id="rId38"/>
    <p:sldId id="811" r:id="rId39"/>
    <p:sldId id="812" r:id="rId40"/>
    <p:sldId id="813" r:id="rId41"/>
    <p:sldId id="815" r:id="rId42"/>
    <p:sldId id="814" r:id="rId43"/>
    <p:sldId id="763" r:id="rId44"/>
  </p:sldIdLst>
  <p:sldSz cx="12192000" cy="6858000"/>
  <p:notesSz cx="6797675" cy="9928225"/>
  <p:embeddedFontLst>
    <p:embeddedFont>
      <p:font typeface="Helvetica" panose="020B0604020202020204" pitchFamily="34" charset="0"/>
      <p:regular r:id="rId47"/>
      <p:bold r:id="rId48"/>
      <p:italic r:id="rId49"/>
      <p:boldItalic r:id="rId50"/>
    </p:embeddedFont>
    <p:embeddedFont>
      <p:font typeface="Akkurat" panose="02000503030000020004" charset="0"/>
      <p:regular r:id="rId51"/>
      <p:bold r:id="rId52"/>
    </p:embeddedFont>
    <p:embeddedFont>
      <p:font typeface="Akkurat Light" panose="020B0604020202020204" charset="0"/>
      <p:regular r:id="rId53"/>
    </p:embeddedFont>
  </p:embeddedFontLst>
  <p:defaultTextStyle>
    <a:defPPr>
      <a:defRPr lang="de-DE"/>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296" userDrawn="1">
          <p15:clr>
            <a:srgbClr val="A4A3A4"/>
          </p15:clr>
        </p15:guide>
        <p15:guide id="2" orient="horz" pos="631" userDrawn="1">
          <p15:clr>
            <a:srgbClr val="A4A3A4"/>
          </p15:clr>
        </p15:guide>
        <p15:guide id="3" orient="horz" pos="4143" userDrawn="1">
          <p15:clr>
            <a:srgbClr val="A4A3A4"/>
          </p15:clr>
        </p15:guide>
        <p15:guide id="4" orient="horz" pos="947" userDrawn="1">
          <p15:clr>
            <a:srgbClr val="A4A3A4"/>
          </p15:clr>
        </p15:guide>
        <p15:guide id="5" orient="horz" pos="253" userDrawn="1">
          <p15:clr>
            <a:srgbClr val="A4A3A4"/>
          </p15:clr>
        </p15:guide>
        <p15:guide id="6" orient="horz" pos="3862" userDrawn="1">
          <p15:clr>
            <a:srgbClr val="A4A3A4"/>
          </p15:clr>
        </p15:guide>
        <p15:guide id="7" orient="horz" pos="1134" userDrawn="1">
          <p15:clr>
            <a:srgbClr val="A4A3A4"/>
          </p15:clr>
        </p15:guide>
        <p15:guide id="8" pos="3840" userDrawn="1">
          <p15:clr>
            <a:srgbClr val="A4A3A4"/>
          </p15:clr>
        </p15:guide>
        <p15:guide id="9" pos="363" userDrawn="1">
          <p15:clr>
            <a:srgbClr val="A4A3A4"/>
          </p15:clr>
        </p15:guide>
        <p15:guide id="10" pos="7317" userDrawn="1">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6E00"/>
    <a:srgbClr val="345393"/>
    <a:srgbClr val="AF2E2A"/>
    <a:srgbClr val="1A315F"/>
    <a:srgbClr val="013E7C"/>
    <a:srgbClr val="2B4D6E"/>
    <a:srgbClr val="9CCBF6"/>
    <a:srgbClr val="96AB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1717" autoAdjust="0"/>
  </p:normalViewPr>
  <p:slideViewPr>
    <p:cSldViewPr snapToObjects="1">
      <p:cViewPr varScale="1">
        <p:scale>
          <a:sx n="117" d="100"/>
          <a:sy n="117" d="100"/>
        </p:scale>
        <p:origin x="-240" y="-102"/>
      </p:cViewPr>
      <p:guideLst>
        <p:guide orient="horz" pos="2296"/>
        <p:guide orient="horz" pos="631"/>
        <p:guide orient="horz" pos="4143"/>
        <p:guide orient="horz" pos="947"/>
        <p:guide orient="horz" pos="253"/>
        <p:guide orient="horz" pos="3862"/>
        <p:guide orient="horz" pos="1134"/>
        <p:guide pos="3840"/>
        <p:guide pos="363"/>
        <p:guide pos="7317"/>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115" d="100"/>
          <a:sy n="115" d="100"/>
        </p:scale>
        <p:origin x="-5166" y="-12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3" Type="http://schemas.openxmlformats.org/officeDocument/2006/relationships/font" Target="fonts/font7.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3.fntdata"/><Relationship Id="rId57"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font" Target="fonts/font2.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5.fntdata"/><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l" defTabSz="948316">
              <a:defRPr sz="1300">
                <a:latin typeface="Arial" charset="0"/>
                <a:cs typeface="+mn-cs"/>
              </a:defRPr>
            </a:lvl1pPr>
          </a:lstStyle>
          <a:p>
            <a:pPr>
              <a:defRPr/>
            </a:pPr>
            <a:endParaRPr lang="de-DE"/>
          </a:p>
        </p:txBody>
      </p:sp>
      <p:sp>
        <p:nvSpPr>
          <p:cNvPr id="199683" name="Rectangle 3"/>
          <p:cNvSpPr>
            <a:spLocks noGrp="1" noChangeArrowheads="1"/>
          </p:cNvSpPr>
          <p:nvPr>
            <p:ph type="dt" sz="quarter" idx="1"/>
          </p:nvPr>
        </p:nvSpPr>
        <p:spPr bwMode="auto">
          <a:xfrm>
            <a:off x="3851275"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r" defTabSz="948316">
              <a:defRPr sz="1300">
                <a:latin typeface="Arial" charset="0"/>
                <a:cs typeface="+mn-cs"/>
              </a:defRPr>
            </a:lvl1pPr>
          </a:lstStyle>
          <a:p>
            <a:pPr>
              <a:defRPr/>
            </a:pPr>
            <a:endParaRPr lang="de-DE"/>
          </a:p>
        </p:txBody>
      </p:sp>
      <p:sp>
        <p:nvSpPr>
          <p:cNvPr id="199684" name="Rectangle 4"/>
          <p:cNvSpPr>
            <a:spLocks noGrp="1" noChangeArrowheads="1"/>
          </p:cNvSpPr>
          <p:nvPr>
            <p:ph type="ftr" sz="quarter" idx="2"/>
          </p:nvPr>
        </p:nvSpPr>
        <p:spPr bwMode="auto">
          <a:xfrm>
            <a:off x="0"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l" defTabSz="948316">
              <a:defRPr sz="1300">
                <a:latin typeface="Arial" charset="0"/>
                <a:cs typeface="+mn-cs"/>
              </a:defRPr>
            </a:lvl1pPr>
          </a:lstStyle>
          <a:p>
            <a:pPr>
              <a:defRPr/>
            </a:pPr>
            <a:endParaRPr lang="de-DE"/>
          </a:p>
        </p:txBody>
      </p:sp>
      <p:sp>
        <p:nvSpPr>
          <p:cNvPr id="199685" name="Rectangle 5"/>
          <p:cNvSpPr>
            <a:spLocks noGrp="1" noChangeArrowheads="1"/>
          </p:cNvSpPr>
          <p:nvPr>
            <p:ph type="sldNum" sz="quarter" idx="3"/>
          </p:nvPr>
        </p:nvSpPr>
        <p:spPr bwMode="auto">
          <a:xfrm>
            <a:off x="3851275"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r" defTabSz="948316">
              <a:defRPr sz="1300">
                <a:latin typeface="Arial" charset="0"/>
                <a:cs typeface="+mn-cs"/>
              </a:defRPr>
            </a:lvl1pPr>
          </a:lstStyle>
          <a:p>
            <a:pPr>
              <a:defRPr/>
            </a:pPr>
            <a:fld id="{D4933BA9-3324-4F1E-A404-7DA68D10C641}" type="slidenum">
              <a:rPr lang="de-DE"/>
              <a:pPr>
                <a:defRPr/>
              </a:pPr>
              <a:t>‹Nr.›</a:t>
            </a:fld>
            <a:endParaRPr lang="de-DE"/>
          </a:p>
        </p:txBody>
      </p:sp>
    </p:spTree>
    <p:extLst>
      <p:ext uri="{BB962C8B-B14F-4D97-AF65-F5344CB8AC3E}">
        <p14:creationId xmlns:p14="http://schemas.microsoft.com/office/powerpoint/2010/main" val="3037900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l" defTabSz="948316">
              <a:defRPr sz="1300">
                <a:latin typeface="Times New Roman" pitchFamily="18" charset="0"/>
                <a:cs typeface="+mn-cs"/>
              </a:defRPr>
            </a:lvl1pPr>
          </a:lstStyle>
          <a:p>
            <a:pPr>
              <a:defRPr/>
            </a:pPr>
            <a:endParaRPr lang="de-DE"/>
          </a:p>
        </p:txBody>
      </p:sp>
      <p:sp>
        <p:nvSpPr>
          <p:cNvPr id="11267" name="Rectangle 3"/>
          <p:cNvSpPr>
            <a:spLocks noGrp="1" noChangeArrowheads="1"/>
          </p:cNvSpPr>
          <p:nvPr>
            <p:ph type="dt" idx="1"/>
          </p:nvPr>
        </p:nvSpPr>
        <p:spPr bwMode="auto">
          <a:xfrm>
            <a:off x="3851275" y="0"/>
            <a:ext cx="2946400" cy="495300"/>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lvl1pPr algn="r" defTabSz="948316">
              <a:defRPr sz="1300">
                <a:latin typeface="Times New Roman" pitchFamily="18" charset="0"/>
                <a:cs typeface="+mn-cs"/>
              </a:defRPr>
            </a:lvl1pPr>
          </a:lstStyle>
          <a:p>
            <a:pPr>
              <a:defRPr/>
            </a:pPr>
            <a:endParaRPr lang="de-DE"/>
          </a:p>
        </p:txBody>
      </p:sp>
      <p:sp>
        <p:nvSpPr>
          <p:cNvPr id="23556" name="Rectangle 4"/>
          <p:cNvSpPr>
            <a:spLocks noGrp="1" noRot="1" noChangeAspect="1" noChangeArrowheads="1" noTextEdit="1"/>
          </p:cNvSpPr>
          <p:nvPr>
            <p:ph type="sldImg" idx="2"/>
          </p:nvPr>
        </p:nvSpPr>
        <p:spPr bwMode="auto">
          <a:xfrm>
            <a:off x="92075" y="746125"/>
            <a:ext cx="6615113"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4826" tIns="47413" rIns="94826" bIns="47413" numCol="1" anchor="t" anchorCtr="0" compatLnSpc="1">
            <a:prstTxWarp prst="textNoShape">
              <a:avLst/>
            </a:prstTxWarp>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1270" name="Rectangle 6"/>
          <p:cNvSpPr>
            <a:spLocks noGrp="1" noChangeArrowheads="1"/>
          </p:cNvSpPr>
          <p:nvPr>
            <p:ph type="ftr" sz="quarter" idx="4"/>
          </p:nvPr>
        </p:nvSpPr>
        <p:spPr bwMode="auto">
          <a:xfrm>
            <a:off x="0"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l" defTabSz="948316">
              <a:defRPr sz="1300">
                <a:latin typeface="Times New Roman" pitchFamily="18" charset="0"/>
                <a:cs typeface="+mn-cs"/>
              </a:defRPr>
            </a:lvl1pPr>
          </a:lstStyle>
          <a:p>
            <a:pPr>
              <a:defRPr/>
            </a:pPr>
            <a:endParaRPr lang="de-DE"/>
          </a:p>
        </p:txBody>
      </p:sp>
      <p:sp>
        <p:nvSpPr>
          <p:cNvPr id="11271" name="Rectangle 7"/>
          <p:cNvSpPr>
            <a:spLocks noGrp="1" noChangeArrowheads="1"/>
          </p:cNvSpPr>
          <p:nvPr>
            <p:ph type="sldNum" sz="quarter" idx="5"/>
          </p:nvPr>
        </p:nvSpPr>
        <p:spPr bwMode="auto">
          <a:xfrm>
            <a:off x="3851275" y="9432925"/>
            <a:ext cx="2946400" cy="495300"/>
          </a:xfrm>
          <a:prstGeom prst="rect">
            <a:avLst/>
          </a:prstGeom>
          <a:noFill/>
          <a:ln w="9525">
            <a:noFill/>
            <a:miter lim="800000"/>
            <a:headEnd/>
            <a:tailEnd/>
          </a:ln>
          <a:effectLst/>
        </p:spPr>
        <p:txBody>
          <a:bodyPr vert="horz" wrap="square" lIns="94826" tIns="47413" rIns="94826" bIns="47413" numCol="1" anchor="b" anchorCtr="0" compatLnSpc="1">
            <a:prstTxWarp prst="textNoShape">
              <a:avLst/>
            </a:prstTxWarp>
          </a:bodyPr>
          <a:lstStyle>
            <a:lvl1pPr algn="r" defTabSz="948316">
              <a:defRPr sz="1300">
                <a:latin typeface="Times New Roman" pitchFamily="18" charset="0"/>
                <a:cs typeface="+mn-cs"/>
              </a:defRPr>
            </a:lvl1pPr>
          </a:lstStyle>
          <a:p>
            <a:pPr>
              <a:defRPr/>
            </a:pPr>
            <a:fld id="{8B23AF72-D95F-4900-9BE1-31C7316B1056}" type="slidenum">
              <a:rPr lang="de-DE"/>
              <a:pPr>
                <a:defRPr/>
              </a:pPr>
              <a:t>‹Nr.›</a:t>
            </a:fld>
            <a:endParaRPr lang="de-DE"/>
          </a:p>
        </p:txBody>
      </p:sp>
    </p:spTree>
    <p:extLst>
      <p:ext uri="{BB962C8B-B14F-4D97-AF65-F5344CB8AC3E}">
        <p14:creationId xmlns:p14="http://schemas.microsoft.com/office/powerpoint/2010/main" val="8302744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92075" y="746125"/>
            <a:ext cx="6615113" cy="3721100"/>
          </a:xfrm>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
        <p:nvSpPr>
          <p:cNvPr id="4" name="Slide Number Placeholder 3"/>
          <p:cNvSpPr>
            <a:spLocks noGrp="1"/>
          </p:cNvSpPr>
          <p:nvPr>
            <p:ph type="sldNum" sz="quarter" idx="5"/>
          </p:nvPr>
        </p:nvSpPr>
        <p:spPr/>
        <p:txBody>
          <a:bodyPr/>
          <a:lstStyle/>
          <a:p>
            <a:pPr>
              <a:defRPr/>
            </a:pPr>
            <a:fld id="{BBF31B16-CF4A-4560-B9DB-6A6D7AE4FAC3}" type="slidenum">
              <a:rPr lang="de-DE" smtClean="0"/>
              <a:pPr>
                <a:defRPr/>
              </a:pPr>
              <a:t>41</a:t>
            </a:fld>
            <a:endParaRPr lang="de-DE"/>
          </a:p>
        </p:txBody>
      </p:sp>
      <p:sp>
        <p:nvSpPr>
          <p:cNvPr id="5" name="Footer Placeholder 4"/>
          <p:cNvSpPr>
            <a:spLocks noGrp="1"/>
          </p:cNvSpPr>
          <p:nvPr>
            <p:ph type="ftr" sz="quarter" idx="10"/>
          </p:nvPr>
        </p:nvSpPr>
        <p:spPr/>
        <p:txBody>
          <a:bodyPr/>
          <a:lstStyle/>
          <a:p>
            <a:pPr>
              <a:defRPr/>
            </a:pPr>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2" y="2088932"/>
            <a:ext cx="11040533" cy="1555973"/>
          </a:xfrm>
          <a:prstGeom prst="rect">
            <a:avLst/>
          </a:prstGeom>
        </p:spPr>
        <p:txBody>
          <a:bodyPr lIns="0" tIns="0" rIns="0" bIns="0" anchor="b">
            <a:normAutofit/>
          </a:bodyPr>
          <a:lstStyle>
            <a:lvl1pPr algn="ctr">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19" name="Text Placeholder 30"/>
          <p:cNvSpPr>
            <a:spLocks noGrp="1"/>
          </p:cNvSpPr>
          <p:nvPr>
            <p:ph type="body" sz="quarter" idx="19" hasCustomPrompt="1"/>
          </p:nvPr>
        </p:nvSpPr>
        <p:spPr>
          <a:xfrm>
            <a:off x="575736" y="5897143"/>
            <a:ext cx="8702885"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sp>
        <p:nvSpPr>
          <p:cNvPr id="5" name="Text Placeholder 4"/>
          <p:cNvSpPr>
            <a:spLocks noGrp="1"/>
          </p:cNvSpPr>
          <p:nvPr>
            <p:ph type="body" sz="quarter" idx="20" hasCustomPrompt="1"/>
          </p:nvPr>
        </p:nvSpPr>
        <p:spPr>
          <a:xfrm>
            <a:off x="575735" y="3756482"/>
            <a:ext cx="11040532" cy="1400715"/>
          </a:xfrm>
          <a:prstGeom prst="rect">
            <a:avLst/>
          </a:prstGeom>
        </p:spPr>
        <p:txBody>
          <a:bodyPr lIns="0" tIns="0" rIns="0" bIns="0"/>
          <a:lstStyle>
            <a:lvl1pPr marL="0" indent="0" algn="ctr">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en-US" dirty="0" smtClean="0"/>
          </a:p>
        </p:txBody>
      </p:sp>
      <p:pic>
        <p:nvPicPr>
          <p:cNvPr id="6"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uerki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2"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C1264E14-B290-48C6-89C3-42225994DF4E}"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uerki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151FF44-2B8B-4340-BA7B-C43464B0EC59}"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unkelblau">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575736" y="328493"/>
            <a:ext cx="9256525" cy="958987"/>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pic>
        <p:nvPicPr>
          <p:cNvPr id="15" name="Picture 2"/>
          <p:cNvPicPr>
            <a:picLocks noChangeAspect="1" noChangeArrowheads="1"/>
          </p:cNvPicPr>
          <p:nvPr userDrawn="1"/>
        </p:nvPicPr>
        <p:blipFill>
          <a:blip r:embed="rId2" cstate="print"/>
          <a:srcRect t="98347"/>
          <a:stretch>
            <a:fillRect/>
          </a:stretch>
        </p:blipFill>
        <p:spPr bwMode="auto">
          <a:xfrm>
            <a:off x="0" y="6744614"/>
            <a:ext cx="12192000" cy="113386"/>
          </a:xfrm>
          <a:prstGeom prst="rect">
            <a:avLst/>
          </a:prstGeom>
          <a:noFill/>
          <a:ln>
            <a:noFill/>
          </a:ln>
        </p:spPr>
      </p:pic>
      <p:sp>
        <p:nvSpPr>
          <p:cNvPr id="17"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5"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BCFB55CF-3C7B-4008-9BA4-2489B1572505}" type="datetime1">
              <a:rPr lang="de-DE" smtClean="0"/>
              <a:t>25.10.2018</a:t>
            </a:fld>
            <a:endParaRPr lang="de-DE"/>
          </a:p>
        </p:txBody>
      </p:sp>
      <p:sp>
        <p:nvSpPr>
          <p:cNvPr id="6"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7"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dunkelblau">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575736" y="328493"/>
            <a:ext cx="9256525" cy="958987"/>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pic>
        <p:nvPicPr>
          <p:cNvPr id="15" name="Picture 2"/>
          <p:cNvPicPr>
            <a:picLocks noChangeAspect="1" noChangeArrowheads="1"/>
          </p:cNvPicPr>
          <p:nvPr userDrawn="1"/>
        </p:nvPicPr>
        <p:blipFill>
          <a:blip r:embed="rId2" cstate="print"/>
          <a:srcRect t="98347"/>
          <a:stretch>
            <a:fillRect/>
          </a:stretch>
        </p:blipFill>
        <p:spPr bwMode="auto">
          <a:xfrm>
            <a:off x="0" y="6744614"/>
            <a:ext cx="12192000" cy="113386"/>
          </a:xfrm>
          <a:prstGeom prst="rect">
            <a:avLst/>
          </a:prstGeom>
          <a:noFill/>
          <a:ln>
            <a:noFill/>
          </a:ln>
        </p:spPr>
      </p:pic>
      <p:sp>
        <p:nvSpPr>
          <p:cNvPr id="11"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2"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57BC913-33EF-4EB6-9C0C-B9D68EECDDE2}"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llbla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0" name="Title 1"/>
          <p:cNvSpPr>
            <a:spLocks noGrp="1"/>
          </p:cNvSpPr>
          <p:nvPr>
            <p:ph type="title" hasCustomPrompt="1"/>
          </p:nvPr>
        </p:nvSpPr>
        <p:spPr>
          <a:xfrm>
            <a:off x="575736" y="328488"/>
            <a:ext cx="9256525" cy="951672"/>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447408AA-6A8E-4691-8C73-ED23C1068809}"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llbla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0" name="Title 1"/>
          <p:cNvSpPr>
            <a:spLocks noGrp="1"/>
          </p:cNvSpPr>
          <p:nvPr>
            <p:ph type="title" hasCustomPrompt="1"/>
          </p:nvPr>
        </p:nvSpPr>
        <p:spPr>
          <a:xfrm>
            <a:off x="575736" y="328488"/>
            <a:ext cx="9256525" cy="951672"/>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DA6DD66A-E87C-46C1-93FA-2D3C2BF120B9}"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unkelgruen">
    <p:spTree>
      <p:nvGrpSpPr>
        <p:cNvPr id="1" name=""/>
        <p:cNvGrpSpPr/>
        <p:nvPr/>
      </p:nvGrpSpPr>
      <p:grpSpPr>
        <a:xfrm>
          <a:off x="0" y="0"/>
          <a:ext cx="0" cy="0"/>
          <a:chOff x="0" y="0"/>
          <a:chExt cx="0" cy="0"/>
        </a:xfrm>
      </p:grpSpPr>
      <p:sp>
        <p:nvSpPr>
          <p:cNvPr id="8"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80AFBF96-A351-47D3-BF56-010DB3B9D801}" type="datetime1">
              <a:rPr lang="de-DE" smtClean="0"/>
              <a:t>25.10.2018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normAutofit/>
          </a:bodyPr>
          <a:lstStyle>
            <a:lvl1pPr>
              <a:defRPr sz="3600">
                <a:solidFill>
                  <a:schemeClr val="bg1"/>
                </a:solidFill>
              </a:defRPr>
            </a:lvl1pPr>
          </a:lstStyle>
          <a:p>
            <a:r>
              <a:rPr lang="en-US" dirty="0" err="1" smtClean="0"/>
              <a:t>Kapitelüberschrift</a:t>
            </a:r>
            <a:endParaRPr lang="de-DE" dirty="0"/>
          </a:p>
        </p:txBody>
      </p:sp>
      <p:sp>
        <p:nvSpPr>
          <p:cNvPr id="15"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smtClean="0"/>
              <a:t>Unterzeile</a:t>
            </a:r>
            <a:endParaRPr lang="de-DE" dirty="0"/>
          </a:p>
        </p:txBody>
      </p:sp>
    </p:spTree>
    <p:extLst>
      <p:ext uri="{BB962C8B-B14F-4D97-AF65-F5344CB8AC3E}">
        <p14:creationId xmlns:p14="http://schemas.microsoft.com/office/powerpoint/2010/main" val="38499688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uerkis">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5A85AD8F-48FB-453C-B373-B49E3887F21F}" type="datetime1">
              <a:rPr lang="de-DE" smtClean="0"/>
              <a:t>25.10.2018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56610782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nkelblau">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F7A85D53-B6BB-4040-B279-54EE191FE360}" type="datetime1">
              <a:rPr lang="de-DE" smtClean="0"/>
              <a:t>25.10.2018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347"/>
          <a:stretch>
            <a:fillRect/>
          </a:stretch>
        </p:blipFill>
        <p:spPr bwMode="auto">
          <a:xfrm>
            <a:off x="0" y="1806854"/>
            <a:ext cx="12192000" cy="5051146"/>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53736167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llblau">
    <p:spTree>
      <p:nvGrpSpPr>
        <p:cNvPr id="1" name=""/>
        <p:cNvGrpSpPr/>
        <p:nvPr/>
      </p:nvGrpSpPr>
      <p:grpSpPr>
        <a:xfrm>
          <a:off x="0" y="0"/>
          <a:ext cx="0" cy="0"/>
          <a:chOff x="0" y="0"/>
          <a:chExt cx="0" cy="0"/>
        </a:xfrm>
      </p:grpSpPr>
      <p:sp>
        <p:nvSpPr>
          <p:cNvPr id="9"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DD3A5D0E-CD1F-43B6-8FC8-A9C4F59E9F6E}" type="datetime1">
              <a:rPr lang="de-DE" smtClean="0"/>
              <a:t>25.10.2018</a:t>
            </a:fld>
            <a:endParaRPr lang="de-DE"/>
          </a:p>
        </p:txBody>
      </p:sp>
      <p:sp>
        <p:nvSpPr>
          <p:cNvPr id="10"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3"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2" name="Picture 2"/>
          <p:cNvPicPr>
            <a:picLocks noChangeAspect="1" noChangeArrowheads="1"/>
          </p:cNvPicPr>
          <p:nvPr userDrawn="1"/>
        </p:nvPicPr>
        <p:blipFill>
          <a:blip r:embed="rId2" cstate="print"/>
          <a:srcRect t="26296"/>
          <a:stretch>
            <a:fillRect/>
          </a:stretch>
        </p:blipFill>
        <p:spPr bwMode="auto">
          <a:xfrm>
            <a:off x="0" y="1803400"/>
            <a:ext cx="12192000" cy="5054600"/>
          </a:xfrm>
          <a:prstGeom prst="rect">
            <a:avLst/>
          </a:prstGeom>
          <a:noFill/>
          <a:ln>
            <a:noFill/>
          </a:ln>
        </p:spPr>
      </p:pic>
      <p:sp>
        <p:nvSpPr>
          <p:cNvPr id="11" name="Title 10"/>
          <p:cNvSpPr>
            <a:spLocks noGrp="1"/>
          </p:cNvSpPr>
          <p:nvPr>
            <p:ph type="title" hasCustomPrompt="1"/>
          </p:nvPr>
        </p:nvSpPr>
        <p:spPr>
          <a:xfrm>
            <a:off x="575736" y="2501900"/>
            <a:ext cx="11040533" cy="1143000"/>
          </a:xfrm>
        </p:spPr>
        <p:txBody>
          <a:bodyPr/>
          <a:lstStyle>
            <a:lvl1pPr>
              <a:defRPr>
                <a:solidFill>
                  <a:schemeClr val="bg1"/>
                </a:solidFill>
              </a:defRPr>
            </a:lvl1pPr>
          </a:lstStyle>
          <a:p>
            <a:r>
              <a:rPr lang="en-US" dirty="0" err="1" smtClean="0"/>
              <a:t>Kapitelüberschrift</a:t>
            </a:r>
            <a:endParaRPr lang="de-DE" dirty="0"/>
          </a:p>
        </p:txBody>
      </p:sp>
      <p:sp>
        <p:nvSpPr>
          <p:cNvPr id="6" name="Text Placeholder 14"/>
          <p:cNvSpPr>
            <a:spLocks noGrp="1"/>
          </p:cNvSpPr>
          <p:nvPr>
            <p:ph type="body" sz="quarter" idx="10" hasCustomPrompt="1"/>
          </p:nvPr>
        </p:nvSpPr>
        <p:spPr>
          <a:xfrm>
            <a:off x="575736" y="3751317"/>
            <a:ext cx="11040533" cy="12144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smtClean="0"/>
              <a:t>Unterzeile</a:t>
            </a:r>
            <a:endParaRPr lang="de-DE" dirty="0"/>
          </a:p>
        </p:txBody>
      </p:sp>
    </p:spTree>
    <p:extLst>
      <p:ext uri="{BB962C8B-B14F-4D97-AF65-F5344CB8AC3E}">
        <p14:creationId xmlns:p14="http://schemas.microsoft.com/office/powerpoint/2010/main" val="15548855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und Bild">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3" y="2060848"/>
            <a:ext cx="5808299" cy="1584052"/>
          </a:xfrm>
          <a:prstGeom prst="rect">
            <a:avLst/>
          </a:prstGeom>
        </p:spPr>
        <p:txBody>
          <a:bodyPr lIns="0" tIns="0" rIns="0" bIns="0" anchor="b">
            <a:normAutofit/>
          </a:bodyPr>
          <a:lstStyle>
            <a:lvl1pPr algn="l">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5" name="Text Placeholder 4"/>
          <p:cNvSpPr>
            <a:spLocks noGrp="1"/>
          </p:cNvSpPr>
          <p:nvPr>
            <p:ph type="body" sz="quarter" idx="20" hasCustomPrompt="1"/>
          </p:nvPr>
        </p:nvSpPr>
        <p:spPr>
          <a:xfrm>
            <a:off x="575738" y="3738860"/>
            <a:ext cx="6096329" cy="1706364"/>
          </a:xfrm>
          <a:prstGeom prst="rect">
            <a:avLst/>
          </a:prstGeom>
        </p:spPr>
        <p:txBody>
          <a:bodyPr lIns="0" tIns="0" rIns="0" bIns="0"/>
          <a:lstStyle>
            <a:lvl1pPr marL="0" indent="0" algn="l">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de-DE" dirty="0"/>
          </a:p>
        </p:txBody>
      </p:sp>
      <p:sp>
        <p:nvSpPr>
          <p:cNvPr id="15" name="Picture Placeholder 14"/>
          <p:cNvSpPr>
            <a:spLocks noGrp="1"/>
          </p:cNvSpPr>
          <p:nvPr>
            <p:ph type="pic" sz="quarter" idx="21"/>
          </p:nvPr>
        </p:nvSpPr>
        <p:spPr>
          <a:xfrm>
            <a:off x="6576053" y="1803400"/>
            <a:ext cx="5615947" cy="5054600"/>
          </a:xfrm>
          <a:custGeom>
            <a:avLst/>
            <a:gdLst>
              <a:gd name="connsiteX0" fmla="*/ 0 w 4402137"/>
              <a:gd name="connsiteY0" fmla="*/ 0 h 5070475"/>
              <a:gd name="connsiteX1" fmla="*/ 4402137 w 4402137"/>
              <a:gd name="connsiteY1" fmla="*/ 0 h 5070475"/>
              <a:gd name="connsiteX2" fmla="*/ 4402137 w 4402137"/>
              <a:gd name="connsiteY2" fmla="*/ 5070475 h 5070475"/>
              <a:gd name="connsiteX3" fmla="*/ 0 w 4402137"/>
              <a:gd name="connsiteY3" fmla="*/ 5070475 h 5070475"/>
              <a:gd name="connsiteX4" fmla="*/ 0 w 4402137"/>
              <a:gd name="connsiteY4" fmla="*/ 0 h 5070475"/>
              <a:gd name="connsiteX0" fmla="*/ 679938 w 5082075"/>
              <a:gd name="connsiteY0" fmla="*/ 0 h 5070475"/>
              <a:gd name="connsiteX1" fmla="*/ 5082075 w 5082075"/>
              <a:gd name="connsiteY1" fmla="*/ 0 h 5070475"/>
              <a:gd name="connsiteX2" fmla="*/ 5082075 w 5082075"/>
              <a:gd name="connsiteY2" fmla="*/ 5070475 h 5070475"/>
              <a:gd name="connsiteX3" fmla="*/ 0 w 5082075"/>
              <a:gd name="connsiteY3" fmla="*/ 5070475 h 5070475"/>
              <a:gd name="connsiteX4" fmla="*/ 679938 w 5082075"/>
              <a:gd name="connsiteY4" fmla="*/ 0 h 5070475"/>
              <a:gd name="connsiteX0" fmla="*/ 1207477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207477 w 5082075"/>
              <a:gd name="connsiteY4" fmla="*/ 0 h 5088060"/>
              <a:gd name="connsiteX0" fmla="*/ 1342292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342292 w 5082075"/>
              <a:gd name="connsiteY4" fmla="*/ 0 h 5088060"/>
              <a:gd name="connsiteX0" fmla="*/ 1342292 w 5082075"/>
              <a:gd name="connsiteY0" fmla="*/ 5861 h 5070475"/>
              <a:gd name="connsiteX1" fmla="*/ 5082075 w 5082075"/>
              <a:gd name="connsiteY1" fmla="*/ 0 h 5070475"/>
              <a:gd name="connsiteX2" fmla="*/ 5082075 w 5082075"/>
              <a:gd name="connsiteY2" fmla="*/ 5070475 h 5070475"/>
              <a:gd name="connsiteX3" fmla="*/ 0 w 5082075"/>
              <a:gd name="connsiteY3" fmla="*/ 5070475 h 5070475"/>
              <a:gd name="connsiteX4" fmla="*/ 1342292 w 5082075"/>
              <a:gd name="connsiteY4" fmla="*/ 5861 h 5070475"/>
              <a:gd name="connsiteX0" fmla="*/ 123092 w 3862875"/>
              <a:gd name="connsiteY0" fmla="*/ 5861 h 5070475"/>
              <a:gd name="connsiteX1" fmla="*/ 3862875 w 3862875"/>
              <a:gd name="connsiteY1" fmla="*/ 0 h 5070475"/>
              <a:gd name="connsiteX2" fmla="*/ 3862875 w 3862875"/>
              <a:gd name="connsiteY2" fmla="*/ 5070475 h 5070475"/>
              <a:gd name="connsiteX3" fmla="*/ 0 w 3862875"/>
              <a:gd name="connsiteY3" fmla="*/ 5070474 h 5070475"/>
              <a:gd name="connsiteX4" fmla="*/ 123092 w 3862875"/>
              <a:gd name="connsiteY4" fmla="*/ 5861 h 5070475"/>
              <a:gd name="connsiteX0" fmla="*/ 0 w 4572000"/>
              <a:gd name="connsiteY0" fmla="*/ 0 h 5070476"/>
              <a:gd name="connsiteX1" fmla="*/ 4572000 w 4572000"/>
              <a:gd name="connsiteY1" fmla="*/ 1 h 5070476"/>
              <a:gd name="connsiteX2" fmla="*/ 4572000 w 4572000"/>
              <a:gd name="connsiteY2" fmla="*/ 5070476 h 5070476"/>
              <a:gd name="connsiteX3" fmla="*/ 709125 w 4572000"/>
              <a:gd name="connsiteY3" fmla="*/ 5070475 h 5070476"/>
              <a:gd name="connsiteX4" fmla="*/ 0 w 4572000"/>
              <a:gd name="connsiteY4" fmla="*/ 0 h 5070476"/>
              <a:gd name="connsiteX0" fmla="*/ 0 w 4237892"/>
              <a:gd name="connsiteY0" fmla="*/ 0 h 5070475"/>
              <a:gd name="connsiteX1" fmla="*/ 4237892 w 4237892"/>
              <a:gd name="connsiteY1" fmla="*/ 0 h 5070475"/>
              <a:gd name="connsiteX2" fmla="*/ 4237892 w 4237892"/>
              <a:gd name="connsiteY2" fmla="*/ 5070475 h 5070475"/>
              <a:gd name="connsiteX3" fmla="*/ 375017 w 4237892"/>
              <a:gd name="connsiteY3" fmla="*/ 5070474 h 5070475"/>
              <a:gd name="connsiteX4" fmla="*/ 0 w 4237892"/>
              <a:gd name="connsiteY4" fmla="*/ 0 h 5070475"/>
              <a:gd name="connsiteX0" fmla="*/ 0 w 4237892"/>
              <a:gd name="connsiteY0" fmla="*/ 0 h 5070475"/>
              <a:gd name="connsiteX1" fmla="*/ 4237892 w 4237892"/>
              <a:gd name="connsiteY1" fmla="*/ 0 h 5070475"/>
              <a:gd name="connsiteX2" fmla="*/ 4237892 w 4237892"/>
              <a:gd name="connsiteY2" fmla="*/ 5070475 h 5070475"/>
              <a:gd name="connsiteX3" fmla="*/ 750155 w 4237892"/>
              <a:gd name="connsiteY3" fmla="*/ 5070474 h 5070475"/>
              <a:gd name="connsiteX4" fmla="*/ 0 w 4237892"/>
              <a:gd name="connsiteY4" fmla="*/ 0 h 5070475"/>
              <a:gd name="connsiteX0" fmla="*/ 0 w 4572000"/>
              <a:gd name="connsiteY0" fmla="*/ 0 h 5070476"/>
              <a:gd name="connsiteX1" fmla="*/ 4572000 w 4572000"/>
              <a:gd name="connsiteY1" fmla="*/ 1 h 5070476"/>
              <a:gd name="connsiteX2" fmla="*/ 4572000 w 4572000"/>
              <a:gd name="connsiteY2" fmla="*/ 5070476 h 5070476"/>
              <a:gd name="connsiteX3" fmla="*/ 1084263 w 4572000"/>
              <a:gd name="connsiteY3" fmla="*/ 5070475 h 5070476"/>
              <a:gd name="connsiteX4" fmla="*/ 0 w 4572000"/>
              <a:gd name="connsiteY4" fmla="*/ 0 h 5070476"/>
              <a:gd name="connsiteX0" fmla="*/ 0 w 4572000"/>
              <a:gd name="connsiteY0" fmla="*/ 0 h 5070476"/>
              <a:gd name="connsiteX1" fmla="*/ 4572000 w 4572000"/>
              <a:gd name="connsiteY1" fmla="*/ 1 h 5070476"/>
              <a:gd name="connsiteX2" fmla="*/ 4572000 w 4572000"/>
              <a:gd name="connsiteY2" fmla="*/ 5070476 h 5070476"/>
              <a:gd name="connsiteX3" fmla="*/ 720847 w 4572000"/>
              <a:gd name="connsiteY3" fmla="*/ 5070476 h 5070476"/>
              <a:gd name="connsiteX4" fmla="*/ 0 w 4572000"/>
              <a:gd name="connsiteY4" fmla="*/ 0 h 5070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070476">
                <a:moveTo>
                  <a:pt x="0" y="0"/>
                </a:moveTo>
                <a:lnTo>
                  <a:pt x="4572000" y="1"/>
                </a:lnTo>
                <a:lnTo>
                  <a:pt x="4572000" y="5070476"/>
                </a:lnTo>
                <a:lnTo>
                  <a:pt x="720847" y="5070476"/>
                </a:lnTo>
                <a:lnTo>
                  <a:pt x="0" y="0"/>
                </a:lnTo>
                <a:close/>
              </a:path>
            </a:pathLst>
          </a:custGeom>
        </p:spPr>
        <p:txBody>
          <a:bodyPr/>
          <a:lstStyle/>
          <a:p>
            <a:r>
              <a:rPr lang="de-DE" smtClean="0"/>
              <a:t>Bild durch Klicken auf Symbol hinzufügen</a:t>
            </a:r>
            <a:endParaRPr lang="de-DE" dirty="0"/>
          </a:p>
        </p:txBody>
      </p:sp>
      <p:sp>
        <p:nvSpPr>
          <p:cNvPr id="21" name="Text Placeholder 30"/>
          <p:cNvSpPr>
            <a:spLocks noGrp="1"/>
          </p:cNvSpPr>
          <p:nvPr>
            <p:ph type="body" sz="quarter" idx="19" hasCustomPrompt="1"/>
          </p:nvPr>
        </p:nvSpPr>
        <p:spPr>
          <a:xfrm>
            <a:off x="575733" y="5897143"/>
            <a:ext cx="6384363"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pic>
        <p:nvPicPr>
          <p:cNvPr id="10"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nk">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575736" y="2914001"/>
            <a:ext cx="11040533" cy="1235079"/>
          </a:xfrm>
          <a:prstGeom prst="rect">
            <a:avLst/>
          </a:prstGeom>
        </p:spPr>
        <p:txBody>
          <a:bodyPr lIns="0" tIns="0" rIns="0" bIns="0" anchor="b">
            <a:normAutofit/>
          </a:bodyPr>
          <a:lstStyle>
            <a:lvl1pPr algn="ctr">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Vielen</a:t>
            </a:r>
            <a:r>
              <a:rPr lang="en-US" dirty="0" smtClean="0"/>
              <a:t> Dank </a:t>
            </a:r>
            <a:r>
              <a:rPr lang="en-US" dirty="0" err="1" smtClean="0"/>
              <a:t>für</a:t>
            </a:r>
            <a:r>
              <a:rPr lang="en-US" dirty="0" smtClean="0"/>
              <a:t> </a:t>
            </a:r>
            <a:r>
              <a:rPr lang="en-US" dirty="0" err="1" smtClean="0"/>
              <a:t>Ihre</a:t>
            </a:r>
            <a:r>
              <a:rPr lang="en-US" dirty="0" smtClean="0"/>
              <a:t> </a:t>
            </a:r>
            <a:br>
              <a:rPr lang="en-US" dirty="0" smtClean="0"/>
            </a:br>
            <a:r>
              <a:rPr lang="en-US" dirty="0" err="1" smtClean="0"/>
              <a:t>Aufmerksamkeit</a:t>
            </a:r>
            <a:r>
              <a:rPr lang="en-US" dirty="0" smtClean="0"/>
              <a:t>!</a:t>
            </a:r>
            <a:endParaRPr lang="de-DE" dirty="0"/>
          </a:p>
        </p:txBody>
      </p:sp>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eyvisual">
    <p:spTree>
      <p:nvGrpSpPr>
        <p:cNvPr id="1" name=""/>
        <p:cNvGrpSpPr/>
        <p:nvPr/>
      </p:nvGrpSpPr>
      <p:grpSpPr>
        <a:xfrm>
          <a:off x="0" y="0"/>
          <a:ext cx="0" cy="0"/>
          <a:chOff x="0" y="0"/>
          <a:chExt cx="0" cy="0"/>
        </a:xfrm>
      </p:grpSpPr>
      <p:pic>
        <p:nvPicPr>
          <p:cNvPr id="9" name="Picture 8" descr="Vernetzung_Weltkugel_HaendeFotolia_60959791_X_vege_30.jpg"/>
          <p:cNvPicPr>
            <a:picLocks noChangeAspect="1"/>
          </p:cNvPicPr>
          <p:nvPr userDrawn="1"/>
        </p:nvPicPr>
        <p:blipFill rotWithShape="1">
          <a:blip r:embed="rId2" cstate="print"/>
          <a:srcRect l="11896" r="5484" b="5154"/>
          <a:stretch/>
        </p:blipFill>
        <p:spPr>
          <a:xfrm>
            <a:off x="0" y="1800229"/>
            <a:ext cx="12192000" cy="5057771"/>
          </a:xfrm>
          <a:prstGeom prst="rect">
            <a:avLst/>
          </a:prstGeom>
        </p:spPr>
      </p:pic>
      <p:sp>
        <p:nvSpPr>
          <p:cNvPr id="19" name="Text Placeholder 30"/>
          <p:cNvSpPr>
            <a:spLocks noGrp="1"/>
          </p:cNvSpPr>
          <p:nvPr>
            <p:ph type="body" sz="quarter" idx="19" hasCustomPrompt="1"/>
          </p:nvPr>
        </p:nvSpPr>
        <p:spPr>
          <a:xfrm>
            <a:off x="575733" y="5897143"/>
            <a:ext cx="6288352" cy="679875"/>
          </a:xfrm>
          <a:prstGeom prst="rect">
            <a:avLst/>
          </a:prstGeom>
        </p:spPr>
        <p:txBody>
          <a:bodyPr wrap="none" lIns="0" tIns="0" rIns="0" bIns="0"/>
          <a:lstStyle>
            <a:lvl1pPr marL="0" indent="0">
              <a:lnSpc>
                <a:spcPct val="100000"/>
              </a:lnSpc>
              <a:spcBef>
                <a:spcPts val="0"/>
              </a:spcBef>
              <a:buNone/>
              <a:defRPr sz="1400" b="0" baseline="0">
                <a:solidFill>
                  <a:schemeClr val="bg1"/>
                </a:solidFill>
                <a:latin typeface="Akkurat Ligh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sp>
        <p:nvSpPr>
          <p:cNvPr id="10" name="Title 12"/>
          <p:cNvSpPr>
            <a:spLocks noGrp="1"/>
          </p:cNvSpPr>
          <p:nvPr>
            <p:ph type="title" hasCustomPrompt="1"/>
          </p:nvPr>
        </p:nvSpPr>
        <p:spPr>
          <a:xfrm>
            <a:off x="575736" y="2253446"/>
            <a:ext cx="5379589" cy="1391578"/>
          </a:xfrm>
          <a:prstGeom prst="rect">
            <a:avLst/>
          </a:prstGeom>
        </p:spPr>
        <p:txBody>
          <a:bodyPr lIns="0" tIns="0" rIns="0" bIns="0" anchor="b">
            <a:normAutofit/>
          </a:bodyPr>
          <a:lstStyle>
            <a:lvl1pPr algn="l">
              <a:lnSpc>
                <a:spcPts val="4000"/>
              </a:lnSpc>
              <a:defRPr sz="3600" b="1" i="0">
                <a:solidFill>
                  <a:schemeClr val="bg1"/>
                </a:solidFill>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der</a:t>
            </a:r>
            <a:r>
              <a:rPr lang="en-US" dirty="0" smtClean="0"/>
              <a:t> </a:t>
            </a:r>
            <a:r>
              <a:rPr lang="en-US" dirty="0" err="1" smtClean="0"/>
              <a:t>Präsentation</a:t>
            </a:r>
            <a:endParaRPr lang="de-DE" dirty="0"/>
          </a:p>
        </p:txBody>
      </p:sp>
      <p:sp>
        <p:nvSpPr>
          <p:cNvPr id="11" name="Text Placeholder 4"/>
          <p:cNvSpPr>
            <a:spLocks noGrp="1"/>
          </p:cNvSpPr>
          <p:nvPr>
            <p:ph type="body" sz="quarter" idx="20" hasCustomPrompt="1"/>
          </p:nvPr>
        </p:nvSpPr>
        <p:spPr>
          <a:xfrm>
            <a:off x="575737" y="3738860"/>
            <a:ext cx="5520265" cy="1706364"/>
          </a:xfrm>
          <a:prstGeom prst="rect">
            <a:avLst/>
          </a:prstGeom>
        </p:spPr>
        <p:txBody>
          <a:bodyPr lIns="0" tIns="0" rIns="0" bIns="0"/>
          <a:lstStyle>
            <a:lvl1pPr marL="0" indent="0" algn="l">
              <a:lnSpc>
                <a:spcPts val="3600"/>
              </a:lnSpc>
              <a:spcBef>
                <a:spcPts val="0"/>
              </a:spcBef>
              <a:buFont typeface="Arial" pitchFamily="34" charset="0"/>
              <a:buNone/>
              <a:defRPr sz="2800">
                <a:solidFill>
                  <a:schemeClr val="bg1"/>
                </a:solidFill>
                <a:latin typeface="Akkurat" panose="02000503030000020004" pitchFamily="50" charset="0"/>
              </a:defRPr>
            </a:lvl1pPr>
            <a:lvl2pPr marL="0" indent="0" algn="ctr">
              <a:lnSpc>
                <a:spcPts val="2800"/>
              </a:lnSpc>
              <a:spcBef>
                <a:spcPts val="0"/>
              </a:spcBef>
              <a:buFont typeface="Arial" pitchFamily="34" charset="0"/>
              <a:buNone/>
              <a:defRPr sz="2400">
                <a:solidFill>
                  <a:schemeClr val="bg1"/>
                </a:solidFill>
              </a:defRPr>
            </a:lvl2pPr>
            <a:lvl3pPr marL="0" indent="0" algn="ctr">
              <a:lnSpc>
                <a:spcPts val="2800"/>
              </a:lnSpc>
              <a:spcBef>
                <a:spcPts val="0"/>
              </a:spcBef>
              <a:buFont typeface="Arial" pitchFamily="34" charset="0"/>
              <a:buNone/>
              <a:defRPr sz="2400">
                <a:solidFill>
                  <a:schemeClr val="bg1"/>
                </a:solidFill>
              </a:defRPr>
            </a:lvl3pPr>
            <a:lvl4pPr marL="0" indent="0" algn="ctr">
              <a:lnSpc>
                <a:spcPts val="2800"/>
              </a:lnSpc>
              <a:spcBef>
                <a:spcPts val="0"/>
              </a:spcBef>
              <a:buFont typeface="Arial" pitchFamily="34" charset="0"/>
              <a:buNone/>
              <a:defRPr sz="2400">
                <a:solidFill>
                  <a:schemeClr val="bg1"/>
                </a:solidFill>
              </a:defRPr>
            </a:lvl4pPr>
            <a:lvl5pPr marL="0" indent="0" algn="ctr">
              <a:lnSpc>
                <a:spcPts val="2800"/>
              </a:lnSpc>
              <a:spcBef>
                <a:spcPts val="0"/>
              </a:spcBef>
              <a:buFont typeface="Arial" pitchFamily="34" charset="0"/>
              <a:buNone/>
              <a:defRPr sz="2400">
                <a:solidFill>
                  <a:schemeClr val="bg1"/>
                </a:solidFill>
              </a:defRPr>
            </a:lvl5pPr>
          </a:lstStyle>
          <a:p>
            <a:pPr lvl="0"/>
            <a:r>
              <a:rPr lang="en-US" dirty="0" err="1" smtClean="0"/>
              <a:t>Untertitel</a:t>
            </a:r>
            <a:endParaRPr lang="de-DE" dirty="0"/>
          </a:p>
        </p:txBody>
      </p:sp>
      <p:pic>
        <p:nvPicPr>
          <p:cNvPr id="14" name="Picture 3" descr="\\itc.local\dfs\projects\s\software-ag\01_gestaltungsleistungen\software_cluster\logo_sponsoren\03_reinzeichnung\BMBF_CMYK_Gef_M.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508228" y="5897143"/>
            <a:ext cx="1108039" cy="67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ender">
    <p:spTree>
      <p:nvGrpSpPr>
        <p:cNvPr id="1" name=""/>
        <p:cNvGrpSpPr/>
        <p:nvPr/>
      </p:nvGrpSpPr>
      <p:grpSpPr>
        <a:xfrm>
          <a:off x="0" y="0"/>
          <a:ext cx="0" cy="0"/>
          <a:chOff x="0" y="0"/>
          <a:chExt cx="0" cy="0"/>
        </a:xfrm>
      </p:grpSpPr>
      <p:sp>
        <p:nvSpPr>
          <p:cNvPr id="9" name="Rectangle 8"/>
          <p:cNvSpPr/>
          <p:nvPr userDrawn="1"/>
        </p:nvSpPr>
        <p:spPr bwMode="auto">
          <a:xfrm>
            <a:off x="0" y="0"/>
            <a:ext cx="12192000" cy="6858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10800" numCol="1" rtlCol="0" anchor="ctr" anchorCtr="0" compatLnSpc="1">
            <a:prstTxWarp prst="textNoShape">
              <a:avLst/>
            </a:prstTxWarp>
          </a:bodyPr>
          <a:lstStyle/>
          <a:p>
            <a:pPr marL="0" marR="0" indent="0" algn="l" defTabSz="914377"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smtClean="0">
              <a:ln>
                <a:noFill/>
              </a:ln>
              <a:solidFill>
                <a:schemeClr val="tx1"/>
              </a:solidFill>
              <a:effectLst/>
              <a:latin typeface="Arial" charset="0"/>
              <a:cs typeface="Arial" charset="0"/>
            </a:endParaRPr>
          </a:p>
        </p:txBody>
      </p:sp>
      <p:sp>
        <p:nvSpPr>
          <p:cNvPr id="19" name="Text Placeholder 30"/>
          <p:cNvSpPr>
            <a:spLocks noGrp="1"/>
          </p:cNvSpPr>
          <p:nvPr>
            <p:ph type="body" sz="quarter" idx="19" hasCustomPrompt="1"/>
          </p:nvPr>
        </p:nvSpPr>
        <p:spPr>
          <a:xfrm>
            <a:off x="575737" y="5877277"/>
            <a:ext cx="5848513" cy="699741"/>
          </a:xfrm>
          <a:prstGeom prst="rect">
            <a:avLst/>
          </a:prstGeom>
        </p:spPr>
        <p:txBody>
          <a:bodyPr wrap="none" lIns="0" tIns="0" rIns="0" bIns="0"/>
          <a:lstStyle>
            <a:lvl1pPr marL="0" indent="0">
              <a:lnSpc>
                <a:spcPct val="100000"/>
              </a:lnSpc>
              <a:spcBef>
                <a:spcPts val="0"/>
              </a:spcBef>
              <a:buNone/>
              <a:defRPr sz="1400" b="0" baseline="0">
                <a:solidFill>
                  <a:schemeClr val="tx1"/>
                </a:solidFill>
                <a:latin typeface="Akkurat" panose="02000503030000020004" pitchFamily="50" charset="0"/>
              </a:defRPr>
            </a:lvl1pPr>
          </a:lstStyle>
          <a:p>
            <a:pPr lvl="0"/>
            <a:r>
              <a:rPr lang="en-US" dirty="0" smtClean="0"/>
              <a:t>Referent</a:t>
            </a:r>
            <a:br>
              <a:rPr lang="en-US" dirty="0" smtClean="0"/>
            </a:br>
            <a:r>
              <a:rPr lang="en-US" dirty="0" err="1" smtClean="0"/>
              <a:t>Organisation</a:t>
            </a:r>
            <a:r>
              <a:rPr lang="en-US" dirty="0" smtClean="0"/>
              <a:t/>
            </a:r>
            <a:br>
              <a:rPr lang="en-US" dirty="0" smtClean="0"/>
            </a:br>
            <a:r>
              <a:rPr lang="en-US" dirty="0" smtClean="0"/>
              <a:t>Ort, Datum</a:t>
            </a:r>
            <a:endParaRPr lang="de-DE" dirty="0"/>
          </a:p>
        </p:txBody>
      </p:sp>
      <p:pic>
        <p:nvPicPr>
          <p:cNvPr id="10" name="Picture 3" descr="\\itc.local\dfs\projects\s\software-ag\01_gestaltungsleistungen\software_cluster\logo_sponsoren\03_reinzeichnung\BMBF_CMYK_Gef_M.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918569" y="5661248"/>
            <a:ext cx="2007707" cy="106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233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llgru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3"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7"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12"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A60F47CF-8812-42B2-B647-EF7375698385}" type="datetime1">
              <a:rPr lang="de-DE" smtClean="0"/>
              <a:t>25.10.2018</a:t>
            </a:fld>
            <a:endParaRPr lang="de-DE"/>
          </a:p>
        </p:txBody>
      </p:sp>
      <p:sp>
        <p:nvSpPr>
          <p:cNvPr id="13"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4"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hellgrue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5736" y="328488"/>
            <a:ext cx="9256525" cy="929726"/>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pic>
        <p:nvPicPr>
          <p:cNvPr id="7"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8"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05E6C48D-7B36-4DFD-95CA-B6C8033530CF}" type="datetime1">
              <a:rPr lang="de-DE" smtClean="0"/>
              <a:t>25.10.2018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unkelgruen">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93"/>
            <a:ext cx="9256525" cy="922411"/>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2" name="Content Placeholder 2"/>
          <p:cNvSpPr>
            <a:spLocks noGrp="1"/>
          </p:cNvSpPr>
          <p:nvPr>
            <p:ph idx="1"/>
          </p:nvPr>
        </p:nvSpPr>
        <p:spPr>
          <a:xfrm>
            <a:off x="575736" y="1497330"/>
            <a:ext cx="11040533"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7"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598ABA28-B2A8-442C-81E3-B6BD768E95DE}" type="datetime1">
              <a:rPr lang="de-DE" smtClean="0"/>
              <a:t>25.10.2018</a:t>
            </a:fld>
            <a:endParaRPr lang="de-DE"/>
          </a:p>
        </p:txBody>
      </p:sp>
      <p:sp>
        <p:nvSpPr>
          <p:cNvPr id="8"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10"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unkelgruen">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t="98323"/>
          <a:stretch>
            <a:fillRect/>
          </a:stretch>
        </p:blipFill>
        <p:spPr bwMode="auto">
          <a:xfrm>
            <a:off x="0" y="6742968"/>
            <a:ext cx="12192000" cy="115037"/>
          </a:xfrm>
          <a:prstGeom prst="rect">
            <a:avLst/>
          </a:prstGeom>
          <a:noFill/>
          <a:ln>
            <a:noFill/>
          </a:ln>
        </p:spPr>
      </p:pic>
      <p:sp>
        <p:nvSpPr>
          <p:cNvPr id="9" name="Title 1"/>
          <p:cNvSpPr>
            <a:spLocks noGrp="1"/>
          </p:cNvSpPr>
          <p:nvPr>
            <p:ph type="title" hasCustomPrompt="1"/>
          </p:nvPr>
        </p:nvSpPr>
        <p:spPr>
          <a:xfrm>
            <a:off x="575736" y="328493"/>
            <a:ext cx="9256525" cy="922411"/>
          </a:xfrm>
          <a:prstGeom prst="rect">
            <a:avLst/>
          </a:prstGeom>
        </p:spPr>
        <p:txBody>
          <a:bodyPr lIns="0" tIns="0" rIns="0" bIns="0" anchor="t">
            <a:normAutofit/>
          </a:bodyPr>
          <a:lstStyle>
            <a:lvl1pPr algn="l">
              <a:lnSpc>
                <a:spcPct val="100000"/>
              </a:lnSpc>
              <a:defRPr sz="2400" b="1">
                <a:latin typeface="Akkurat" panose="02000503030000020004" pitchFamily="50" charset="0"/>
                <a:cs typeface="Helvetica" pitchFamily="34" charset="0"/>
              </a:defRPr>
            </a:lvl1pPr>
          </a:lstStyle>
          <a:p>
            <a:r>
              <a:rPr lang="en-US" dirty="0" err="1" smtClean="0"/>
              <a:t>Titel</a:t>
            </a:r>
            <a:r>
              <a:rPr lang="en-US" dirty="0" smtClean="0"/>
              <a:t> </a:t>
            </a:r>
            <a:r>
              <a:rPr lang="en-US" dirty="0" err="1" smtClean="0"/>
              <a:t>für</a:t>
            </a:r>
            <a:r>
              <a:rPr lang="en-US" dirty="0" smtClean="0"/>
              <a:t> </a:t>
            </a:r>
            <a:r>
              <a:rPr lang="en-US" dirty="0" err="1" smtClean="0"/>
              <a:t>Inhaltsseiten</a:t>
            </a:r>
            <a:r>
              <a:rPr lang="en-US" dirty="0" smtClean="0"/>
              <a:t/>
            </a:r>
            <a:br>
              <a:rPr lang="en-US" dirty="0" smtClean="0"/>
            </a:br>
            <a:r>
              <a:rPr lang="en-US" dirty="0" smtClean="0"/>
              <a:t>(max. 2 </a:t>
            </a:r>
            <a:r>
              <a:rPr lang="en-US" dirty="0" err="1" smtClean="0"/>
              <a:t>Zeilen</a:t>
            </a:r>
            <a:endParaRPr lang="de-DE" dirty="0"/>
          </a:p>
        </p:txBody>
      </p:sp>
      <p:sp>
        <p:nvSpPr>
          <p:cNvPr id="13" name="Content Placeholder 2"/>
          <p:cNvSpPr>
            <a:spLocks noGrp="1"/>
          </p:cNvSpPr>
          <p:nvPr>
            <p:ph idx="1"/>
          </p:nvPr>
        </p:nvSpPr>
        <p:spPr>
          <a:xfrm>
            <a:off x="575736" y="1497330"/>
            <a:ext cx="5328245" cy="4628833"/>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14" name="Content Placeholder 2"/>
          <p:cNvSpPr>
            <a:spLocks noGrp="1"/>
          </p:cNvSpPr>
          <p:nvPr>
            <p:ph idx="11"/>
          </p:nvPr>
        </p:nvSpPr>
        <p:spPr>
          <a:xfrm>
            <a:off x="6288024" y="1503363"/>
            <a:ext cx="5328245" cy="4610254"/>
          </a:xfrm>
          <a:prstGeom prst="rect">
            <a:avLst/>
          </a:prstGeom>
        </p:spPr>
        <p:txBody>
          <a:bodyPr lIns="0" tIns="0" rIns="0" bIns="0"/>
          <a:lstStyle>
            <a:lvl1pPr>
              <a:lnSpc>
                <a:spcPts val="2500"/>
              </a:lnSpc>
              <a:spcBef>
                <a:spcPts val="0"/>
              </a:spcBef>
              <a:spcAft>
                <a:spcPts val="1200"/>
              </a:spcAft>
              <a:defRPr sz="2000">
                <a:latin typeface="Akkurat Light" panose="02000503030000020004" pitchFamily="50" charset="0"/>
              </a:defRPr>
            </a:lvl1pPr>
            <a:lvl2pPr>
              <a:lnSpc>
                <a:spcPct val="100000"/>
              </a:lnSpc>
              <a:spcBef>
                <a:spcPts val="0"/>
              </a:spcBef>
              <a:spcAft>
                <a:spcPts val="1200"/>
              </a:spcAft>
              <a:buFont typeface="Arial" pitchFamily="34" charset="0"/>
              <a:buChar char="•"/>
              <a:defRPr sz="2000">
                <a:latin typeface="Akkurat Light" panose="02000503030000020004" pitchFamily="50" charset="0"/>
              </a:defRPr>
            </a:lvl2pPr>
            <a:lvl3pPr>
              <a:lnSpc>
                <a:spcPct val="100000"/>
              </a:lnSpc>
              <a:spcBef>
                <a:spcPts val="0"/>
              </a:spcBef>
              <a:spcAft>
                <a:spcPts val="1200"/>
              </a:spcAft>
              <a:defRPr sz="1800">
                <a:latin typeface="Akkurat Light" panose="02000503030000020004" pitchFamily="50" charset="0"/>
              </a:defRPr>
            </a:lvl3pPr>
            <a:lvl4pPr>
              <a:lnSpc>
                <a:spcPct val="100000"/>
              </a:lnSpc>
              <a:spcBef>
                <a:spcPts val="0"/>
              </a:spcBef>
              <a:spcAft>
                <a:spcPts val="1200"/>
              </a:spcAft>
              <a:buFont typeface="Arial" pitchFamily="34" charset="0"/>
              <a:buChar char="•"/>
              <a:defRPr sz="1800">
                <a:latin typeface="Akkurat Light" panose="02000503030000020004" pitchFamily="50" charset="0"/>
              </a:defRPr>
            </a:lvl4pPr>
            <a:lvl5pPr>
              <a:lnSpc>
                <a:spcPct val="100000"/>
              </a:lnSpc>
              <a:spcBef>
                <a:spcPts val="0"/>
              </a:spcBef>
              <a:spcAft>
                <a:spcPts val="1200"/>
              </a:spcAft>
              <a:buFont typeface="Arial" pitchFamily="34" charset="0"/>
              <a:buChar char="•"/>
              <a:defRPr sz="1600">
                <a:latin typeface="Akkurat Light" panose="02000503030000020004" pitchFamily="50"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
        <p:nvSpPr>
          <p:cNvPr id="6"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F7A92B78-969E-4DD2-BBD0-99DA7E4F67FA}" type="datetime1">
              <a:rPr lang="de-DE" smtClean="0"/>
              <a:t>25.10.2018</a:t>
            </a:fld>
            <a:endParaRPr lang="de-DE"/>
          </a:p>
        </p:txBody>
      </p:sp>
      <p:sp>
        <p:nvSpPr>
          <p:cNvPr id="7"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8"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cstate="print"/>
          <a:stretch>
            <a:fillRect/>
          </a:stretch>
        </p:blipFill>
        <p:spPr bwMode="auto">
          <a:xfrm>
            <a:off x="0" y="0"/>
            <a:ext cx="12192000" cy="6858000"/>
          </a:xfrm>
          <a:prstGeom prst="rect">
            <a:avLst/>
          </a:prstGeom>
          <a:noFill/>
          <a:ln>
            <a:noFill/>
          </a:ln>
        </p:spPr>
      </p:pic>
      <p:pic>
        <p:nvPicPr>
          <p:cNvPr id="4" name="Grafik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08629" y="260648"/>
            <a:ext cx="2374741" cy="1296144"/>
          </a:xfrm>
          <a:prstGeom prst="rect">
            <a:avLst/>
          </a:prstGeom>
        </p:spPr>
      </p:pic>
    </p:spTree>
  </p:cSld>
  <p:clrMap bg1="lt1" tx1="dk1" bg2="lt2" tx2="dk2" accent1="accent1" accent2="accent2" accent3="accent3" accent4="accent4" accent5="accent5" accent6="accent6" hlink="hlink" folHlink="folHlink"/>
  <p:sldLayoutIdLst>
    <p:sldLayoutId id="2147484097" r:id="rId1"/>
    <p:sldLayoutId id="2147484131" r:id="rId2"/>
    <p:sldLayoutId id="2147484154" r:id="rId3"/>
    <p:sldLayoutId id="2147484158" r:id="rId4"/>
    <p:sldLayoutId id="2147484157" r:id="rId5"/>
  </p:sldLayoutIdLst>
  <p:timing>
    <p:tnLst>
      <p:par>
        <p:cTn id="1" dur="indefinite" restart="never" nodeType="tmRoot"/>
      </p:par>
    </p:tnLst>
  </p:timing>
  <p:hf hdr="0"/>
  <p:txStyles>
    <p:titleStyle>
      <a:lvl1pPr algn="l" rtl="0" eaLnBrk="1" fontAlgn="base" hangingPunct="1">
        <a:spcBef>
          <a:spcPct val="0"/>
        </a:spcBef>
        <a:spcAft>
          <a:spcPct val="0"/>
        </a:spcAft>
        <a:defRPr sz="2400" b="1">
          <a:solidFill>
            <a:schemeClr val="tx1"/>
          </a:solidFill>
          <a:latin typeface="Arial" pitchFamily="34" charset="0"/>
          <a:ea typeface="+mj-ea"/>
          <a:cs typeface="+mj-cs"/>
        </a:defRPr>
      </a:lvl1pPr>
      <a:lvl2pPr algn="l" rtl="0" eaLnBrk="1" fontAlgn="base" hangingPunct="1">
        <a:spcBef>
          <a:spcPct val="0"/>
        </a:spcBef>
        <a:spcAft>
          <a:spcPct val="0"/>
        </a:spcAft>
        <a:defRPr sz="2400" b="1">
          <a:solidFill>
            <a:schemeClr val="tx1"/>
          </a:solidFill>
          <a:latin typeface="Arial" charset="0"/>
          <a:cs typeface="Arial" charset="0"/>
        </a:defRPr>
      </a:lvl2pPr>
      <a:lvl3pPr algn="l" rtl="0" eaLnBrk="1" fontAlgn="base" hangingPunct="1">
        <a:spcBef>
          <a:spcPct val="0"/>
        </a:spcBef>
        <a:spcAft>
          <a:spcPct val="0"/>
        </a:spcAft>
        <a:defRPr sz="2400" b="1">
          <a:solidFill>
            <a:schemeClr val="tx1"/>
          </a:solidFill>
          <a:latin typeface="Arial" charset="0"/>
          <a:cs typeface="Arial" charset="0"/>
        </a:defRPr>
      </a:lvl3pPr>
      <a:lvl4pPr algn="l" rtl="0" eaLnBrk="1" fontAlgn="base" hangingPunct="1">
        <a:spcBef>
          <a:spcPct val="0"/>
        </a:spcBef>
        <a:spcAft>
          <a:spcPct val="0"/>
        </a:spcAft>
        <a:defRPr sz="2400" b="1">
          <a:solidFill>
            <a:schemeClr val="tx1"/>
          </a:solidFill>
          <a:latin typeface="Arial" charset="0"/>
          <a:cs typeface="Arial" charset="0"/>
        </a:defRPr>
      </a:lvl4pPr>
      <a:lvl5pPr algn="l" rtl="0" eaLnBrk="1" fontAlgn="base" hangingPunct="1">
        <a:spcBef>
          <a:spcPct val="0"/>
        </a:spcBef>
        <a:spcAft>
          <a:spcPct val="0"/>
        </a:spcAft>
        <a:defRPr sz="2400" b="1">
          <a:solidFill>
            <a:schemeClr val="tx1"/>
          </a:solidFill>
          <a:latin typeface="Arial" charset="0"/>
          <a:cs typeface="Arial" charset="0"/>
        </a:defRPr>
      </a:lvl5pPr>
      <a:lvl6pPr marL="457189" algn="l" rtl="0" eaLnBrk="1" fontAlgn="base" hangingPunct="1">
        <a:spcBef>
          <a:spcPct val="0"/>
        </a:spcBef>
        <a:spcAft>
          <a:spcPct val="0"/>
        </a:spcAft>
        <a:defRPr sz="2400" b="1">
          <a:solidFill>
            <a:srgbClr val="4D4D4D"/>
          </a:solidFill>
          <a:latin typeface="Arial" charset="0"/>
          <a:cs typeface="Arial" charset="0"/>
        </a:defRPr>
      </a:lvl6pPr>
      <a:lvl7pPr marL="914377" algn="l" rtl="0" eaLnBrk="1" fontAlgn="base" hangingPunct="1">
        <a:spcBef>
          <a:spcPct val="0"/>
        </a:spcBef>
        <a:spcAft>
          <a:spcPct val="0"/>
        </a:spcAft>
        <a:defRPr sz="2400" b="1">
          <a:solidFill>
            <a:srgbClr val="4D4D4D"/>
          </a:solidFill>
          <a:latin typeface="Arial" charset="0"/>
          <a:cs typeface="Arial" charset="0"/>
        </a:defRPr>
      </a:lvl7pPr>
      <a:lvl8pPr marL="1371566" algn="l" rtl="0" eaLnBrk="1" fontAlgn="base" hangingPunct="1">
        <a:spcBef>
          <a:spcPct val="0"/>
        </a:spcBef>
        <a:spcAft>
          <a:spcPct val="0"/>
        </a:spcAft>
        <a:defRPr sz="2400" b="1">
          <a:solidFill>
            <a:srgbClr val="4D4D4D"/>
          </a:solidFill>
          <a:latin typeface="Arial" charset="0"/>
          <a:cs typeface="Arial" charset="0"/>
        </a:defRPr>
      </a:lvl8pPr>
      <a:lvl9pPr marL="1828754" algn="l" rtl="0" eaLnBrk="1" fontAlgn="base" hangingPunct="1">
        <a:spcBef>
          <a:spcPct val="0"/>
        </a:spcBef>
        <a:spcAft>
          <a:spcPct val="0"/>
        </a:spcAft>
        <a:defRPr sz="2400" b="1">
          <a:solidFill>
            <a:srgbClr val="4D4D4D"/>
          </a:solidFill>
          <a:latin typeface="Arial" charset="0"/>
          <a:cs typeface="Arial" charset="0"/>
        </a:defRPr>
      </a:lvl9pPr>
    </p:titleStyle>
    <p:bodyStyle>
      <a:lvl1pPr marL="342891" indent="-342891" algn="l" rtl="0" eaLnBrk="1" fontAlgn="base" hangingPunct="1">
        <a:spcBef>
          <a:spcPct val="20000"/>
        </a:spcBef>
        <a:spcAft>
          <a:spcPct val="0"/>
        </a:spcAft>
        <a:buClr>
          <a:srgbClr val="C62B1E"/>
        </a:buClr>
        <a:buFont typeface="Courier New" pitchFamily="49" charset="0"/>
        <a:buChar char="o"/>
        <a:defRPr sz="2000">
          <a:solidFill>
            <a:schemeClr val="tx1"/>
          </a:solidFill>
          <a:latin typeface="Arial" pitchFamily="34" charset="0"/>
          <a:ea typeface="+mn-ea"/>
          <a:cs typeface="+mn-cs"/>
        </a:defRPr>
      </a:lvl1pPr>
      <a:lvl2pPr marL="742932" indent="-285744" algn="l" rtl="0" eaLnBrk="1" fontAlgn="base" hangingPunct="1">
        <a:spcBef>
          <a:spcPct val="20000"/>
        </a:spcBef>
        <a:spcAft>
          <a:spcPct val="0"/>
        </a:spcAft>
        <a:buClr>
          <a:srgbClr val="C62B1E"/>
        </a:buClr>
        <a:buFont typeface="Courier New" pitchFamily="49" charset="0"/>
        <a:buChar char="o"/>
        <a:defRPr>
          <a:solidFill>
            <a:schemeClr val="tx1"/>
          </a:solidFill>
          <a:latin typeface="Arial" pitchFamily="34" charset="0"/>
          <a:cs typeface="+mn-cs"/>
        </a:defRPr>
      </a:lvl2pPr>
      <a:lvl3pPr marL="1142971" indent="-228594" algn="l" rtl="0" eaLnBrk="1" fontAlgn="base" hangingPunct="1">
        <a:spcBef>
          <a:spcPct val="20000"/>
        </a:spcBef>
        <a:spcAft>
          <a:spcPct val="0"/>
        </a:spcAft>
        <a:buClr>
          <a:srgbClr val="C62B1E"/>
        </a:buClr>
        <a:buFont typeface="Courier New" pitchFamily="49" charset="0"/>
        <a:buChar char="o"/>
        <a:defRPr>
          <a:solidFill>
            <a:schemeClr val="tx1"/>
          </a:solidFill>
          <a:latin typeface="Arial" pitchFamily="34" charset="0"/>
          <a:cs typeface="+mn-cs"/>
        </a:defRPr>
      </a:lvl3pPr>
      <a:lvl4pPr marL="1600160" indent="-228594" algn="l" rtl="0" eaLnBrk="1" fontAlgn="base" hangingPunct="1">
        <a:spcBef>
          <a:spcPct val="20000"/>
        </a:spcBef>
        <a:spcAft>
          <a:spcPct val="0"/>
        </a:spcAft>
        <a:buClr>
          <a:srgbClr val="C62B1E"/>
        </a:buClr>
        <a:buFont typeface="Courier New" pitchFamily="49" charset="0"/>
        <a:buChar char="o"/>
        <a:defRPr sz="1600">
          <a:solidFill>
            <a:schemeClr val="tx1"/>
          </a:solidFill>
          <a:latin typeface="Arial" pitchFamily="34" charset="0"/>
          <a:cs typeface="+mn-cs"/>
        </a:defRPr>
      </a:lvl4pPr>
      <a:lvl5pPr marL="2057349" indent="-228594" algn="l" rtl="0" eaLnBrk="1" fontAlgn="base" hangingPunct="1">
        <a:spcBef>
          <a:spcPct val="20000"/>
        </a:spcBef>
        <a:spcAft>
          <a:spcPct val="0"/>
        </a:spcAft>
        <a:buChar char="»"/>
        <a:defRPr sz="1600">
          <a:solidFill>
            <a:schemeClr val="tx1"/>
          </a:solidFill>
          <a:latin typeface="Arial" pitchFamily="34" charset="0"/>
          <a:cs typeface="+mn-cs"/>
        </a:defRPr>
      </a:lvl5pPr>
      <a:lvl6pPr marL="2514537" indent="-228594" algn="l" rtl="0" eaLnBrk="1" fontAlgn="base" hangingPunct="1">
        <a:spcBef>
          <a:spcPct val="20000"/>
        </a:spcBef>
        <a:spcAft>
          <a:spcPct val="0"/>
        </a:spcAft>
        <a:buChar char="»"/>
        <a:defRPr sz="1600">
          <a:solidFill>
            <a:schemeClr val="tx1"/>
          </a:solidFill>
          <a:latin typeface="+mn-lt"/>
          <a:cs typeface="+mn-cs"/>
        </a:defRPr>
      </a:lvl6pPr>
      <a:lvl7pPr marL="2971726" indent="-228594" algn="l" rtl="0" eaLnBrk="1" fontAlgn="base" hangingPunct="1">
        <a:spcBef>
          <a:spcPct val="20000"/>
        </a:spcBef>
        <a:spcAft>
          <a:spcPct val="0"/>
        </a:spcAft>
        <a:buChar char="»"/>
        <a:defRPr sz="1600">
          <a:solidFill>
            <a:schemeClr val="tx1"/>
          </a:solidFill>
          <a:latin typeface="+mn-lt"/>
          <a:cs typeface="+mn-cs"/>
        </a:defRPr>
      </a:lvl7pPr>
      <a:lvl8pPr marL="3428914" indent="-228594" algn="l" rtl="0" eaLnBrk="1" fontAlgn="base" hangingPunct="1">
        <a:spcBef>
          <a:spcPct val="20000"/>
        </a:spcBef>
        <a:spcAft>
          <a:spcPct val="0"/>
        </a:spcAft>
        <a:buChar char="»"/>
        <a:defRPr sz="1600">
          <a:solidFill>
            <a:schemeClr val="tx1"/>
          </a:solidFill>
          <a:latin typeface="+mn-lt"/>
          <a:cs typeface="+mn-cs"/>
        </a:defRPr>
      </a:lvl8pPr>
      <a:lvl9pPr marL="3886103" indent="-228594" algn="l" rtl="0" eaLnBrk="1" fontAlgn="base" hangingPunct="1">
        <a:spcBef>
          <a:spcPct val="20000"/>
        </a:spcBef>
        <a:spcAft>
          <a:spcPct val="0"/>
        </a:spcAft>
        <a:buChar char="»"/>
        <a:defRPr sz="1600">
          <a:solidFill>
            <a:schemeClr val="tx1"/>
          </a:solidFill>
          <a:latin typeface="+mn-lt"/>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tx1">
                    <a:tint val="75000"/>
                  </a:schemeClr>
                </a:solidFill>
                <a:latin typeface="Akkurat Light" panose="02000503030000020004" pitchFamily="50" charset="0"/>
              </a:defRPr>
            </a:lvl1pPr>
          </a:lstStyle>
          <a:p>
            <a:fld id="{C219B7A7-8F7F-4737-82FD-6E69E9B54C56}" type="datetime1">
              <a:rPr lang="de-DE" smtClean="0"/>
              <a:t>25.10.2018</a:t>
            </a:fld>
            <a:endParaRPr lang="de-DE"/>
          </a:p>
        </p:txBody>
      </p:sp>
      <p:sp>
        <p:nvSpPr>
          <p:cNvPr id="8"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tx1">
                    <a:tint val="75000"/>
                  </a:schemeClr>
                </a:solidFill>
                <a:latin typeface="Akkurat Light" panose="02000503030000020004" pitchFamily="50" charset="0"/>
              </a:defRPr>
            </a:lvl1pPr>
          </a:lstStyle>
          <a:p>
            <a:endParaRPr lang="de-DE"/>
          </a:p>
        </p:txBody>
      </p:sp>
      <p:sp>
        <p:nvSpPr>
          <p:cNvPr id="9"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tx1">
                    <a:tint val="75000"/>
                  </a:schemeClr>
                </a:solidFill>
                <a:latin typeface="Akkurat Light" panose="02000503030000020004" pitchFamily="50" charset="0"/>
              </a:defRPr>
            </a:lvl1pPr>
          </a:lstStyle>
          <a:p>
            <a:r>
              <a:rPr lang="de-DE" dirty="0" smtClean="0"/>
              <a:t>S. </a:t>
            </a:r>
            <a:fld id="{B9DF6C52-4BA1-4C4E-9BE9-FC89916C8393}" type="slidenum">
              <a:rPr lang="de-DE" smtClean="0"/>
              <a:pPr/>
              <a:t>‹Nr.›</a:t>
            </a:fld>
            <a:endParaRPr lang="de-DE" dirty="0"/>
          </a:p>
        </p:txBody>
      </p:sp>
      <p:pic>
        <p:nvPicPr>
          <p:cNvPr id="10" name="Grafik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292488" y="309007"/>
            <a:ext cx="1691640" cy="612648"/>
          </a:xfrm>
          <a:prstGeom prst="rect">
            <a:avLst/>
          </a:prstGeom>
        </p:spPr>
      </p:pic>
    </p:spTree>
  </p:cSld>
  <p:clrMap bg1="lt1" tx1="dk1" bg2="lt2" tx2="dk2" accent1="accent1" accent2="accent2" accent3="accent3" accent4="accent4" accent5="accent5" accent6="accent6" hlink="hlink" folHlink="folHlink"/>
  <p:sldLayoutIdLst>
    <p:sldLayoutId id="2147484124" r:id="rId1"/>
    <p:sldLayoutId id="2147484159" r:id="rId2"/>
    <p:sldLayoutId id="2147484152" r:id="rId3"/>
    <p:sldLayoutId id="2147484160" r:id="rId4"/>
    <p:sldLayoutId id="2147484149" r:id="rId5"/>
    <p:sldLayoutId id="2147484161" r:id="rId6"/>
    <p:sldLayoutId id="2147484150" r:id="rId7"/>
    <p:sldLayoutId id="2147484162" r:id="rId8"/>
    <p:sldLayoutId id="2147484151" r:id="rId9"/>
    <p:sldLayoutId id="2147484163" r:id="rId10"/>
  </p:sldLayoutIdLst>
  <p:timing>
    <p:tnLst>
      <p:par>
        <p:cTn id="1" dur="indefinite" restart="never" nodeType="tmRoot"/>
      </p:par>
    </p:tnLst>
  </p:timing>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1pPr>
      <a:lvl2pPr marL="742932" indent="-28574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3pPr>
      <a:lvl4pPr marL="1600160"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4pPr>
      <a:lvl5pPr marL="2057349" indent="-228594" algn="l" defTabSz="914377" rtl="0" eaLnBrk="1" latinLnBrk="0" hangingPunct="1">
        <a:spcBef>
          <a:spcPct val="20000"/>
        </a:spcBef>
        <a:buFont typeface="Arial" pitchFamily="34" charset="0"/>
        <a:buChar char="»"/>
        <a:defRPr sz="2400" kern="1200">
          <a:solidFill>
            <a:schemeClr val="tx1"/>
          </a:solidFill>
          <a:latin typeface="Helvetica" pitchFamily="34" charset="0"/>
          <a:ea typeface="+mn-ea"/>
          <a:cs typeface="Helvetica"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575736" y="2501900"/>
            <a:ext cx="11040533" cy="1143000"/>
          </a:xfrm>
          <a:prstGeom prst="rect">
            <a:avLst/>
          </a:prstGeom>
        </p:spPr>
        <p:txBody>
          <a:bodyPr vert="horz" lIns="0" tIns="0" rIns="0" bIns="0" rtlCol="0" anchor="b">
            <a:normAutofit/>
          </a:bodyPr>
          <a:lstStyle/>
          <a:p>
            <a:r>
              <a:rPr lang="en-US" dirty="0" err="1" smtClean="0"/>
              <a:t>Kapitelüberschrift</a:t>
            </a:r>
            <a:endParaRPr lang="de-DE" dirty="0"/>
          </a:p>
        </p:txBody>
      </p:sp>
      <p:sp>
        <p:nvSpPr>
          <p:cNvPr id="11" name="Text Placeholder 10"/>
          <p:cNvSpPr>
            <a:spLocks noGrp="1"/>
          </p:cNvSpPr>
          <p:nvPr>
            <p:ph type="body" idx="1"/>
          </p:nvPr>
        </p:nvSpPr>
        <p:spPr>
          <a:xfrm>
            <a:off x="575736" y="3774822"/>
            <a:ext cx="11040533" cy="1043354"/>
          </a:xfrm>
          <a:prstGeom prst="rect">
            <a:avLst/>
          </a:prstGeom>
        </p:spPr>
        <p:txBody>
          <a:bodyPr vert="horz" lIns="0" tIns="0" rIns="0" bIns="0" rtlCol="0">
            <a:noAutofit/>
          </a:bodyPr>
          <a:lstStyle/>
          <a:p>
            <a:pPr lvl="0"/>
            <a:r>
              <a:rPr lang="en-US" dirty="0" err="1" smtClean="0"/>
              <a:t>Unterzeile</a:t>
            </a:r>
            <a:endParaRPr lang="en-US" dirty="0" smtClean="0"/>
          </a:p>
        </p:txBody>
      </p:sp>
      <p:sp>
        <p:nvSpPr>
          <p:cNvPr id="8" name="Datumsplatzhalter 6"/>
          <p:cNvSpPr>
            <a:spLocks noGrp="1"/>
          </p:cNvSpPr>
          <p:nvPr>
            <p:ph type="dt" sz="half" idx="2"/>
          </p:nvPr>
        </p:nvSpPr>
        <p:spPr>
          <a:xfrm>
            <a:off x="143339" y="6557860"/>
            <a:ext cx="2743200" cy="168994"/>
          </a:xfrm>
          <a:prstGeom prst="rect">
            <a:avLst/>
          </a:prstGeom>
        </p:spPr>
        <p:txBody>
          <a:bodyPr vert="horz" lIns="91440" tIns="45720" rIns="91440" bIns="45720" rtlCol="0" anchor="ctr"/>
          <a:lstStyle>
            <a:lvl1pPr algn="l">
              <a:defRPr sz="1000">
                <a:solidFill>
                  <a:schemeClr val="bg1"/>
                </a:solidFill>
                <a:latin typeface="Akkurat Light" panose="02000503030000020004" pitchFamily="50" charset="0"/>
              </a:defRPr>
            </a:lvl1pPr>
          </a:lstStyle>
          <a:p>
            <a:fld id="{736CE57F-4FAD-4E5B-8523-7406BBAB9551}" type="datetime1">
              <a:rPr lang="de-DE" smtClean="0"/>
              <a:t>25.10.2018</a:t>
            </a:fld>
            <a:endParaRPr lang="de-DE"/>
          </a:p>
        </p:txBody>
      </p:sp>
      <p:sp>
        <p:nvSpPr>
          <p:cNvPr id="9" name="Fußzeilenplatzhalter 7"/>
          <p:cNvSpPr>
            <a:spLocks noGrp="1"/>
          </p:cNvSpPr>
          <p:nvPr>
            <p:ph type="ftr" sz="quarter" idx="3"/>
          </p:nvPr>
        </p:nvSpPr>
        <p:spPr>
          <a:xfrm>
            <a:off x="3983765" y="6557860"/>
            <a:ext cx="4114800" cy="168994"/>
          </a:xfrm>
          <a:prstGeom prst="rect">
            <a:avLst/>
          </a:prstGeom>
        </p:spPr>
        <p:txBody>
          <a:bodyPr vert="horz" lIns="91440" tIns="45720" rIns="91440" bIns="45720" rtlCol="0" anchor="ctr"/>
          <a:lstStyle>
            <a:lvl1pPr algn="ctr">
              <a:defRPr sz="1000">
                <a:solidFill>
                  <a:schemeClr val="bg1"/>
                </a:solidFill>
                <a:latin typeface="Akkurat Light" panose="02000503030000020004" pitchFamily="50" charset="0"/>
              </a:defRPr>
            </a:lvl1pPr>
          </a:lstStyle>
          <a:p>
            <a:endParaRPr lang="de-DE"/>
          </a:p>
        </p:txBody>
      </p:sp>
      <p:sp>
        <p:nvSpPr>
          <p:cNvPr id="12" name="Foliennummernplatzhalter 8"/>
          <p:cNvSpPr>
            <a:spLocks noGrp="1"/>
          </p:cNvSpPr>
          <p:nvPr>
            <p:ph type="sldNum" sz="quarter" idx="4"/>
          </p:nvPr>
        </p:nvSpPr>
        <p:spPr>
          <a:xfrm>
            <a:off x="9240928" y="6557860"/>
            <a:ext cx="2743200" cy="168994"/>
          </a:xfrm>
          <a:prstGeom prst="rect">
            <a:avLst/>
          </a:prstGeom>
        </p:spPr>
        <p:txBody>
          <a:bodyPr vert="horz" lIns="91440" tIns="45720" rIns="91440" bIns="45720" rtlCol="0" anchor="ctr"/>
          <a:lstStyle>
            <a:lvl1pPr algn="r">
              <a:defRPr sz="1000">
                <a:solidFill>
                  <a:schemeClr val="bg1"/>
                </a:solidFill>
                <a:latin typeface="Akkurat Light" panose="02000503030000020004" pitchFamily="50" charset="0"/>
              </a:defRPr>
            </a:lvl1pPr>
          </a:lstStyle>
          <a:p>
            <a:r>
              <a:rPr lang="de-DE" smtClean="0"/>
              <a:t>S. </a:t>
            </a:r>
            <a:fld id="{B9DF6C52-4BA1-4C4E-9BE9-FC89916C8393}" type="slidenum">
              <a:rPr lang="de-DE" smtClean="0"/>
              <a:pPr/>
              <a:t>‹Nr.›</a:t>
            </a:fld>
            <a:endParaRPr lang="de-DE" dirty="0"/>
          </a:p>
        </p:txBody>
      </p:sp>
      <p:pic>
        <p:nvPicPr>
          <p:cNvPr id="13" name="Grafik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8629" y="260648"/>
            <a:ext cx="2374741" cy="1296144"/>
          </a:xfrm>
          <a:prstGeom prst="rect">
            <a:avLst/>
          </a:prstGeom>
        </p:spPr>
      </p:pic>
    </p:spTree>
    <p:extLst>
      <p:ext uri="{BB962C8B-B14F-4D97-AF65-F5344CB8AC3E}">
        <p14:creationId xmlns:p14="http://schemas.microsoft.com/office/powerpoint/2010/main" val="836047520"/>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Lst>
  <p:timing>
    <p:tnLst>
      <p:par>
        <p:cTn id="1" dur="indefinite" restart="never" nodeType="tmRoot"/>
      </p:par>
    </p:tnLst>
  </p:timing>
  <p:hf hdr="0"/>
  <p:txStyles>
    <p:titleStyle>
      <a:lvl1pPr algn="ctr" defTabSz="914377" rtl="0" eaLnBrk="1" latinLnBrk="0" hangingPunct="1">
        <a:lnSpc>
          <a:spcPts val="4000"/>
        </a:lnSpc>
        <a:spcBef>
          <a:spcPct val="0"/>
        </a:spcBef>
        <a:buNone/>
        <a:defRPr sz="3600" b="1" kern="1200">
          <a:solidFill>
            <a:schemeClr val="tx1"/>
          </a:solidFill>
          <a:latin typeface="Akkurat" panose="02000503030000020004" pitchFamily="50" charset="0"/>
          <a:ea typeface="+mj-ea"/>
          <a:cs typeface="Arial" pitchFamily="34" charset="0"/>
        </a:defRPr>
      </a:lvl1pPr>
    </p:titleStyle>
    <p:bodyStyle>
      <a:lvl1pPr marL="0" indent="0" algn="ctr" defTabSz="914377" rtl="0" eaLnBrk="1" latinLnBrk="0" hangingPunct="1">
        <a:lnSpc>
          <a:spcPts val="3600"/>
        </a:lnSpc>
        <a:spcBef>
          <a:spcPts val="0"/>
        </a:spcBef>
        <a:buFont typeface="Arial" pitchFamily="34" charset="0"/>
        <a:buNone/>
        <a:defRPr sz="2800" kern="1200">
          <a:solidFill>
            <a:schemeClr val="tx1"/>
          </a:solidFill>
          <a:latin typeface="Akkurat" panose="02000503030000020004" pitchFamily="50" charset="0"/>
          <a:ea typeface="+mn-ea"/>
          <a:cs typeface="Arial" pitchFamily="34" charset="0"/>
        </a:defRPr>
      </a:lvl1pPr>
      <a:lvl2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2pPr>
      <a:lvl3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3pPr>
      <a:lvl4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4pPr>
      <a:lvl5pPr marL="0" indent="0" algn="ctr" defTabSz="914377" rtl="0" eaLnBrk="1" latinLnBrk="0" hangingPunct="1">
        <a:lnSpc>
          <a:spcPts val="3600"/>
        </a:lnSpc>
        <a:spcBef>
          <a:spcPts val="0"/>
        </a:spcBef>
        <a:buFont typeface="Arial" pitchFamily="34" charset="0"/>
        <a:buNone/>
        <a:defRPr sz="32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espressobin.ne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fineon.com/dgdl/Infineon-TPM_RSA_Root_CA-C-v01_00-EN.cer?fileId=5546d46253f6505701540496a5641d20" TargetMode="External"/><Relationship Id="rId2" Type="http://schemas.openxmlformats.org/officeDocument/2006/relationships/hyperlink" Target="https://www.infineon.com/dgdl/Infineon-RSA_Manufacturing_CA_020_certificate_SLB+9670_FW7.6120-C-v01_00-EN.crt?fileId=5546d4625c54d85b015cc4b2889a7abf"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ourceforge.net/projects/xca/"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standards.ieee.org/findstds/standard/802.1AR-2009.html" TargetMode="External"/><Relationship Id="rId2" Type="http://schemas.openxmlformats.org/officeDocument/2006/relationships/hyperlink" Target="https://trustedcomputinggroup.org/wp-content/uploads/TCG-TPM-v2.0-Provisioning-Guidance-Published-v1r1.pdf" TargetMode="External"/><Relationship Id="rId1" Type="http://schemas.openxmlformats.org/officeDocument/2006/relationships/slideLayout" Target="../slideLayouts/slideLayout6.xml"/><Relationship Id="rId4" Type="http://schemas.openxmlformats.org/officeDocument/2006/relationships/hyperlink" Target="https://link.springer.com/book/10.1007/978-1-4302-6584-9"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saerdnaepap/openwrt-kernel.git%20-b%20tpm2"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aerdnaepap/openwrt.git%20-b%20tpm2"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smtClean="0"/>
              <a:t>IUNO</a:t>
            </a:r>
            <a:endParaRPr lang="de-DE" dirty="0"/>
          </a:p>
        </p:txBody>
      </p:sp>
      <p:sp>
        <p:nvSpPr>
          <p:cNvPr id="46" name="Text Placeholder 45"/>
          <p:cNvSpPr>
            <a:spLocks noGrp="1"/>
          </p:cNvSpPr>
          <p:nvPr>
            <p:ph type="body" sz="quarter" idx="19"/>
          </p:nvPr>
        </p:nvSpPr>
        <p:spPr/>
        <p:txBody>
          <a:bodyPr/>
          <a:lstStyle/>
          <a:p>
            <a:r>
              <a:rPr lang="de-DE" dirty="0" smtClean="0"/>
              <a:t>Andreas Pape</a:t>
            </a:r>
          </a:p>
          <a:p>
            <a:r>
              <a:rPr lang="de-DE" dirty="0" smtClean="0"/>
              <a:t>Phoenix </a:t>
            </a:r>
            <a:r>
              <a:rPr lang="de-DE" dirty="0" err="1" smtClean="0"/>
              <a:t>Contact</a:t>
            </a:r>
            <a:r>
              <a:rPr lang="de-DE" dirty="0" smtClean="0"/>
              <a:t> Electronics GmbH</a:t>
            </a:r>
          </a:p>
          <a:p>
            <a:endParaRPr lang="de-DE" dirty="0"/>
          </a:p>
        </p:txBody>
      </p:sp>
      <p:sp>
        <p:nvSpPr>
          <p:cNvPr id="9" name="Bildplatzhalter 8"/>
          <p:cNvSpPr>
            <a:spLocks noGrp="1"/>
          </p:cNvSpPr>
          <p:nvPr>
            <p:ph type="pic" sz="quarter" idx="21"/>
          </p:nvPr>
        </p:nvSpPr>
        <p:spPr/>
      </p:sp>
      <p:pic>
        <p:nvPicPr>
          <p:cNvPr id="14" name="Bildplatzhalter 7"/>
          <p:cNvPicPr>
            <a:picLocks noChangeAspect="1"/>
          </p:cNvPicPr>
          <p:nvPr/>
        </p:nvPicPr>
        <p:blipFill rotWithShape="1">
          <a:blip r:embed="rId2" cstate="print">
            <a:extLst>
              <a:ext uri="{28A0092B-C50C-407E-A947-70E740481C1C}">
                <a14:useLocalDpi xmlns:a14="http://schemas.microsoft.com/office/drawing/2010/main" val="0"/>
              </a:ext>
            </a:extLst>
          </a:blip>
          <a:srcRect l="42171" t="599" r="7568" b="535"/>
          <a:stretch/>
        </p:blipFill>
        <p:spPr>
          <a:xfrm>
            <a:off x="5879976" y="1803400"/>
            <a:ext cx="6312025" cy="5054600"/>
          </a:xfrm>
          <a:custGeom>
            <a:avLst/>
            <a:gdLst>
              <a:gd name="connsiteX0" fmla="*/ 0 w 4402137"/>
              <a:gd name="connsiteY0" fmla="*/ 0 h 5070475"/>
              <a:gd name="connsiteX1" fmla="*/ 4402137 w 4402137"/>
              <a:gd name="connsiteY1" fmla="*/ 0 h 5070475"/>
              <a:gd name="connsiteX2" fmla="*/ 4402137 w 4402137"/>
              <a:gd name="connsiteY2" fmla="*/ 5070475 h 5070475"/>
              <a:gd name="connsiteX3" fmla="*/ 0 w 4402137"/>
              <a:gd name="connsiteY3" fmla="*/ 5070475 h 5070475"/>
              <a:gd name="connsiteX4" fmla="*/ 0 w 4402137"/>
              <a:gd name="connsiteY4" fmla="*/ 0 h 5070475"/>
              <a:gd name="connsiteX0" fmla="*/ 679938 w 5082075"/>
              <a:gd name="connsiteY0" fmla="*/ 0 h 5070475"/>
              <a:gd name="connsiteX1" fmla="*/ 5082075 w 5082075"/>
              <a:gd name="connsiteY1" fmla="*/ 0 h 5070475"/>
              <a:gd name="connsiteX2" fmla="*/ 5082075 w 5082075"/>
              <a:gd name="connsiteY2" fmla="*/ 5070475 h 5070475"/>
              <a:gd name="connsiteX3" fmla="*/ 0 w 5082075"/>
              <a:gd name="connsiteY3" fmla="*/ 5070475 h 5070475"/>
              <a:gd name="connsiteX4" fmla="*/ 679938 w 5082075"/>
              <a:gd name="connsiteY4" fmla="*/ 0 h 5070475"/>
              <a:gd name="connsiteX0" fmla="*/ 1207477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207477 w 5082075"/>
              <a:gd name="connsiteY4" fmla="*/ 0 h 5088060"/>
              <a:gd name="connsiteX0" fmla="*/ 1342292 w 5082075"/>
              <a:gd name="connsiteY0" fmla="*/ 0 h 5088060"/>
              <a:gd name="connsiteX1" fmla="*/ 5082075 w 5082075"/>
              <a:gd name="connsiteY1" fmla="*/ 17585 h 5088060"/>
              <a:gd name="connsiteX2" fmla="*/ 5082075 w 5082075"/>
              <a:gd name="connsiteY2" fmla="*/ 5088060 h 5088060"/>
              <a:gd name="connsiteX3" fmla="*/ 0 w 5082075"/>
              <a:gd name="connsiteY3" fmla="*/ 5088060 h 5088060"/>
              <a:gd name="connsiteX4" fmla="*/ 1342292 w 5082075"/>
              <a:gd name="connsiteY4" fmla="*/ 0 h 5088060"/>
              <a:gd name="connsiteX0" fmla="*/ 1342292 w 5082075"/>
              <a:gd name="connsiteY0" fmla="*/ 5861 h 5070475"/>
              <a:gd name="connsiteX1" fmla="*/ 5082075 w 5082075"/>
              <a:gd name="connsiteY1" fmla="*/ 0 h 5070475"/>
              <a:gd name="connsiteX2" fmla="*/ 5082075 w 5082075"/>
              <a:gd name="connsiteY2" fmla="*/ 5070475 h 5070475"/>
              <a:gd name="connsiteX3" fmla="*/ 0 w 5082075"/>
              <a:gd name="connsiteY3" fmla="*/ 5070475 h 5070475"/>
              <a:gd name="connsiteX4" fmla="*/ 1342292 w 5082075"/>
              <a:gd name="connsiteY4" fmla="*/ 5861 h 5070475"/>
              <a:gd name="connsiteX0" fmla="*/ 123092 w 3862875"/>
              <a:gd name="connsiteY0" fmla="*/ 5861 h 5070475"/>
              <a:gd name="connsiteX1" fmla="*/ 3862875 w 3862875"/>
              <a:gd name="connsiteY1" fmla="*/ 0 h 5070475"/>
              <a:gd name="connsiteX2" fmla="*/ 3862875 w 3862875"/>
              <a:gd name="connsiteY2" fmla="*/ 5070475 h 5070475"/>
              <a:gd name="connsiteX3" fmla="*/ 0 w 3862875"/>
              <a:gd name="connsiteY3" fmla="*/ 5070474 h 5070475"/>
              <a:gd name="connsiteX4" fmla="*/ 123092 w 3862875"/>
              <a:gd name="connsiteY4" fmla="*/ 5861 h 5070475"/>
              <a:gd name="connsiteX0" fmla="*/ 0 w 4572000"/>
              <a:gd name="connsiteY0" fmla="*/ 0 h 5070476"/>
              <a:gd name="connsiteX1" fmla="*/ 4572000 w 4572000"/>
              <a:gd name="connsiteY1" fmla="*/ 1 h 5070476"/>
              <a:gd name="connsiteX2" fmla="*/ 4572000 w 4572000"/>
              <a:gd name="connsiteY2" fmla="*/ 5070476 h 5070476"/>
              <a:gd name="connsiteX3" fmla="*/ 709125 w 4572000"/>
              <a:gd name="connsiteY3" fmla="*/ 5070475 h 5070476"/>
              <a:gd name="connsiteX4" fmla="*/ 0 w 4572000"/>
              <a:gd name="connsiteY4" fmla="*/ 0 h 5070476"/>
              <a:gd name="connsiteX0" fmla="*/ 0 w 4237892"/>
              <a:gd name="connsiteY0" fmla="*/ 0 h 5070475"/>
              <a:gd name="connsiteX1" fmla="*/ 4237892 w 4237892"/>
              <a:gd name="connsiteY1" fmla="*/ 0 h 5070475"/>
              <a:gd name="connsiteX2" fmla="*/ 4237892 w 4237892"/>
              <a:gd name="connsiteY2" fmla="*/ 5070475 h 5070475"/>
              <a:gd name="connsiteX3" fmla="*/ 375017 w 4237892"/>
              <a:gd name="connsiteY3" fmla="*/ 5070474 h 5070475"/>
              <a:gd name="connsiteX4" fmla="*/ 0 w 4237892"/>
              <a:gd name="connsiteY4" fmla="*/ 0 h 5070475"/>
              <a:gd name="connsiteX0" fmla="*/ 0 w 4237892"/>
              <a:gd name="connsiteY0" fmla="*/ 0 h 5070475"/>
              <a:gd name="connsiteX1" fmla="*/ 4237892 w 4237892"/>
              <a:gd name="connsiteY1" fmla="*/ 0 h 5070475"/>
              <a:gd name="connsiteX2" fmla="*/ 4237892 w 4237892"/>
              <a:gd name="connsiteY2" fmla="*/ 5070475 h 5070475"/>
              <a:gd name="connsiteX3" fmla="*/ 750155 w 4237892"/>
              <a:gd name="connsiteY3" fmla="*/ 5070474 h 5070475"/>
              <a:gd name="connsiteX4" fmla="*/ 0 w 4237892"/>
              <a:gd name="connsiteY4" fmla="*/ 0 h 5070475"/>
              <a:gd name="connsiteX0" fmla="*/ 0 w 4572000"/>
              <a:gd name="connsiteY0" fmla="*/ 0 h 5070476"/>
              <a:gd name="connsiteX1" fmla="*/ 4572000 w 4572000"/>
              <a:gd name="connsiteY1" fmla="*/ 1 h 5070476"/>
              <a:gd name="connsiteX2" fmla="*/ 4572000 w 4572000"/>
              <a:gd name="connsiteY2" fmla="*/ 5070476 h 5070476"/>
              <a:gd name="connsiteX3" fmla="*/ 1084263 w 4572000"/>
              <a:gd name="connsiteY3" fmla="*/ 5070475 h 5070476"/>
              <a:gd name="connsiteX4" fmla="*/ 0 w 4572000"/>
              <a:gd name="connsiteY4" fmla="*/ 0 h 5070476"/>
              <a:gd name="connsiteX0" fmla="*/ 0 w 4572000"/>
              <a:gd name="connsiteY0" fmla="*/ 0 h 5070476"/>
              <a:gd name="connsiteX1" fmla="*/ 4572000 w 4572000"/>
              <a:gd name="connsiteY1" fmla="*/ 1 h 5070476"/>
              <a:gd name="connsiteX2" fmla="*/ 4572000 w 4572000"/>
              <a:gd name="connsiteY2" fmla="*/ 5070476 h 5070476"/>
              <a:gd name="connsiteX3" fmla="*/ 720847 w 4572000"/>
              <a:gd name="connsiteY3" fmla="*/ 5070476 h 5070476"/>
              <a:gd name="connsiteX4" fmla="*/ 0 w 4572000"/>
              <a:gd name="connsiteY4" fmla="*/ 0 h 50704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070476">
                <a:moveTo>
                  <a:pt x="0" y="0"/>
                </a:moveTo>
                <a:lnTo>
                  <a:pt x="4572000" y="1"/>
                </a:lnTo>
                <a:lnTo>
                  <a:pt x="4572000" y="5070476"/>
                </a:lnTo>
                <a:lnTo>
                  <a:pt x="720847" y="5070476"/>
                </a:lnTo>
                <a:lnTo>
                  <a:pt x="0" y="0"/>
                </a:lnTo>
                <a:close/>
              </a:path>
            </a:pathLst>
          </a:custGeom>
        </p:spPr>
      </p:pic>
      <p:pic>
        <p:nvPicPr>
          <p:cNvPr id="15" name="Picture 3" descr="\\itc.local\dfs\projects\s\software-ag\01_gestaltungsleistungen\software_cluster\logo_sponsoren\03_reinzeichnung\BMBF_CMYK_Gef_M.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731172" y="5949280"/>
            <a:ext cx="1225396" cy="75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20"/>
          </p:nvPr>
        </p:nvSpPr>
        <p:spPr>
          <a:xfrm>
            <a:off x="575738" y="3738860"/>
            <a:ext cx="6456366" cy="1706364"/>
          </a:xfrm>
        </p:spPr>
        <p:txBody>
          <a:bodyPr/>
          <a:lstStyle/>
          <a:p>
            <a:r>
              <a:rPr lang="de-DE" dirty="0" smtClean="0"/>
              <a:t>Arbeitspaket 7.2 – Schutzmaßnahmen:</a:t>
            </a:r>
            <a:br>
              <a:rPr lang="de-DE" dirty="0" smtClean="0"/>
            </a:br>
            <a:r>
              <a:rPr lang="de-DE" dirty="0" smtClean="0"/>
              <a:t>FW </a:t>
            </a:r>
            <a:r>
              <a:rPr lang="de-DE" dirty="0" err="1" smtClean="0"/>
              <a:t>Build</a:t>
            </a:r>
            <a:r>
              <a:rPr lang="de-DE" dirty="0" smtClean="0"/>
              <a:t>-Prozess für Marvell </a:t>
            </a:r>
            <a:r>
              <a:rPr lang="de-DE" dirty="0" err="1" smtClean="0"/>
              <a:t>espressobin</a:t>
            </a:r>
            <a:r>
              <a:rPr lang="de-DE" dirty="0" smtClean="0"/>
              <a:t> Board &amp; Infineon SLB 9760</a:t>
            </a:r>
          </a:p>
          <a:p>
            <a:endParaRPr lang="de-D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a:xfrm>
            <a:off x="575736" y="1258214"/>
            <a:ext cx="11040533" cy="4867949"/>
          </a:xfrm>
        </p:spPr>
        <p:txBody>
          <a:bodyPr/>
          <a:lstStyle/>
          <a:p>
            <a:r>
              <a:rPr lang="de-DE" dirty="0" smtClean="0"/>
              <a:t>Anlegen des Boot Verzeichnisses, aus dem später der </a:t>
            </a:r>
            <a:r>
              <a:rPr lang="de-DE" dirty="0" err="1" smtClean="0"/>
              <a:t>Bootloader</a:t>
            </a:r>
            <a:r>
              <a:rPr lang="de-DE" dirty="0" smtClean="0"/>
              <a:t> (</a:t>
            </a:r>
            <a:r>
              <a:rPr lang="de-DE" dirty="0" err="1" smtClean="0"/>
              <a:t>u-Boot</a:t>
            </a:r>
            <a:r>
              <a:rPr lang="de-DE" dirty="0" smtClean="0"/>
              <a:t>) des </a:t>
            </a:r>
            <a:r>
              <a:rPr lang="de-DE" dirty="0" err="1" smtClean="0"/>
              <a:t>espressobin</a:t>
            </a:r>
            <a:r>
              <a:rPr lang="de-DE" dirty="0" smtClean="0"/>
              <a:t> Boards das </a:t>
            </a:r>
            <a:r>
              <a:rPr lang="de-DE" dirty="0" err="1" smtClean="0"/>
              <a:t>dtb</a:t>
            </a:r>
            <a:r>
              <a:rPr lang="de-DE" dirty="0" smtClean="0"/>
              <a:t> File und den Linux Kernel liest und startet:</a:t>
            </a:r>
            <a:br>
              <a:rPr lang="de-DE" dirty="0" smtClean="0"/>
            </a:br>
            <a:r>
              <a:rPr lang="de-DE" dirty="0" smtClean="0"/>
              <a:t>&gt;</a:t>
            </a:r>
            <a:r>
              <a:rPr lang="de-DE" dirty="0" err="1" smtClean="0"/>
              <a:t>sudo</a:t>
            </a:r>
            <a:r>
              <a:rPr lang="de-DE" dirty="0" smtClean="0"/>
              <a:t> </a:t>
            </a:r>
            <a:r>
              <a:rPr lang="de-DE" dirty="0" err="1" smtClean="0"/>
              <a:t>mkdir</a:t>
            </a:r>
            <a:r>
              <a:rPr lang="de-DE" dirty="0" smtClean="0"/>
              <a:t> –p </a:t>
            </a:r>
            <a:r>
              <a:rPr lang="de-DE" dirty="0" err="1" smtClean="0"/>
              <a:t>boot</a:t>
            </a:r>
            <a:r>
              <a:rPr lang="de-DE" dirty="0" smtClean="0"/>
              <a:t>/</a:t>
            </a:r>
          </a:p>
          <a:p>
            <a:r>
              <a:rPr lang="de-DE" dirty="0" smtClean="0"/>
              <a:t>Linux Kernel und </a:t>
            </a:r>
            <a:r>
              <a:rPr lang="de-DE" dirty="0" err="1" smtClean="0"/>
              <a:t>dtb</a:t>
            </a:r>
            <a:r>
              <a:rPr lang="de-DE" dirty="0" smtClean="0"/>
              <a:t> File auf die SD Karte kopieren:</a:t>
            </a:r>
            <a:br>
              <a:rPr lang="de-DE" dirty="0" smtClean="0"/>
            </a:br>
            <a:r>
              <a:rPr lang="de-DE" dirty="0" smtClean="0"/>
              <a:t>&gt;</a:t>
            </a:r>
            <a:r>
              <a:rPr lang="de-DE" dirty="0" err="1" smtClean="0"/>
              <a:t>sudo</a:t>
            </a:r>
            <a:r>
              <a:rPr lang="de-DE" dirty="0" smtClean="0"/>
              <a:t> </a:t>
            </a:r>
            <a:r>
              <a:rPr lang="de-DE" dirty="0" err="1" smtClean="0"/>
              <a:t>cp</a:t>
            </a:r>
            <a:r>
              <a:rPr lang="de-DE" dirty="0" smtClean="0"/>
              <a:t>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/bin/mvebu64/armada-3720-community.dtb </a:t>
            </a:r>
            <a:r>
              <a:rPr lang="de-DE" dirty="0" err="1" smtClean="0"/>
              <a:t>boot</a:t>
            </a:r>
            <a:r>
              <a:rPr lang="de-DE" dirty="0" smtClean="0"/>
              <a:t>/</a:t>
            </a:r>
            <a:r>
              <a:rPr lang="en-US" dirty="0" smtClean="0"/>
              <a:t/>
            </a:r>
            <a:br>
              <a:rPr lang="en-US" dirty="0" smtClean="0"/>
            </a:br>
            <a:r>
              <a:rPr lang="en-US" dirty="0" smtClean="0"/>
              <a:t>&gt;</a:t>
            </a:r>
            <a:r>
              <a:rPr lang="en-US" dirty="0" err="1" smtClean="0"/>
              <a:t>sudo</a:t>
            </a:r>
            <a:r>
              <a:rPr lang="en-US" dirty="0" smtClean="0"/>
              <a:t> </a:t>
            </a:r>
            <a:r>
              <a:rPr lang="en-US" dirty="0" err="1" smtClean="0"/>
              <a:t>cp</a:t>
            </a:r>
            <a:r>
              <a:rPr lang="en-US" dirty="0" smtClean="0"/>
              <a:t> ~/</a:t>
            </a:r>
            <a:r>
              <a:rPr lang="en-US" dirty="0" err="1" smtClean="0"/>
              <a:t>iuno</a:t>
            </a:r>
            <a:r>
              <a:rPr lang="en-US" dirty="0" smtClean="0"/>
              <a:t>/</a:t>
            </a:r>
            <a:r>
              <a:rPr lang="en-US" dirty="0" err="1" smtClean="0"/>
              <a:t>openwrt</a:t>
            </a:r>
            <a:r>
              <a:rPr lang="en-US" dirty="0" smtClean="0"/>
              <a:t>/</a:t>
            </a:r>
            <a:r>
              <a:rPr lang="en-US" dirty="0" err="1" smtClean="0"/>
              <a:t>openwrt-dd</a:t>
            </a:r>
            <a:r>
              <a:rPr lang="en-US" dirty="0" smtClean="0"/>
              <a:t>/bin/mvebu64/</a:t>
            </a:r>
            <a:r>
              <a:rPr lang="en-US" dirty="0" err="1" smtClean="0"/>
              <a:t>openwrt</a:t>
            </a:r>
            <a:r>
              <a:rPr lang="en-US" dirty="0" smtClean="0"/>
              <a:t>-armada-</a:t>
            </a:r>
            <a:r>
              <a:rPr lang="en-US" dirty="0" err="1" smtClean="0"/>
              <a:t>ESPRESSObin</a:t>
            </a:r>
            <a:r>
              <a:rPr lang="en-US" dirty="0" smtClean="0"/>
              <a:t>-Image boot/</a:t>
            </a:r>
          </a:p>
          <a:p>
            <a:r>
              <a:rPr lang="de-DE" dirty="0" smtClean="0"/>
              <a:t>Mit</a:t>
            </a:r>
            <a:r>
              <a:rPr lang="de-DE" dirty="0"/>
              <a:t/>
            </a:r>
            <a:br>
              <a:rPr lang="de-DE" dirty="0"/>
            </a:br>
            <a:r>
              <a:rPr lang="de-DE" dirty="0"/>
              <a:t>&gt;cd ~</a:t>
            </a:r>
            <a:br>
              <a:rPr lang="de-DE" dirty="0"/>
            </a:br>
            <a:r>
              <a:rPr lang="de-DE" dirty="0" smtClean="0"/>
              <a:t>das Verzeichnis der SD-Karte verlassen und die SD-Karte „</a:t>
            </a:r>
            <a:r>
              <a:rPr lang="de-DE" dirty="0" err="1" smtClean="0"/>
              <a:t>unmounten</a:t>
            </a:r>
            <a:r>
              <a:rPr lang="de-DE" dirty="0" smtClean="0"/>
              <a:t>“ entweder mit dem Befehlen</a:t>
            </a:r>
            <a:br>
              <a:rPr lang="de-DE" dirty="0" smtClean="0"/>
            </a:br>
            <a:r>
              <a:rPr lang="de-DE" dirty="0" smtClean="0"/>
              <a:t>&gt;</a:t>
            </a:r>
            <a:r>
              <a:rPr lang="de-DE" dirty="0" err="1" smtClean="0"/>
              <a:t>sudo</a:t>
            </a:r>
            <a:r>
              <a:rPr lang="de-DE" dirty="0" smtClean="0"/>
              <a:t> </a:t>
            </a:r>
            <a:r>
              <a:rPr lang="de-DE" dirty="0" err="1" smtClean="0"/>
              <a:t>umount</a:t>
            </a:r>
            <a:r>
              <a:rPr lang="de-DE" dirty="0" smtClean="0"/>
              <a:t> /</a:t>
            </a:r>
            <a:r>
              <a:rPr lang="de-DE" dirty="0" err="1" smtClean="0"/>
              <a:t>media</a:t>
            </a:r>
            <a:r>
              <a:rPr lang="de-DE" dirty="0" smtClean="0"/>
              <a:t>/&lt;Benutzerkennung&gt;/&lt;SD-Karten ID&gt;</a:t>
            </a:r>
            <a:r>
              <a:rPr lang="de-DE" dirty="0"/>
              <a:t/>
            </a:r>
            <a:br>
              <a:rPr lang="de-DE" dirty="0"/>
            </a:br>
            <a:r>
              <a:rPr lang="de-DE" dirty="0" smtClean="0"/>
              <a:t>oder über den Auswurfbutton bzw. das Kontextmenü für die SD-Karte im Dateimanager von Ubuntu bzw. der verwendeten Linux Distribution</a:t>
            </a:r>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10</a:t>
            </a:fld>
            <a:endParaRPr lang="de-DE" dirty="0"/>
          </a:p>
        </p:txBody>
      </p:sp>
    </p:spTree>
    <p:extLst>
      <p:ext uri="{BB962C8B-B14F-4D97-AF65-F5344CB8AC3E}">
        <p14:creationId xmlns:p14="http://schemas.microsoft.com/office/powerpoint/2010/main" val="1862634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Anpassungen im </a:t>
            </a:r>
            <a:r>
              <a:rPr lang="de-DE" dirty="0" err="1" smtClean="0"/>
              <a:t>Bootloader</a:t>
            </a:r>
            <a:r>
              <a:rPr lang="de-DE" dirty="0" smtClean="0"/>
              <a:t> für den Boot-Prozess</a:t>
            </a:r>
            <a:endParaRPr lang="en-US" dirty="0"/>
          </a:p>
        </p:txBody>
      </p:sp>
      <p:sp>
        <p:nvSpPr>
          <p:cNvPr id="3" name="Inhaltsplatzhalter 2"/>
          <p:cNvSpPr>
            <a:spLocks noGrp="1"/>
          </p:cNvSpPr>
          <p:nvPr>
            <p:ph idx="1"/>
          </p:nvPr>
        </p:nvSpPr>
        <p:spPr/>
        <p:txBody>
          <a:bodyPr/>
          <a:lstStyle/>
          <a:p>
            <a:r>
              <a:rPr lang="de-DE" dirty="0" smtClean="0"/>
              <a:t>Die SD Karte in den SD-Karten Slot des </a:t>
            </a:r>
            <a:r>
              <a:rPr lang="de-DE" dirty="0" err="1" smtClean="0"/>
              <a:t>espressbin</a:t>
            </a:r>
            <a:r>
              <a:rPr lang="de-DE" dirty="0" smtClean="0"/>
              <a:t> Boards stecken </a:t>
            </a:r>
          </a:p>
          <a:p>
            <a:r>
              <a:rPr lang="de-DE" dirty="0" smtClean="0"/>
              <a:t>Mit dem USB Kabel eine Verbindung zwischen dem </a:t>
            </a:r>
            <a:r>
              <a:rPr lang="de-DE" dirty="0" err="1" smtClean="0"/>
              <a:t>espressobin</a:t>
            </a:r>
            <a:r>
              <a:rPr lang="de-DE" dirty="0" smtClean="0"/>
              <a:t> Board und einem PC herstellen. Auf dem PC wird ein Terminalprogramm wie </a:t>
            </a:r>
            <a:r>
              <a:rPr lang="de-DE" dirty="0" err="1" smtClean="0"/>
              <a:t>teraterm</a:t>
            </a:r>
            <a:r>
              <a:rPr lang="de-DE" dirty="0" smtClean="0"/>
              <a:t> oder </a:t>
            </a:r>
            <a:r>
              <a:rPr lang="de-DE" dirty="0" err="1" smtClean="0"/>
              <a:t>Putty</a:t>
            </a:r>
            <a:r>
              <a:rPr lang="de-DE" dirty="0" smtClean="0"/>
              <a:t> benötigt. Dieser PC kann auch ein Windows PC sein. Über die USB Verbindung wird eine virtuelle serielle Schnittstelle am PC eingerichtet. Ggf. sind hier unter Windows noch Treiber zu installieren.</a:t>
            </a:r>
          </a:p>
          <a:p>
            <a:r>
              <a:rPr lang="de-DE" dirty="0" smtClean="0"/>
              <a:t>Das Terminal Programm starten und auf die verwendete virtuelle serielle Schnittstelle einstellen (auf Ubuntu PC /</a:t>
            </a:r>
            <a:r>
              <a:rPr lang="de-DE" dirty="0" err="1" smtClean="0"/>
              <a:t>dev</a:t>
            </a:r>
            <a:r>
              <a:rPr lang="de-DE" dirty="0" smtClean="0"/>
              <a:t>/ttyUSB0, Speed 115200 </a:t>
            </a:r>
            <a:r>
              <a:rPr lang="de-DE" dirty="0" err="1" smtClean="0"/>
              <a:t>baud</a:t>
            </a:r>
            <a:r>
              <a:rPr lang="de-DE" dirty="0" smtClean="0"/>
              <a:t>, 8 </a:t>
            </a:r>
            <a:r>
              <a:rPr lang="de-DE" dirty="0" err="1" smtClean="0"/>
              <a:t>data</a:t>
            </a:r>
            <a:r>
              <a:rPr lang="de-DE" dirty="0" smtClean="0"/>
              <a:t> </a:t>
            </a:r>
            <a:r>
              <a:rPr lang="de-DE" dirty="0" err="1" smtClean="0"/>
              <a:t>bits</a:t>
            </a:r>
            <a:r>
              <a:rPr lang="de-DE" dirty="0" smtClean="0"/>
              <a:t>, 1 </a:t>
            </a:r>
            <a:r>
              <a:rPr lang="de-DE" dirty="0" err="1" smtClean="0"/>
              <a:t>stop</a:t>
            </a:r>
            <a:r>
              <a:rPr lang="de-DE" dirty="0" smtClean="0"/>
              <a:t> </a:t>
            </a:r>
            <a:r>
              <a:rPr lang="de-DE" dirty="0" err="1" smtClean="0"/>
              <a:t>bit</a:t>
            </a:r>
            <a:r>
              <a:rPr lang="de-DE" dirty="0" smtClean="0"/>
              <a:t>, </a:t>
            </a:r>
            <a:r>
              <a:rPr lang="de-DE" dirty="0" err="1" smtClean="0"/>
              <a:t>no</a:t>
            </a:r>
            <a:r>
              <a:rPr lang="de-DE" dirty="0" smtClean="0"/>
              <a:t> </a:t>
            </a:r>
            <a:r>
              <a:rPr lang="de-DE" dirty="0" err="1" smtClean="0"/>
              <a:t>parity</a:t>
            </a:r>
            <a:r>
              <a:rPr lang="de-DE" dirty="0" smtClean="0"/>
              <a:t>, XON/XOFF </a:t>
            </a:r>
            <a:r>
              <a:rPr lang="de-DE" dirty="0" err="1" smtClean="0"/>
              <a:t>flow</a:t>
            </a:r>
            <a:r>
              <a:rPr lang="de-DE" dirty="0" smtClean="0"/>
              <a:t> </a:t>
            </a:r>
            <a:r>
              <a:rPr lang="de-DE" dirty="0" err="1" smtClean="0"/>
              <a:t>control</a:t>
            </a:r>
            <a:r>
              <a:rPr lang="de-DE" dirty="0" smtClean="0"/>
              <a:t>)</a:t>
            </a:r>
          </a:p>
          <a:p>
            <a:r>
              <a:rPr lang="de-DE" dirty="0" smtClean="0"/>
              <a:t>Spannungsversorgung des </a:t>
            </a:r>
            <a:r>
              <a:rPr lang="de-DE" dirty="0" err="1" smtClean="0"/>
              <a:t>espressobin</a:t>
            </a:r>
            <a:r>
              <a:rPr lang="de-DE" dirty="0" smtClean="0"/>
              <a:t> Boards einschalten und warten, bis in dem Terminal Programm der Hinweis erscheint, dass der </a:t>
            </a:r>
            <a:r>
              <a:rPr lang="de-DE" dirty="0" err="1" smtClean="0"/>
              <a:t>Autoboot</a:t>
            </a:r>
            <a:r>
              <a:rPr lang="de-DE" dirty="0" smtClean="0"/>
              <a:t> Prozess durch drücken einer Taste unterbrochen werden kann. Dann eine Taste drücken, so dass der Boot Prozess unterbrochen wird.</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11</a:t>
            </a:fld>
            <a:endParaRPr lang="de-DE" dirty="0"/>
          </a:p>
        </p:txBody>
      </p:sp>
    </p:spTree>
    <p:extLst>
      <p:ext uri="{BB962C8B-B14F-4D97-AF65-F5344CB8AC3E}">
        <p14:creationId xmlns:p14="http://schemas.microsoft.com/office/powerpoint/2010/main" val="980380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Anpassungen im </a:t>
            </a:r>
            <a:r>
              <a:rPr lang="de-DE" dirty="0" err="1"/>
              <a:t>Bootloader</a:t>
            </a:r>
            <a:r>
              <a:rPr lang="de-DE" dirty="0"/>
              <a:t> für den Boot-Prozess</a:t>
            </a:r>
            <a:endParaRPr lang="en-US" dirty="0"/>
          </a:p>
        </p:txBody>
      </p:sp>
      <p:sp>
        <p:nvSpPr>
          <p:cNvPr id="3" name="Inhaltsplatzhalter 2"/>
          <p:cNvSpPr>
            <a:spLocks noGrp="1"/>
          </p:cNvSpPr>
          <p:nvPr>
            <p:ph idx="1"/>
          </p:nvPr>
        </p:nvSpPr>
        <p:spPr/>
        <p:txBody>
          <a:bodyPr/>
          <a:lstStyle/>
          <a:p>
            <a:r>
              <a:rPr lang="de-DE" dirty="0" smtClean="0"/>
              <a:t>Dann sollte man folgendes in dem Terminal Programm sehen:</a:t>
            </a:r>
            <a:br>
              <a:rPr lang="de-DE" dirty="0" smtClean="0"/>
            </a:br>
            <a:r>
              <a:rPr lang="de-DE" dirty="0" smtClean="0"/>
              <a:t>Hit </a:t>
            </a:r>
            <a:r>
              <a:rPr lang="de-DE" dirty="0" err="1" smtClean="0"/>
              <a:t>any</a:t>
            </a:r>
            <a:r>
              <a:rPr lang="de-DE" dirty="0" smtClean="0"/>
              <a:t> </a:t>
            </a:r>
            <a:r>
              <a:rPr lang="de-DE" dirty="0" err="1" smtClean="0"/>
              <a:t>key</a:t>
            </a:r>
            <a:r>
              <a:rPr lang="de-DE" dirty="0" smtClean="0"/>
              <a:t> </a:t>
            </a:r>
            <a:r>
              <a:rPr lang="de-DE" dirty="0" err="1" smtClean="0"/>
              <a:t>to</a:t>
            </a:r>
            <a:r>
              <a:rPr lang="de-DE" dirty="0" smtClean="0"/>
              <a:t> </a:t>
            </a:r>
            <a:r>
              <a:rPr lang="de-DE" dirty="0" err="1" smtClean="0"/>
              <a:t>stop</a:t>
            </a:r>
            <a:r>
              <a:rPr lang="de-DE" dirty="0" smtClean="0"/>
              <a:t> </a:t>
            </a:r>
            <a:r>
              <a:rPr lang="de-DE" dirty="0" err="1" smtClean="0"/>
              <a:t>autoboot</a:t>
            </a:r>
            <a:r>
              <a:rPr lang="de-DE" dirty="0" smtClean="0"/>
              <a:t>:</a:t>
            </a:r>
            <a:br>
              <a:rPr lang="de-DE" dirty="0" smtClean="0"/>
            </a:br>
            <a:r>
              <a:rPr lang="de-DE" dirty="0" smtClean="0"/>
              <a:t>Marvell&gt;&gt;</a:t>
            </a:r>
          </a:p>
          <a:p>
            <a:r>
              <a:rPr lang="de-DE" dirty="0" smtClean="0"/>
              <a:t>Jetzt müssen im </a:t>
            </a:r>
            <a:r>
              <a:rPr lang="de-DE" dirty="0" err="1" smtClean="0"/>
              <a:t>Bootloader</a:t>
            </a:r>
            <a:r>
              <a:rPr lang="de-DE" dirty="0" smtClean="0"/>
              <a:t> Umgebungsvariablen gesetzt werden, die beim </a:t>
            </a:r>
            <a:r>
              <a:rPr lang="de-DE" dirty="0" err="1" smtClean="0"/>
              <a:t>autoboot</a:t>
            </a:r>
            <a:r>
              <a:rPr lang="de-DE" dirty="0" smtClean="0"/>
              <a:t> verwendet werden, um den Kernel, das Filesystem und das </a:t>
            </a:r>
            <a:r>
              <a:rPr lang="de-DE" dirty="0" err="1" smtClean="0"/>
              <a:t>dtb</a:t>
            </a:r>
            <a:r>
              <a:rPr lang="de-DE" dirty="0" smtClean="0"/>
              <a:t>/</a:t>
            </a:r>
            <a:r>
              <a:rPr lang="de-DE" dirty="0" err="1" smtClean="0"/>
              <a:t>fdt</a:t>
            </a:r>
            <a:r>
              <a:rPr lang="de-DE" dirty="0" smtClean="0"/>
              <a:t> File finden zu können:</a:t>
            </a:r>
            <a:br>
              <a:rPr lang="de-DE" dirty="0" smtClean="0"/>
            </a:br>
            <a:r>
              <a:rPr lang="de-DE" dirty="0" smtClean="0"/>
              <a:t>Marvell&gt;&gt;</a:t>
            </a:r>
            <a:r>
              <a:rPr lang="de-DE" dirty="0" err="1" smtClean="0"/>
              <a:t>setenv</a:t>
            </a:r>
            <a:r>
              <a:rPr lang="de-DE" dirty="0" smtClean="0"/>
              <a:t> </a:t>
            </a:r>
            <a:r>
              <a:rPr lang="de-DE" dirty="0" err="1" smtClean="0"/>
              <a:t>fdt_name</a:t>
            </a:r>
            <a:r>
              <a:rPr lang="de-DE" dirty="0" smtClean="0"/>
              <a:t> </a:t>
            </a:r>
            <a:r>
              <a:rPr lang="en-US" dirty="0"/>
              <a:t>'</a:t>
            </a:r>
            <a:r>
              <a:rPr lang="de-DE" dirty="0" err="1" smtClean="0"/>
              <a:t>boot</a:t>
            </a:r>
            <a:r>
              <a:rPr lang="de-DE" dirty="0" smtClean="0"/>
              <a:t>/armada-3720-community.dtb</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image_name</a:t>
            </a:r>
            <a:r>
              <a:rPr lang="en-US" dirty="0" smtClean="0"/>
              <a:t> 'boot/</a:t>
            </a:r>
            <a:r>
              <a:rPr lang="en-US" dirty="0" err="1" smtClean="0"/>
              <a:t>openwrt</a:t>
            </a:r>
            <a:r>
              <a:rPr lang="en-US" dirty="0" smtClean="0"/>
              <a:t>-armada-</a:t>
            </a:r>
            <a:r>
              <a:rPr lang="en-US" dirty="0" err="1" smtClean="0"/>
              <a:t>ESPRESSObin</a:t>
            </a:r>
            <a:r>
              <a:rPr lang="en-US" dirty="0" smtClean="0"/>
              <a:t>-Image</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ethact</a:t>
            </a:r>
            <a:r>
              <a:rPr lang="en-US" dirty="0" smtClean="0"/>
              <a:t> 'neta0</a:t>
            </a:r>
            <a:r>
              <a:rPr lang="en-US" dirty="0"/>
              <a:t>'</a:t>
            </a:r>
            <a:r>
              <a:rPr lang="en-US" dirty="0" smtClean="0"/>
              <a:t/>
            </a:r>
            <a:br>
              <a:rPr lang="en-US" dirty="0" smtClean="0"/>
            </a:br>
            <a:r>
              <a:rPr lang="en-US" dirty="0" smtClean="0"/>
              <a:t>Marvell&gt;&gt;</a:t>
            </a:r>
            <a:r>
              <a:rPr lang="en-US" dirty="0" err="1" smtClean="0"/>
              <a:t>setenv</a:t>
            </a:r>
            <a:r>
              <a:rPr lang="en-US" dirty="0" smtClean="0"/>
              <a:t> </a:t>
            </a:r>
            <a:r>
              <a:rPr lang="en-US" dirty="0" err="1" smtClean="0"/>
              <a:t>set_bootargs</a:t>
            </a:r>
            <a:r>
              <a:rPr lang="en-US" dirty="0" smtClean="0"/>
              <a:t> </a:t>
            </a:r>
            <a:r>
              <a:rPr lang="en-US" dirty="0"/>
              <a:t>'</a:t>
            </a:r>
            <a:r>
              <a:rPr lang="en-US" dirty="0" err="1" smtClean="0"/>
              <a:t>setenv</a:t>
            </a:r>
            <a:r>
              <a:rPr lang="en-US" dirty="0" smtClean="0"/>
              <a:t> </a:t>
            </a:r>
            <a:r>
              <a:rPr lang="en-US" dirty="0" err="1" smtClean="0"/>
              <a:t>bootargs</a:t>
            </a:r>
            <a:r>
              <a:rPr lang="en-US" dirty="0" smtClean="0"/>
              <a:t> </a:t>
            </a:r>
            <a:r>
              <a:rPr lang="en-US" dirty="0"/>
              <a:t>$</a:t>
            </a:r>
            <a:r>
              <a:rPr lang="en-US" dirty="0" smtClean="0"/>
              <a:t>console</a:t>
            </a:r>
            <a:r>
              <a:rPr lang="en-US" dirty="0"/>
              <a:t>'</a:t>
            </a:r>
            <a:br>
              <a:rPr lang="en-US" dirty="0"/>
            </a:br>
            <a:r>
              <a:rPr lang="en-US" dirty="0"/>
              <a:t>Marvell&gt;&gt; </a:t>
            </a:r>
            <a:r>
              <a:rPr lang="en-US" dirty="0" err="1"/>
              <a:t>setenv</a:t>
            </a:r>
            <a:r>
              <a:rPr lang="en-US" dirty="0"/>
              <a:t> </a:t>
            </a:r>
            <a:r>
              <a:rPr lang="en-US" dirty="0" err="1"/>
              <a:t>bootcmd</a:t>
            </a:r>
            <a:r>
              <a:rPr lang="en-US" dirty="0"/>
              <a:t> 'mmc dev 0; ext4load mmc 0:1 $</a:t>
            </a:r>
            <a:r>
              <a:rPr lang="en-US" dirty="0" err="1"/>
              <a:t>kernel_addr</a:t>
            </a:r>
            <a:r>
              <a:rPr lang="en-US" dirty="0"/>
              <a:t> $image_name;ext4load mmc 0:1 $</a:t>
            </a:r>
            <a:r>
              <a:rPr lang="en-US" dirty="0" err="1"/>
              <a:t>fdt_addr</a:t>
            </a:r>
            <a:r>
              <a:rPr lang="en-US" dirty="0"/>
              <a:t> $</a:t>
            </a:r>
            <a:r>
              <a:rPr lang="en-US" dirty="0" err="1"/>
              <a:t>fdt_name;setenv</a:t>
            </a:r>
            <a:r>
              <a:rPr lang="en-US" dirty="0"/>
              <a:t> </a:t>
            </a:r>
            <a:r>
              <a:rPr lang="en-US" dirty="0" err="1"/>
              <a:t>bootargs</a:t>
            </a:r>
            <a:r>
              <a:rPr lang="en-US" dirty="0"/>
              <a:t> $console root=/dev/mmcblk0p1 </a:t>
            </a:r>
            <a:r>
              <a:rPr lang="en-US" dirty="0" err="1"/>
              <a:t>rw</a:t>
            </a:r>
            <a:r>
              <a:rPr lang="en-US" dirty="0"/>
              <a:t> </a:t>
            </a:r>
            <a:r>
              <a:rPr lang="en-US" dirty="0" err="1"/>
              <a:t>rootwait</a:t>
            </a:r>
            <a:r>
              <a:rPr lang="en-US" dirty="0"/>
              <a:t>; </a:t>
            </a:r>
            <a:r>
              <a:rPr lang="en-US" dirty="0" err="1"/>
              <a:t>booti</a:t>
            </a:r>
            <a:r>
              <a:rPr lang="en-US" dirty="0"/>
              <a:t> $</a:t>
            </a:r>
            <a:r>
              <a:rPr lang="en-US" dirty="0" err="1"/>
              <a:t>kernel_addr</a:t>
            </a:r>
            <a:r>
              <a:rPr lang="en-US" dirty="0"/>
              <a:t> - $</a:t>
            </a:r>
            <a:r>
              <a:rPr lang="en-US" dirty="0" err="1" smtClean="0"/>
              <a:t>fdt_addr</a:t>
            </a:r>
            <a:r>
              <a:rPr lang="en-US" dirty="0" smtClean="0"/>
              <a:t>‘</a:t>
            </a:r>
          </a:p>
          <a:p>
            <a:r>
              <a:rPr lang="en-US" dirty="0" smtClean="0"/>
              <a:t>Bootloader </a:t>
            </a:r>
            <a:r>
              <a:rPr lang="en-US" dirty="0" err="1" smtClean="0"/>
              <a:t>Umgebungsvariablen</a:t>
            </a:r>
            <a:r>
              <a:rPr lang="en-US" dirty="0" smtClean="0"/>
              <a:t> </a:t>
            </a:r>
            <a:r>
              <a:rPr lang="en-US" dirty="0" err="1" smtClean="0"/>
              <a:t>dauerhaft</a:t>
            </a:r>
            <a:r>
              <a:rPr lang="en-US" dirty="0" smtClean="0"/>
              <a:t> </a:t>
            </a:r>
            <a:r>
              <a:rPr lang="en-US" dirty="0" err="1" smtClean="0"/>
              <a:t>abspeichern</a:t>
            </a:r>
            <a:r>
              <a:rPr lang="en-US" dirty="0" smtClean="0"/>
              <a:t> </a:t>
            </a:r>
            <a:r>
              <a:rPr lang="en-US" dirty="0" err="1" smtClean="0"/>
              <a:t>mit</a:t>
            </a:r>
            <a:r>
              <a:rPr lang="en-US" dirty="0" smtClean="0"/>
              <a:t> </a:t>
            </a:r>
            <a:r>
              <a:rPr lang="en-US" dirty="0" err="1" smtClean="0"/>
              <a:t>dem</a:t>
            </a:r>
            <a:r>
              <a:rPr lang="en-US" dirty="0" smtClean="0"/>
              <a:t> </a:t>
            </a:r>
            <a:r>
              <a:rPr lang="en-US" dirty="0" err="1" smtClean="0"/>
              <a:t>Befehl</a:t>
            </a:r>
            <a:r>
              <a:rPr lang="en-US" dirty="0" smtClean="0"/>
              <a:t/>
            </a:r>
            <a:br>
              <a:rPr lang="en-US" dirty="0" smtClean="0"/>
            </a:br>
            <a:r>
              <a:rPr lang="en-US" dirty="0" smtClean="0"/>
              <a:t>Marvell&gt;&gt;</a:t>
            </a:r>
            <a:r>
              <a:rPr lang="en-US" dirty="0" err="1" smtClean="0"/>
              <a:t>saveenv</a:t>
            </a:r>
            <a:r>
              <a:rPr lang="en-US" dirty="0" smtClean="0"/>
              <a:t/>
            </a:r>
            <a:br>
              <a:rPr lang="en-US"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12</a:t>
            </a:fld>
            <a:endParaRPr lang="de-DE" dirty="0"/>
          </a:p>
        </p:txBody>
      </p:sp>
    </p:spTree>
    <p:extLst>
      <p:ext uri="{BB962C8B-B14F-4D97-AF65-F5344CB8AC3E}">
        <p14:creationId xmlns:p14="http://schemas.microsoft.com/office/powerpoint/2010/main" val="1289702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Bootphase</a:t>
            </a:r>
            <a:endParaRPr lang="en-US" dirty="0"/>
          </a:p>
        </p:txBody>
      </p:sp>
      <p:sp>
        <p:nvSpPr>
          <p:cNvPr id="3" name="Inhaltsplatzhalter 2"/>
          <p:cNvSpPr>
            <a:spLocks noGrp="1"/>
          </p:cNvSpPr>
          <p:nvPr>
            <p:ph idx="1"/>
          </p:nvPr>
        </p:nvSpPr>
        <p:spPr/>
        <p:txBody>
          <a:bodyPr/>
          <a:lstStyle/>
          <a:p>
            <a:r>
              <a:rPr lang="de-DE" dirty="0" smtClean="0"/>
              <a:t>Anschließend das </a:t>
            </a:r>
            <a:r>
              <a:rPr lang="de-DE" dirty="0" err="1" smtClean="0"/>
              <a:t>espressobin</a:t>
            </a:r>
            <a:r>
              <a:rPr lang="de-DE" dirty="0" smtClean="0"/>
              <a:t> Board entweder über den </a:t>
            </a:r>
            <a:r>
              <a:rPr lang="de-DE" dirty="0" err="1" smtClean="0"/>
              <a:t>u-Boot</a:t>
            </a:r>
            <a:r>
              <a:rPr lang="de-DE" dirty="0" smtClean="0"/>
              <a:t> Befehl</a:t>
            </a:r>
            <a:br>
              <a:rPr lang="de-DE" dirty="0" smtClean="0"/>
            </a:br>
            <a:r>
              <a:rPr lang="de-DE" dirty="0" smtClean="0"/>
              <a:t>Marvell&gt;&gt;</a:t>
            </a:r>
            <a:r>
              <a:rPr lang="de-DE" dirty="0" err="1" smtClean="0"/>
              <a:t>reset</a:t>
            </a:r>
            <a:r>
              <a:rPr lang="de-DE" dirty="0" smtClean="0"/>
              <a:t/>
            </a:r>
            <a:br>
              <a:rPr lang="de-DE" dirty="0" smtClean="0"/>
            </a:br>
            <a:r>
              <a:rPr lang="de-DE" dirty="0" smtClean="0"/>
              <a:t>oder einen </a:t>
            </a:r>
            <a:r>
              <a:rPr lang="de-DE" dirty="0" err="1" smtClean="0"/>
              <a:t>Spannungsreset</a:t>
            </a:r>
            <a:r>
              <a:rPr lang="de-DE" dirty="0" smtClean="0"/>
              <a:t> neu starten.</a:t>
            </a:r>
          </a:p>
          <a:p>
            <a:r>
              <a:rPr lang="de-DE" dirty="0" smtClean="0"/>
              <a:t>Während des folgenden Bootvorgangs sollte in den Ausgaben des Linux Kernels folgendes </a:t>
            </a:r>
            <a:r>
              <a:rPr lang="de-DE" dirty="0"/>
              <a:t>zu finden sein:</a:t>
            </a:r>
            <a:br>
              <a:rPr lang="de-DE" dirty="0"/>
            </a:br>
            <a:r>
              <a:rPr lang="de-DE" dirty="0"/>
              <a:t>[    2.681755] </a:t>
            </a:r>
            <a:r>
              <a:rPr lang="de-DE" dirty="0" err="1"/>
              <a:t>tpm_spi_tis</a:t>
            </a:r>
            <a:r>
              <a:rPr lang="de-DE" dirty="0"/>
              <a:t> spi32766.1: </a:t>
            </a:r>
            <a:r>
              <a:rPr lang="de-DE" dirty="0" err="1"/>
              <a:t>cs</a:t>
            </a:r>
            <a:r>
              <a:rPr lang="de-DE" dirty="0"/>
              <a:t> 1, </a:t>
            </a:r>
            <a:r>
              <a:rPr lang="de-DE" dirty="0" err="1"/>
              <a:t>max_speed_hz</a:t>
            </a:r>
            <a:r>
              <a:rPr lang="de-DE" dirty="0"/>
              <a:t> </a:t>
            </a:r>
            <a:r>
              <a:rPr lang="de-DE" dirty="0" smtClean="0"/>
              <a:t>20000000</a:t>
            </a:r>
            <a:br>
              <a:rPr lang="de-DE" dirty="0" smtClean="0"/>
            </a:br>
            <a:r>
              <a:rPr lang="de-DE" dirty="0" smtClean="0"/>
              <a:t>[    </a:t>
            </a:r>
            <a:r>
              <a:rPr lang="de-DE" dirty="0"/>
              <a:t>2.708764] DID VID </a:t>
            </a:r>
            <a:r>
              <a:rPr lang="de-DE" dirty="0" smtClean="0"/>
              <a:t>0</a:t>
            </a:r>
            <a:br>
              <a:rPr lang="de-DE" dirty="0" smtClean="0"/>
            </a:br>
            <a:r>
              <a:rPr lang="de-DE" dirty="0" smtClean="0"/>
              <a:t>[    </a:t>
            </a:r>
            <a:r>
              <a:rPr lang="de-DE" dirty="0"/>
              <a:t>2.710688] DID VID </a:t>
            </a:r>
            <a:r>
              <a:rPr lang="de-DE" dirty="0" smtClean="0"/>
              <a:t>d1</a:t>
            </a:r>
            <a:br>
              <a:rPr lang="de-DE" dirty="0" smtClean="0"/>
            </a:br>
            <a:r>
              <a:rPr lang="de-DE" dirty="0" smtClean="0"/>
              <a:t>[    </a:t>
            </a:r>
            <a:r>
              <a:rPr lang="de-DE" dirty="0"/>
              <a:t>2.713226] </a:t>
            </a:r>
            <a:r>
              <a:rPr lang="de-DE" dirty="0" err="1"/>
              <a:t>tpm_spi_tis</a:t>
            </a:r>
            <a:r>
              <a:rPr lang="de-DE" dirty="0"/>
              <a:t> spi32766.1: 2.0 TPM (</a:t>
            </a:r>
            <a:r>
              <a:rPr lang="de-DE" dirty="0" err="1"/>
              <a:t>device-id</a:t>
            </a:r>
            <a:r>
              <a:rPr lang="de-DE" dirty="0"/>
              <a:t> 0x0, </a:t>
            </a:r>
            <a:r>
              <a:rPr lang="de-DE" dirty="0" err="1"/>
              <a:t>rev-id</a:t>
            </a:r>
            <a:r>
              <a:rPr lang="de-DE" dirty="0"/>
              <a:t> 16</a:t>
            </a:r>
            <a:r>
              <a:rPr lang="de-DE" dirty="0" smtClean="0"/>
              <a:t>)</a:t>
            </a:r>
            <a:br>
              <a:rPr lang="de-DE" dirty="0" smtClean="0"/>
            </a:br>
            <a:r>
              <a:rPr lang="de-DE" dirty="0" smtClean="0"/>
              <a:t>[    </a:t>
            </a:r>
            <a:r>
              <a:rPr lang="de-DE" dirty="0"/>
              <a:t>2.752760] </a:t>
            </a:r>
            <a:r>
              <a:rPr lang="de-DE" dirty="0" err="1"/>
              <a:t>tpm_spi_tis</a:t>
            </a:r>
            <a:r>
              <a:rPr lang="de-DE" dirty="0"/>
              <a:t> spi32766.1: A TPM </a:t>
            </a:r>
            <a:r>
              <a:rPr lang="de-DE" dirty="0" err="1"/>
              <a:t>error</a:t>
            </a:r>
            <a:r>
              <a:rPr lang="de-DE" dirty="0"/>
              <a:t> (256) </a:t>
            </a:r>
            <a:r>
              <a:rPr lang="de-DE" dirty="0" err="1"/>
              <a:t>occurred</a:t>
            </a:r>
            <a:r>
              <a:rPr lang="de-DE" dirty="0"/>
              <a:t> </a:t>
            </a:r>
            <a:r>
              <a:rPr lang="de-DE" dirty="0" err="1"/>
              <a:t>continue</a:t>
            </a:r>
            <a:r>
              <a:rPr lang="de-DE" dirty="0"/>
              <a:t> </a:t>
            </a:r>
            <a:r>
              <a:rPr lang="de-DE" dirty="0" err="1" smtClean="0"/>
              <a:t>selftest</a:t>
            </a:r>
            <a:r>
              <a:rPr lang="de-DE" dirty="0" smtClean="0"/>
              <a:t/>
            </a:r>
            <a:br>
              <a:rPr lang="de-DE" dirty="0" smtClean="0"/>
            </a:br>
            <a:r>
              <a:rPr lang="de-DE" dirty="0" smtClean="0"/>
              <a:t>[    </a:t>
            </a:r>
            <a:r>
              <a:rPr lang="de-DE" dirty="0"/>
              <a:t>2.759980] </a:t>
            </a:r>
            <a:r>
              <a:rPr lang="de-DE" dirty="0" err="1"/>
              <a:t>tpm_spi_tis</a:t>
            </a:r>
            <a:r>
              <a:rPr lang="de-DE" dirty="0"/>
              <a:t> spi32766.1: Firmware </a:t>
            </a:r>
            <a:r>
              <a:rPr lang="de-DE" dirty="0" err="1"/>
              <a:t>has</a:t>
            </a:r>
            <a:r>
              <a:rPr lang="de-DE" dirty="0"/>
              <a:t> not </a:t>
            </a:r>
            <a:r>
              <a:rPr lang="de-DE" dirty="0" err="1"/>
              <a:t>started</a:t>
            </a:r>
            <a:r>
              <a:rPr lang="de-DE" dirty="0"/>
              <a:t> </a:t>
            </a:r>
            <a:r>
              <a:rPr lang="de-DE" dirty="0" smtClean="0"/>
              <a:t>TPM</a:t>
            </a:r>
          </a:p>
          <a:p>
            <a:r>
              <a:rPr lang="de-DE" dirty="0" smtClean="0"/>
              <a:t>Der Hinweis „A TPM </a:t>
            </a:r>
            <a:r>
              <a:rPr lang="de-DE" dirty="0" err="1" smtClean="0"/>
              <a:t>error</a:t>
            </a:r>
            <a:r>
              <a:rPr lang="de-DE" dirty="0"/>
              <a:t> </a:t>
            </a:r>
            <a:r>
              <a:rPr lang="de-DE" dirty="0" smtClean="0"/>
              <a:t>(256) </a:t>
            </a:r>
            <a:r>
              <a:rPr lang="de-DE" dirty="0" err="1" smtClean="0"/>
              <a:t>occurred</a:t>
            </a:r>
            <a:r>
              <a:rPr lang="de-DE" dirty="0" smtClean="0"/>
              <a:t> </a:t>
            </a:r>
            <a:r>
              <a:rPr lang="de-DE" dirty="0" err="1" smtClean="0"/>
              <a:t>continue</a:t>
            </a:r>
            <a:r>
              <a:rPr lang="de-DE" dirty="0" smtClean="0"/>
              <a:t> </a:t>
            </a:r>
            <a:r>
              <a:rPr lang="de-DE" dirty="0" err="1" smtClean="0"/>
              <a:t>selftest</a:t>
            </a:r>
            <a:r>
              <a:rPr lang="de-DE" dirty="0" smtClean="0"/>
              <a:t>“ ist lt. </a:t>
            </a:r>
            <a:r>
              <a:rPr lang="de-DE" dirty="0" err="1" smtClean="0"/>
              <a:t>Application</a:t>
            </a:r>
            <a:r>
              <a:rPr lang="de-DE" dirty="0" smtClean="0"/>
              <a:t> Note von Infineon normal</a:t>
            </a: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13</a:t>
            </a:fld>
            <a:endParaRPr lang="de-DE" dirty="0"/>
          </a:p>
        </p:txBody>
      </p:sp>
    </p:spTree>
    <p:extLst>
      <p:ext uri="{BB962C8B-B14F-4D97-AF65-F5344CB8AC3E}">
        <p14:creationId xmlns:p14="http://schemas.microsoft.com/office/powerpoint/2010/main" val="2012747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Linux Konsole</a:t>
            </a:r>
            <a:endParaRPr lang="en-US" dirty="0"/>
          </a:p>
        </p:txBody>
      </p:sp>
      <p:sp>
        <p:nvSpPr>
          <p:cNvPr id="3" name="Inhaltsplatzhalter 2"/>
          <p:cNvSpPr>
            <a:spLocks noGrp="1"/>
          </p:cNvSpPr>
          <p:nvPr>
            <p:ph idx="1"/>
          </p:nvPr>
        </p:nvSpPr>
        <p:spPr>
          <a:xfrm>
            <a:off x="575736" y="1052736"/>
            <a:ext cx="11040533" cy="5073427"/>
          </a:xfrm>
        </p:spPr>
        <p:txBody>
          <a:bodyPr/>
          <a:lstStyle/>
          <a:p>
            <a:r>
              <a:rPr lang="de-DE" dirty="0" smtClean="0"/>
              <a:t>Nach Abschluss des Bootvorgangs (nach ca. 15 s) kann man durch Drücken einer beliebigen Taste im Terminal Programm eine Linux Root Shell auf dem </a:t>
            </a:r>
            <a:r>
              <a:rPr lang="de-DE" dirty="0" err="1" smtClean="0"/>
              <a:t>espressobin</a:t>
            </a:r>
            <a:r>
              <a:rPr lang="de-DE" dirty="0" smtClean="0"/>
              <a:t> Board starten</a:t>
            </a:r>
          </a:p>
          <a:p>
            <a:r>
              <a:rPr lang="de-DE" dirty="0" smtClean="0"/>
              <a:t>Testweise kann man jetzt auf der Shell einen Befehl ausführen, um aus dem TPM z.B. 20 Bytes an Zufallszahlen auszulesen:</a:t>
            </a:r>
            <a:br>
              <a:rPr lang="de-DE" dirty="0" smtClean="0"/>
            </a:br>
            <a:r>
              <a:rPr lang="de-DE" dirty="0" err="1" smtClean="0"/>
              <a:t>root@OpenWrt</a:t>
            </a:r>
            <a:r>
              <a:rPr lang="de-DE" dirty="0" smtClean="0"/>
              <a:t>:/#tpm2_getrandom –s 20 –o </a:t>
            </a:r>
            <a:r>
              <a:rPr lang="de-DE" dirty="0" err="1" smtClean="0"/>
              <a:t>test</a:t>
            </a:r>
            <a:r>
              <a:rPr lang="de-DE" dirty="0" smtClean="0"/>
              <a:t/>
            </a:r>
            <a:br>
              <a:rPr lang="de-DE" dirty="0" smtClean="0"/>
            </a:br>
            <a:r>
              <a:rPr lang="de-DE" dirty="0" smtClean="0"/>
              <a:t>Achtung der Befehl zeigt nicht nur die Zufallszahlen an, sondern speichert sie auch in der Datei mit Namen „</a:t>
            </a:r>
            <a:r>
              <a:rPr lang="de-DE" dirty="0" err="1" smtClean="0"/>
              <a:t>test</a:t>
            </a:r>
            <a:r>
              <a:rPr lang="de-DE" dirty="0" smtClean="0"/>
              <a:t>“. Ohne Angabe eines Filenamens funktioniert der Befehl nicht (man kann aber auch /</a:t>
            </a:r>
            <a:r>
              <a:rPr lang="de-DE" dirty="0" err="1" smtClean="0"/>
              <a:t>dev</a:t>
            </a:r>
            <a:r>
              <a:rPr lang="de-DE" dirty="0" smtClean="0"/>
              <a:t>/null als File angeben)….</a:t>
            </a:r>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14</a:t>
            </a:fld>
            <a:endParaRPr lang="de-DE" dirty="0"/>
          </a:p>
        </p:txBody>
      </p:sp>
    </p:spTree>
    <p:extLst>
      <p:ext uri="{BB962C8B-B14F-4D97-AF65-F5344CB8AC3E}">
        <p14:creationId xmlns:p14="http://schemas.microsoft.com/office/powerpoint/2010/main" val="2019295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Erstellung eines </a:t>
            </a:r>
            <a:r>
              <a:rPr lang="de-DE" dirty="0" err="1" smtClean="0"/>
              <a:t>IDevID</a:t>
            </a:r>
            <a:r>
              <a:rPr lang="de-DE" dirty="0" smtClean="0"/>
              <a:t> Schlüssels und Zertifikats mit Hilfe des Intel TPM 2.0 TSS und dem </a:t>
            </a:r>
            <a:r>
              <a:rPr lang="de-DE" dirty="0" err="1" smtClean="0"/>
              <a:t>strongSwan</a:t>
            </a:r>
            <a:r>
              <a:rPr lang="de-DE" dirty="0" smtClean="0"/>
              <a:t> </a:t>
            </a:r>
            <a:r>
              <a:rPr lang="de-DE" dirty="0" err="1" smtClean="0"/>
              <a:t>pki</a:t>
            </a:r>
            <a:r>
              <a:rPr lang="de-DE" dirty="0" smtClean="0"/>
              <a:t> Tool</a:t>
            </a:r>
            <a:endParaRPr lang="en-US" dirty="0"/>
          </a:p>
        </p:txBody>
      </p:sp>
      <p:sp>
        <p:nvSpPr>
          <p:cNvPr id="3" name="Inhaltsplatzhalter 2"/>
          <p:cNvSpPr>
            <a:spLocks noGrp="1"/>
          </p:cNvSpPr>
          <p:nvPr>
            <p:ph idx="1"/>
          </p:nvPr>
        </p:nvSpPr>
        <p:spPr/>
        <p:txBody>
          <a:bodyPr/>
          <a:lstStyle/>
          <a:p>
            <a:r>
              <a:rPr lang="de-DE" dirty="0" smtClean="0"/>
              <a:t>Wechsel in das Home Verzeichnis des Benutzers </a:t>
            </a:r>
            <a:r>
              <a:rPr lang="de-DE" dirty="0" err="1" smtClean="0"/>
              <a:t>root</a:t>
            </a:r>
            <a:r>
              <a:rPr lang="de-DE" dirty="0" smtClean="0"/>
              <a:t>, um diverses Schlüsselmaterial im folgenden Abspeichern zu können:</a:t>
            </a:r>
            <a:br>
              <a:rPr lang="de-DE" dirty="0" smtClean="0"/>
            </a:br>
            <a:r>
              <a:rPr lang="de-DE" dirty="0" err="1" smtClean="0"/>
              <a:t>root@OpenWrt</a:t>
            </a:r>
            <a:r>
              <a:rPr lang="de-DE" dirty="0" smtClean="0"/>
              <a:t>:/# cd /</a:t>
            </a:r>
            <a:r>
              <a:rPr lang="de-DE" dirty="0" err="1" smtClean="0"/>
              <a:t>root</a:t>
            </a:r>
            <a:endParaRPr lang="de-DE" dirty="0" smtClean="0"/>
          </a:p>
          <a:p>
            <a:r>
              <a:rPr lang="de-DE" dirty="0" smtClean="0"/>
              <a:t>Zunächst wird der sog. </a:t>
            </a:r>
            <a:r>
              <a:rPr lang="de-DE" dirty="0" err="1" smtClean="0"/>
              <a:t>Endorsement</a:t>
            </a:r>
            <a:r>
              <a:rPr lang="de-DE" dirty="0" smtClean="0"/>
              <a:t> Key (EK) des TPMs als </a:t>
            </a:r>
            <a:r>
              <a:rPr lang="de-DE" dirty="0" err="1" smtClean="0"/>
              <a:t>persisten</a:t>
            </a:r>
            <a:r>
              <a:rPr lang="de-DE" dirty="0" smtClean="0"/>
              <a:t> </a:t>
            </a:r>
            <a:r>
              <a:rPr lang="de-DE" dirty="0" err="1" smtClean="0"/>
              <a:t>key</a:t>
            </a:r>
            <a:r>
              <a:rPr lang="de-DE" dirty="0" smtClean="0"/>
              <a:t> im TPM abgespeichert, damit bei dessen Verwendung dieser nicht immer erst wieder neu erzeugt werden muss. Da im Default Zustand des TPMs keine Passwörter gesetzt sind, lautet der Befehl zur Erstellung eines RSA EK mittels der Intel TSS Tools:</a:t>
            </a:r>
            <a:br>
              <a:rPr lang="de-DE" dirty="0" smtClean="0"/>
            </a:br>
            <a:r>
              <a:rPr lang="de-DE" dirty="0" err="1" smtClean="0"/>
              <a:t>root@OpenWrt</a:t>
            </a:r>
            <a:r>
              <a:rPr lang="de-DE" dirty="0" smtClean="0"/>
              <a:t>:~#tpm2_getpubek –H 0x81010001 –g 0x0001 –f ek_rsa.pub</a:t>
            </a:r>
            <a:br>
              <a:rPr lang="de-DE" dirty="0" smtClean="0"/>
            </a:br>
            <a:r>
              <a:rPr lang="de-DE" dirty="0" smtClean="0"/>
              <a:t>Damit wird der öffentliche Schlüssel zum EK in der Datei ek_rsa.pub abgespeichert und gleichzeitig im </a:t>
            </a:r>
            <a:r>
              <a:rPr lang="de-DE" dirty="0" err="1" smtClean="0"/>
              <a:t>nvram</a:t>
            </a:r>
            <a:r>
              <a:rPr lang="de-DE" dirty="0" smtClean="0"/>
              <a:t> des TPMs der private Schlüssel unter dem Handle 0x81010001 (vorgesehen lt. TPM 2.0 </a:t>
            </a:r>
            <a:r>
              <a:rPr lang="de-DE" dirty="0" err="1" smtClean="0"/>
              <a:t>Provisioning</a:t>
            </a:r>
            <a:r>
              <a:rPr lang="de-DE" dirty="0" smtClean="0"/>
              <a:t> Guide der </a:t>
            </a:r>
            <a:r>
              <a:rPr lang="de-DE" dirty="0" err="1" smtClean="0"/>
              <a:t>Trusted</a:t>
            </a:r>
            <a:r>
              <a:rPr lang="de-DE" dirty="0" smtClean="0"/>
              <a:t> Computing Group für den EK) abgelegt. Der Parameter –g 0x0001 steht dabei für einen RSA Key.</a:t>
            </a:r>
          </a:p>
          <a:p>
            <a:r>
              <a:rPr lang="de-DE" dirty="0" smtClean="0"/>
              <a:t>Da der öffentliche Schlüssel in einem TPM 2.0 proprietären Format vorliegt, mit dem man in </a:t>
            </a:r>
            <a:r>
              <a:rPr lang="de-DE" dirty="0" err="1" smtClean="0"/>
              <a:t>openssl</a:t>
            </a:r>
            <a:r>
              <a:rPr lang="de-DE" dirty="0" smtClean="0"/>
              <a:t> oder anderen Tools nichts anfangen kann, kann er mit Hilfe des </a:t>
            </a:r>
            <a:r>
              <a:rPr lang="de-DE" dirty="0" err="1" smtClean="0"/>
              <a:t>pki</a:t>
            </a:r>
            <a:r>
              <a:rPr lang="de-DE" dirty="0" smtClean="0"/>
              <a:t> Tools von </a:t>
            </a:r>
            <a:r>
              <a:rPr lang="de-DE" dirty="0" err="1" smtClean="0"/>
              <a:t>strongSwan</a:t>
            </a:r>
            <a:r>
              <a:rPr lang="de-DE" dirty="0" smtClean="0"/>
              <a:t> in das </a:t>
            </a:r>
            <a:r>
              <a:rPr lang="de-DE" dirty="0" err="1" smtClean="0"/>
              <a:t>pem</a:t>
            </a:r>
            <a:r>
              <a:rPr lang="de-DE" dirty="0" smtClean="0"/>
              <a:t> Format konvertiert werden.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15</a:t>
            </a:fld>
            <a:endParaRPr lang="de-DE" dirty="0"/>
          </a:p>
        </p:txBody>
      </p:sp>
    </p:spTree>
    <p:extLst>
      <p:ext uri="{BB962C8B-B14F-4D97-AF65-F5344CB8AC3E}">
        <p14:creationId xmlns:p14="http://schemas.microsoft.com/office/powerpoint/2010/main" val="841047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a:xfrm>
            <a:off x="575736" y="1196752"/>
            <a:ext cx="11040533" cy="5328592"/>
          </a:xfrm>
        </p:spPr>
        <p:txBody>
          <a:bodyPr/>
          <a:lstStyle/>
          <a:p>
            <a:r>
              <a:rPr lang="de-DE" dirty="0" smtClean="0"/>
              <a:t>Das geschieht mit dem folgenden Befehl:</a:t>
            </a:r>
            <a:br>
              <a:rPr lang="de-DE" dirty="0" smtClean="0"/>
            </a:br>
            <a:r>
              <a:rPr lang="de-DE" dirty="0" err="1" smtClean="0"/>
              <a:t>pki</a:t>
            </a:r>
            <a:r>
              <a:rPr lang="de-DE" dirty="0" smtClean="0"/>
              <a:t> --pub --</a:t>
            </a:r>
            <a:r>
              <a:rPr lang="de-DE" dirty="0" err="1" smtClean="0"/>
              <a:t>keyid</a:t>
            </a:r>
            <a:r>
              <a:rPr lang="de-DE" dirty="0" smtClean="0"/>
              <a:t> 0x81010001 --</a:t>
            </a:r>
            <a:r>
              <a:rPr lang="de-DE" dirty="0" err="1" smtClean="0"/>
              <a:t>outform</a:t>
            </a:r>
            <a:r>
              <a:rPr lang="de-DE" dirty="0" smtClean="0"/>
              <a:t> </a:t>
            </a:r>
            <a:r>
              <a:rPr lang="de-DE" dirty="0" err="1" smtClean="0"/>
              <a:t>pem</a:t>
            </a:r>
            <a:r>
              <a:rPr lang="de-DE" dirty="0" smtClean="0"/>
              <a:t> &gt; </a:t>
            </a:r>
            <a:r>
              <a:rPr lang="de-DE" dirty="0" err="1" smtClean="0"/>
              <a:t>ek_rsa_pub.pem</a:t>
            </a:r>
            <a:r>
              <a:rPr lang="de-DE" dirty="0" smtClean="0"/>
              <a:t/>
            </a:r>
            <a:br>
              <a:rPr lang="de-DE" dirty="0" smtClean="0"/>
            </a:br>
            <a:r>
              <a:rPr lang="de-DE" dirty="0" smtClean="0"/>
              <a:t>Danach liegt der öffentliche Schlüssel des EK im </a:t>
            </a:r>
            <a:r>
              <a:rPr lang="de-DE" dirty="0" err="1" smtClean="0"/>
              <a:t>pem</a:t>
            </a:r>
            <a:r>
              <a:rPr lang="de-DE" dirty="0" smtClean="0"/>
              <a:t> Format in der Datei </a:t>
            </a:r>
            <a:r>
              <a:rPr lang="de-DE" dirty="0" err="1" smtClean="0"/>
              <a:t>ek_rsa_pub.pem</a:t>
            </a:r>
            <a:r>
              <a:rPr lang="de-DE" dirty="0" smtClean="0"/>
              <a:t> vor.</a:t>
            </a:r>
          </a:p>
          <a:p>
            <a:r>
              <a:rPr lang="de-DE" dirty="0" smtClean="0"/>
              <a:t>Zu dem EK liegt von Infineon bereits ein passendes Zertifikat im </a:t>
            </a:r>
            <a:r>
              <a:rPr lang="de-DE" dirty="0" err="1" smtClean="0"/>
              <a:t>nvram</a:t>
            </a:r>
            <a:r>
              <a:rPr lang="de-DE" dirty="0" smtClean="0"/>
              <a:t>. Das ist mit den existierenden Tools etwas umständlich auszulesen. Dies liegt daran, dass das Zertifikat zu groß ist, um in einem Zug aus dem </a:t>
            </a:r>
            <a:r>
              <a:rPr lang="de-DE" dirty="0" err="1" smtClean="0"/>
              <a:t>nvram</a:t>
            </a:r>
            <a:r>
              <a:rPr lang="de-DE" dirty="0" smtClean="0"/>
              <a:t> ausgelesen zu werden. </a:t>
            </a:r>
            <a:br>
              <a:rPr lang="de-DE" dirty="0" smtClean="0"/>
            </a:br>
            <a:r>
              <a:rPr lang="de-DE" dirty="0" smtClean="0"/>
              <a:t>tpm2_nvread -x 0x1c00002 -s 700 -o 0 &gt; ek_cert.part1.hexdump</a:t>
            </a:r>
            <a:br>
              <a:rPr lang="de-DE" dirty="0" smtClean="0"/>
            </a:br>
            <a:r>
              <a:rPr lang="de-DE" dirty="0" smtClean="0"/>
              <a:t>tpm2_nvread -x 0x1c00002 -s484 -o 700 &gt; ek_cert.part2.hexdump</a:t>
            </a:r>
            <a:br>
              <a:rPr lang="de-DE" dirty="0" smtClean="0"/>
            </a:br>
            <a:r>
              <a:rPr lang="de-DE" dirty="0" smtClean="0"/>
              <a:t>Hiermit werden 2 ASCII Dateien erstellt, die man später auf einem Host PC mit einem Texteditor zusammensetzen kann und um alle </a:t>
            </a:r>
            <a:r>
              <a:rPr lang="de-DE" dirty="0" err="1" smtClean="0"/>
              <a:t>Debug</a:t>
            </a:r>
            <a:r>
              <a:rPr lang="de-DE" dirty="0" smtClean="0"/>
              <a:t> Ausgaben, die auch mit in den Dateien gelandet sind, bereinigen muss (auch </a:t>
            </a:r>
            <a:r>
              <a:rPr lang="de-DE" dirty="0" err="1" smtClean="0"/>
              <a:t>Carriage</a:t>
            </a:r>
            <a:r>
              <a:rPr lang="de-DE" dirty="0" smtClean="0"/>
              <a:t> Return am Ende der part1 Datei entfernen). Die zusammengefügte ASCII Datei (</a:t>
            </a:r>
            <a:r>
              <a:rPr lang="de-DE" dirty="0" err="1" smtClean="0"/>
              <a:t>ek_cert.hexdump</a:t>
            </a:r>
            <a:r>
              <a:rPr lang="de-DE" dirty="0" smtClean="0"/>
              <a:t>) entspricht einer </a:t>
            </a:r>
            <a:r>
              <a:rPr lang="de-DE" dirty="0" err="1" smtClean="0"/>
              <a:t>hexdump</a:t>
            </a:r>
            <a:r>
              <a:rPr lang="de-DE" dirty="0" smtClean="0"/>
              <a:t> Ausgabe, die man z.B. mit dem Linux Tool </a:t>
            </a:r>
            <a:r>
              <a:rPr lang="de-DE" dirty="0" err="1" smtClean="0"/>
              <a:t>xxd</a:t>
            </a:r>
            <a:r>
              <a:rPr lang="de-DE" dirty="0" smtClean="0"/>
              <a:t> wieder in eine echte Binärdatei (also das Zertifikat zum EK, hier ek_cert.crt) wandeln kann:</a:t>
            </a:r>
            <a:br>
              <a:rPr lang="de-DE" dirty="0" smtClean="0"/>
            </a:br>
            <a:r>
              <a:rPr lang="de-DE" dirty="0" smtClean="0"/>
              <a:t>&gt;</a:t>
            </a:r>
            <a:r>
              <a:rPr lang="de-DE" dirty="0" err="1" smtClean="0"/>
              <a:t>xxd</a:t>
            </a:r>
            <a:r>
              <a:rPr lang="de-DE" dirty="0" smtClean="0"/>
              <a:t> -r -p </a:t>
            </a:r>
            <a:r>
              <a:rPr lang="de-DE" dirty="0" err="1" smtClean="0"/>
              <a:t>ek_cert.hexdump</a:t>
            </a:r>
            <a:r>
              <a:rPr lang="de-DE" dirty="0" smtClean="0"/>
              <a:t> ek_cert.crt</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dirty="0"/>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16</a:t>
            </a:fld>
            <a:endParaRPr lang="de-DE" dirty="0"/>
          </a:p>
        </p:txBody>
      </p:sp>
      <p:sp>
        <p:nvSpPr>
          <p:cNvPr id="7" name="Textfeld 6"/>
          <p:cNvSpPr txBox="1"/>
          <p:nvPr/>
        </p:nvSpPr>
        <p:spPr>
          <a:xfrm rot="20616653">
            <a:off x="1829854" y="3396864"/>
            <a:ext cx="651576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Das geht einfacher mit dem IBM Tool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da dieses das gesamte Zertifikat „in einem Rutsch“ als Binärfile auslesen kann. Man spart sich so das umständliche Zusammenschneiden und Konvertieren der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Hexdump</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Files.</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&gt;</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-ha 0x01c00002 -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sz</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1184 -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of</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ek_cert.crt</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Die Option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sz</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gibt die Länge des Zertifikats in Byte an. Die Länge des Zertifikats kann man über den Befehl </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&gt;tpm2_nvlist</a:t>
            </a:r>
            <a:b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b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ermitteln.</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229181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p:txBody>
          <a:bodyPr/>
          <a:lstStyle/>
          <a:p>
            <a:r>
              <a:rPr lang="de-DE" dirty="0" smtClean="0"/>
              <a:t>Als nächstes wird auf dem </a:t>
            </a:r>
            <a:r>
              <a:rPr lang="de-DE" dirty="0" err="1" smtClean="0"/>
              <a:t>espressobin</a:t>
            </a:r>
            <a:r>
              <a:rPr lang="de-DE" dirty="0" smtClean="0"/>
              <a:t> Board ein Attestation Key (AK) generiert. Dieser entspricht der Funktion eines </a:t>
            </a:r>
            <a:r>
              <a:rPr lang="de-DE" dirty="0" err="1" smtClean="0"/>
              <a:t>IDevID</a:t>
            </a:r>
            <a:r>
              <a:rPr lang="de-DE" dirty="0" smtClean="0"/>
              <a:t> Keys laut IEEE 802.1AR. Als sog. Parent Key wird der eben erzeugte EK verwendet. Der Einfachheit halber wird hier der Key nicht durch ein Passwort geschützt:</a:t>
            </a:r>
            <a:br>
              <a:rPr lang="de-DE" dirty="0" smtClean="0"/>
            </a:br>
            <a:r>
              <a:rPr lang="de-DE" dirty="0" err="1" smtClean="0"/>
              <a:t>root@OpenWrt</a:t>
            </a:r>
            <a:r>
              <a:rPr lang="de-DE" dirty="0" smtClean="0"/>
              <a:t>:~#tpm2_getpubak -E 0x81010001 -g 0x0001 -D 0x000B -s 0x0014 -k 0x81020000 -f ak_rsa.pub -n ak_rsa.name</a:t>
            </a:r>
            <a:br>
              <a:rPr lang="de-DE" dirty="0" smtClean="0"/>
            </a:br>
            <a:r>
              <a:rPr lang="de-DE" dirty="0" smtClean="0"/>
              <a:t>Der EK ist ein reiner Verschlüsselungs-Schlüssel, während der AK ein reiner Signier-Schlüssel ist.  Er wird unter dem persistenten Handle 0x81020000 im TPM hinterlegt, entsprechend dem TCG TPM </a:t>
            </a:r>
            <a:r>
              <a:rPr lang="de-DE" dirty="0" err="1" smtClean="0"/>
              <a:t>Provisioning</a:t>
            </a:r>
            <a:r>
              <a:rPr lang="de-DE" dirty="0" smtClean="0"/>
              <a:t> Guide. Auch hier handelt es sich um einen RSA Schlüssel (-g 0x0001). Als Hash-Algorithmus wird SHA-256 verwendet (-D 0x000B) und das Signatur-Schema ist RSASSA (-s 0x0014).</a:t>
            </a:r>
          </a:p>
          <a:p>
            <a:r>
              <a:rPr lang="de-DE" dirty="0" smtClean="0"/>
              <a:t>Da auch hier der öffentliche Schlüssel wieder in einem TPM spezifischen Format vorliegt, wird er über das </a:t>
            </a:r>
            <a:r>
              <a:rPr lang="de-DE" dirty="0" err="1" smtClean="0"/>
              <a:t>pki</a:t>
            </a:r>
            <a:r>
              <a:rPr lang="de-DE" dirty="0" smtClean="0"/>
              <a:t> Tool wieder im </a:t>
            </a:r>
            <a:r>
              <a:rPr lang="de-DE" dirty="0" err="1" smtClean="0"/>
              <a:t>pem</a:t>
            </a:r>
            <a:r>
              <a:rPr lang="de-DE" dirty="0" smtClean="0"/>
              <a:t> Format exportiert</a:t>
            </a:r>
            <a:br>
              <a:rPr lang="de-DE" dirty="0" smtClean="0"/>
            </a:br>
            <a:r>
              <a:rPr lang="de-DE" dirty="0" err="1" smtClean="0"/>
              <a:t>root@OpenWrt</a:t>
            </a:r>
            <a:r>
              <a:rPr lang="de-DE" dirty="0" smtClean="0"/>
              <a:t>:~#</a:t>
            </a:r>
            <a:r>
              <a:rPr lang="de-DE" dirty="0" err="1" smtClean="0"/>
              <a:t>pki</a:t>
            </a:r>
            <a:r>
              <a:rPr lang="de-DE" dirty="0" smtClean="0"/>
              <a:t> --pub --</a:t>
            </a:r>
            <a:r>
              <a:rPr lang="de-DE" dirty="0" err="1" smtClean="0"/>
              <a:t>keyid</a:t>
            </a:r>
            <a:r>
              <a:rPr lang="de-DE" dirty="0" smtClean="0"/>
              <a:t> 0x81020000 --</a:t>
            </a:r>
            <a:r>
              <a:rPr lang="de-DE" dirty="0" err="1" smtClean="0"/>
              <a:t>outform</a:t>
            </a:r>
            <a:r>
              <a:rPr lang="de-DE" dirty="0" smtClean="0"/>
              <a:t> </a:t>
            </a:r>
            <a:r>
              <a:rPr lang="de-DE" dirty="0" err="1" smtClean="0"/>
              <a:t>pem</a:t>
            </a:r>
            <a:r>
              <a:rPr lang="de-DE" dirty="0" smtClean="0"/>
              <a:t> &gt; </a:t>
            </a:r>
            <a:r>
              <a:rPr lang="de-DE" dirty="0" err="1" smtClean="0"/>
              <a:t>ak_rsa_pub.pem</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17</a:t>
            </a:fld>
            <a:endParaRPr lang="de-DE" dirty="0"/>
          </a:p>
        </p:txBody>
      </p:sp>
    </p:spTree>
    <p:extLst>
      <p:ext uri="{BB962C8B-B14F-4D97-AF65-F5344CB8AC3E}">
        <p14:creationId xmlns:p14="http://schemas.microsoft.com/office/powerpoint/2010/main" val="16018633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Schlüssels und Zertifikats mit Hilfe des Intel TPM 2.0 TSS und dem </a:t>
            </a:r>
            <a:r>
              <a:rPr lang="de-DE" dirty="0" err="1"/>
              <a:t>strongSwan</a:t>
            </a:r>
            <a:r>
              <a:rPr lang="de-DE" dirty="0"/>
              <a:t> </a:t>
            </a:r>
            <a:r>
              <a:rPr lang="de-DE" dirty="0" err="1"/>
              <a:t>pki</a:t>
            </a:r>
            <a:r>
              <a:rPr lang="de-DE" dirty="0"/>
              <a:t> Tool</a:t>
            </a:r>
            <a:endParaRPr lang="en-US" dirty="0"/>
          </a:p>
        </p:txBody>
      </p:sp>
      <p:sp>
        <p:nvSpPr>
          <p:cNvPr id="3" name="Inhaltsplatzhalter 2"/>
          <p:cNvSpPr>
            <a:spLocks noGrp="1"/>
          </p:cNvSpPr>
          <p:nvPr>
            <p:ph idx="1"/>
          </p:nvPr>
        </p:nvSpPr>
        <p:spPr/>
        <p:txBody>
          <a:bodyPr/>
          <a:lstStyle/>
          <a:p>
            <a:r>
              <a:rPr lang="de-DE" dirty="0" smtClean="0"/>
              <a:t>Die persistenten Keys sind über das Kommando</a:t>
            </a:r>
            <a:br>
              <a:rPr lang="de-DE" dirty="0" smtClean="0"/>
            </a:br>
            <a:r>
              <a:rPr lang="de-DE" dirty="0" err="1" smtClean="0"/>
              <a:t>root@OpenWrt</a:t>
            </a:r>
            <a:r>
              <a:rPr lang="de-DE" dirty="0" smtClean="0"/>
              <a:t>:~#tpm2_listpersistent</a:t>
            </a:r>
            <a:r>
              <a:rPr lang="en-US" dirty="0" smtClean="0"/>
              <a:t/>
            </a:r>
            <a:br>
              <a:rPr lang="en-US" dirty="0" smtClean="0"/>
            </a:br>
            <a:r>
              <a:rPr lang="en-US" dirty="0" err="1" smtClean="0"/>
              <a:t>im</a:t>
            </a:r>
            <a:r>
              <a:rPr lang="en-US" dirty="0" smtClean="0"/>
              <a:t> TPM </a:t>
            </a:r>
            <a:r>
              <a:rPr lang="en-US" dirty="0" err="1" smtClean="0"/>
              <a:t>sichtbar</a:t>
            </a:r>
            <a:r>
              <a:rPr lang="en-US" dirty="0" smtClean="0"/>
              <a:t>. </a:t>
            </a:r>
            <a:r>
              <a:rPr lang="en-US" dirty="0" err="1" smtClean="0"/>
              <a:t>Unter</a:t>
            </a:r>
            <a:r>
              <a:rPr lang="en-US" dirty="0" smtClean="0"/>
              <a:t> </a:t>
            </a:r>
            <a:r>
              <a:rPr lang="en-US" dirty="0" err="1" smtClean="0"/>
              <a:t>dem</a:t>
            </a:r>
            <a:r>
              <a:rPr lang="en-US" dirty="0" smtClean="0"/>
              <a:t> Handle 0x81010001liegt der </a:t>
            </a:r>
            <a:r>
              <a:rPr lang="en-US" dirty="0" err="1" smtClean="0"/>
              <a:t>soeben</a:t>
            </a:r>
            <a:r>
              <a:rPr lang="en-US" dirty="0" smtClean="0"/>
              <a:t> </a:t>
            </a:r>
            <a:r>
              <a:rPr lang="en-US" dirty="0" err="1" smtClean="0"/>
              <a:t>angelegte</a:t>
            </a:r>
            <a:r>
              <a:rPr lang="en-US" dirty="0" smtClean="0"/>
              <a:t> EK, </a:t>
            </a:r>
            <a:r>
              <a:rPr lang="en-US" dirty="0" err="1" smtClean="0"/>
              <a:t>unter</a:t>
            </a:r>
            <a:r>
              <a:rPr lang="en-US" dirty="0" smtClean="0"/>
              <a:t> 0x81020000 der </a:t>
            </a:r>
            <a:r>
              <a:rPr lang="en-US" dirty="0" err="1" smtClean="0"/>
              <a:t>angelegte</a:t>
            </a:r>
            <a:r>
              <a:rPr lang="en-US" dirty="0" smtClean="0"/>
              <a:t> AK</a:t>
            </a:r>
          </a:p>
          <a:p>
            <a:r>
              <a:rPr lang="de-DE" dirty="0" smtClean="0"/>
              <a:t>mit dem </a:t>
            </a:r>
            <a:r>
              <a:rPr lang="de-DE" dirty="0" err="1" smtClean="0"/>
              <a:t>pki</a:t>
            </a:r>
            <a:r>
              <a:rPr lang="de-DE" dirty="0" smtClean="0"/>
              <a:t> Kommando:</a:t>
            </a:r>
            <a:br>
              <a:rPr lang="de-DE" dirty="0" smtClean="0"/>
            </a:br>
            <a:r>
              <a:rPr lang="de-DE" dirty="0" err="1" smtClean="0"/>
              <a:t>pki</a:t>
            </a:r>
            <a:r>
              <a:rPr lang="de-DE" dirty="0" smtClean="0"/>
              <a:t> --print --type </a:t>
            </a:r>
            <a:r>
              <a:rPr lang="de-DE" dirty="0" err="1" smtClean="0"/>
              <a:t>pub</a:t>
            </a:r>
            <a:r>
              <a:rPr lang="de-DE" dirty="0" smtClean="0"/>
              <a:t> --in </a:t>
            </a:r>
            <a:r>
              <a:rPr lang="de-DE" dirty="0" err="1" smtClean="0"/>
              <a:t>ak_rsa_pub.pem</a:t>
            </a:r>
            <a:r>
              <a:rPr lang="de-DE" dirty="0" smtClean="0"/>
              <a:t/>
            </a:r>
            <a:br>
              <a:rPr lang="de-DE" dirty="0" smtClean="0"/>
            </a:br>
            <a:r>
              <a:rPr lang="de-DE" dirty="0" smtClean="0"/>
              <a:t>kann man sich den </a:t>
            </a:r>
            <a:r>
              <a:rPr lang="de-DE" dirty="0" err="1" smtClean="0"/>
              <a:t>fingerprint</a:t>
            </a:r>
            <a:r>
              <a:rPr lang="de-DE" dirty="0" smtClean="0"/>
              <a:t> des RSA AK </a:t>
            </a:r>
            <a:r>
              <a:rPr lang="de-DE" dirty="0" err="1" smtClean="0"/>
              <a:t>public</a:t>
            </a:r>
            <a:r>
              <a:rPr lang="de-DE" dirty="0" smtClean="0"/>
              <a:t> </a:t>
            </a:r>
            <a:r>
              <a:rPr lang="de-DE" dirty="0" err="1" smtClean="0"/>
              <a:t>keys</a:t>
            </a:r>
            <a:r>
              <a:rPr lang="de-DE" dirty="0" smtClean="0"/>
              <a:t> anzeigen lassen. </a:t>
            </a:r>
          </a:p>
          <a:p>
            <a:r>
              <a:rPr lang="de-DE" dirty="0" smtClean="0"/>
              <a:t>Generierung eines PKCS#10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 (CSR) für den AK:</a:t>
            </a:r>
            <a:br>
              <a:rPr lang="de-DE" dirty="0" smtClean="0"/>
            </a:br>
            <a:r>
              <a:rPr lang="de-DE" dirty="0" err="1" smtClean="0"/>
              <a:t>root@OpenWrt</a:t>
            </a:r>
            <a:r>
              <a:rPr lang="de-DE" dirty="0" smtClean="0"/>
              <a:t>:~#</a:t>
            </a:r>
            <a:r>
              <a:rPr lang="de-DE" dirty="0" err="1" smtClean="0"/>
              <a:t>pki</a:t>
            </a:r>
            <a:r>
              <a:rPr lang="de-DE" dirty="0" smtClean="0"/>
              <a:t> --</a:t>
            </a:r>
            <a:r>
              <a:rPr lang="de-DE" dirty="0" err="1" smtClean="0"/>
              <a:t>req</a:t>
            </a:r>
            <a:r>
              <a:rPr lang="de-DE" dirty="0" smtClean="0"/>
              <a:t> --</a:t>
            </a:r>
            <a:r>
              <a:rPr lang="de-DE" dirty="0" err="1" smtClean="0"/>
              <a:t>keyid</a:t>
            </a:r>
            <a:r>
              <a:rPr lang="de-DE" dirty="0" smtClean="0"/>
              <a:t> 0x81020000 -</a:t>
            </a:r>
            <a:r>
              <a:rPr lang="de-DE" dirty="0" err="1" smtClean="0"/>
              <a:t>dn</a:t>
            </a:r>
            <a:r>
              <a:rPr lang="de-DE" dirty="0" smtClean="0"/>
              <a:t>="DN=</a:t>
            </a:r>
            <a:r>
              <a:rPr lang="de-DE" dirty="0" err="1" smtClean="0"/>
              <a:t>IUNODevice</a:t>
            </a:r>
            <a:r>
              <a:rPr lang="de-DE" dirty="0" smtClean="0"/>
              <a:t>, C=DE, O=IUNO Demo, CN=iuno.example.com</a:t>
            </a:r>
            <a:r>
              <a:rPr lang="de-DE" dirty="0"/>
              <a:t>"</a:t>
            </a:r>
            <a:r>
              <a:rPr lang="de-DE" dirty="0" smtClean="0"/>
              <a:t> --</a:t>
            </a:r>
            <a:r>
              <a:rPr lang="de-DE" dirty="0" err="1" smtClean="0"/>
              <a:t>san</a:t>
            </a:r>
            <a:r>
              <a:rPr lang="de-DE" dirty="0" smtClean="0"/>
              <a:t> iuno.example.com &gt; </a:t>
            </a:r>
            <a:r>
              <a:rPr lang="de-DE" dirty="0" err="1" smtClean="0"/>
              <a:t>ak_rsa_req.der</a:t>
            </a:r>
            <a:r>
              <a:rPr lang="de-DE" dirty="0" smtClean="0"/>
              <a:t/>
            </a:r>
            <a:br>
              <a:rPr lang="de-DE" dirty="0" smtClean="0"/>
            </a:br>
            <a:r>
              <a:rPr lang="de-DE" dirty="0" smtClean="0"/>
              <a:t>Wird man bei dem Befehl nach der Smartcard PIN gefragt, einfach mit der Return-Taste bestätigen, da wir den AK zuvor nicht mit einem Passwort geschützt haben.</a:t>
            </a:r>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18</a:t>
            </a:fld>
            <a:endParaRPr lang="de-DE" dirty="0"/>
          </a:p>
        </p:txBody>
      </p:sp>
    </p:spTree>
    <p:extLst>
      <p:ext uri="{BB962C8B-B14F-4D97-AF65-F5344CB8AC3E}">
        <p14:creationId xmlns:p14="http://schemas.microsoft.com/office/powerpoint/2010/main" val="574605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Wiederherstellung und Prüfung des EK Zertifikats</a:t>
            </a:r>
            <a:endParaRPr lang="en-US" dirty="0"/>
          </a:p>
        </p:txBody>
      </p:sp>
      <p:sp>
        <p:nvSpPr>
          <p:cNvPr id="3" name="Inhaltsplatzhalter 2"/>
          <p:cNvSpPr>
            <a:spLocks noGrp="1"/>
          </p:cNvSpPr>
          <p:nvPr>
            <p:ph idx="1"/>
          </p:nvPr>
        </p:nvSpPr>
        <p:spPr>
          <a:xfrm>
            <a:off x="575736" y="1052736"/>
            <a:ext cx="11040533" cy="5073427"/>
          </a:xfrm>
        </p:spPr>
        <p:txBody>
          <a:bodyPr/>
          <a:lstStyle/>
          <a:p>
            <a:r>
              <a:rPr lang="de-DE" dirty="0" smtClean="0"/>
              <a:t>An diesem Punkt das </a:t>
            </a:r>
            <a:r>
              <a:rPr lang="de-DE" dirty="0" err="1" smtClean="0"/>
              <a:t>espressobin</a:t>
            </a:r>
            <a:r>
              <a:rPr lang="de-DE" dirty="0" smtClean="0"/>
              <a:t> Board ausschalten und die SD-Karte wieder in der SD Kartenleser des Linux Rechners stecken</a:t>
            </a:r>
          </a:p>
          <a:p>
            <a:r>
              <a:rPr lang="de-DE" dirty="0" smtClean="0"/>
              <a:t>Die SD Karte sollte unter Ubuntu 16.04 automatisch </a:t>
            </a:r>
            <a:r>
              <a:rPr lang="de-DE" dirty="0" err="1" smtClean="0"/>
              <a:t>gemountet</a:t>
            </a:r>
            <a:r>
              <a:rPr lang="de-DE" dirty="0" smtClean="0"/>
              <a:t> und der Inhalt in einem Dateimanager Fenster angezeigt werden.</a:t>
            </a:r>
          </a:p>
          <a:p>
            <a:r>
              <a:rPr lang="de-DE" dirty="0" smtClean="0"/>
              <a:t>Eine Linux-Konsole öffnen und mit</a:t>
            </a:r>
            <a:br>
              <a:rPr lang="de-DE" dirty="0" smtClean="0"/>
            </a:br>
            <a:r>
              <a:rPr lang="de-DE" dirty="0" smtClean="0"/>
              <a:t>cd /</a:t>
            </a:r>
            <a:r>
              <a:rPr lang="de-DE" dirty="0" err="1" smtClean="0"/>
              <a:t>media</a:t>
            </a:r>
            <a:r>
              <a:rPr lang="de-DE" dirty="0"/>
              <a:t>/&lt;Userkennung&gt;/&lt;SD-Karten ID&gt;/</a:t>
            </a:r>
            <a:r>
              <a:rPr lang="de-DE" dirty="0" err="1"/>
              <a:t>root</a:t>
            </a:r>
            <a:r>
              <a:rPr lang="de-DE" dirty="0" smtClean="0"/>
              <a:t>/</a:t>
            </a:r>
            <a:br>
              <a:rPr lang="de-DE" dirty="0" smtClean="0"/>
            </a:br>
            <a:r>
              <a:rPr lang="de-DE" dirty="0" smtClean="0"/>
              <a:t>in das Verzeichnis </a:t>
            </a:r>
            <a:r>
              <a:rPr lang="de-DE" dirty="0" err="1" smtClean="0"/>
              <a:t>root</a:t>
            </a:r>
            <a:r>
              <a:rPr lang="de-DE" dirty="0" smtClean="0"/>
              <a:t> auf der SD-Karte wechseln, in dem zuvor die ganzen Schlüssel auf dem </a:t>
            </a:r>
            <a:r>
              <a:rPr lang="de-DE" dirty="0" err="1" smtClean="0"/>
              <a:t>espressobin</a:t>
            </a:r>
            <a:r>
              <a:rPr lang="de-DE" dirty="0" smtClean="0"/>
              <a:t> Board abgelegt wurden.</a:t>
            </a:r>
          </a:p>
          <a:p>
            <a:r>
              <a:rPr lang="de-DE" dirty="0" smtClean="0"/>
              <a:t>Mit einem </a:t>
            </a:r>
            <a:r>
              <a:rPr lang="de-DE" dirty="0" err="1" smtClean="0"/>
              <a:t>editor</a:t>
            </a:r>
            <a:r>
              <a:rPr lang="de-DE" dirty="0" smtClean="0"/>
              <a:t> (z.B. </a:t>
            </a:r>
            <a:r>
              <a:rPr lang="de-DE" dirty="0" err="1" smtClean="0"/>
              <a:t>gedit</a:t>
            </a:r>
            <a:r>
              <a:rPr lang="de-DE" dirty="0" smtClean="0"/>
              <a:t>) die beiden Dateien ek_cert.part1.hexdump und ek_cert.part2.hexdump öffnen und nur den </a:t>
            </a:r>
            <a:r>
              <a:rPr lang="de-DE" dirty="0" err="1" smtClean="0"/>
              <a:t>hexdump</a:t>
            </a:r>
            <a:r>
              <a:rPr lang="de-DE" dirty="0" smtClean="0"/>
              <a:t> </a:t>
            </a:r>
            <a:r>
              <a:rPr lang="de-DE" dirty="0" err="1" smtClean="0"/>
              <a:t>ascii</a:t>
            </a:r>
            <a:r>
              <a:rPr lang="de-DE" dirty="0" smtClean="0"/>
              <a:t> Anteil in die Datei </a:t>
            </a:r>
            <a:r>
              <a:rPr lang="de-DE" dirty="0" err="1" smtClean="0"/>
              <a:t>ek_cert.hexdump</a:t>
            </a:r>
            <a:r>
              <a:rPr lang="de-DE" dirty="0" smtClean="0"/>
              <a:t> (per </a:t>
            </a:r>
            <a:r>
              <a:rPr lang="de-DE" dirty="0" err="1" smtClean="0"/>
              <a:t>Copy</a:t>
            </a:r>
            <a:r>
              <a:rPr lang="de-DE" dirty="0" smtClean="0"/>
              <a:t> </a:t>
            </a:r>
            <a:r>
              <a:rPr lang="de-DE" dirty="0" err="1" smtClean="0"/>
              <a:t>and</a:t>
            </a:r>
            <a:r>
              <a:rPr lang="de-DE" dirty="0" smtClean="0"/>
              <a:t> Paste) kopieren. Dies kann man über den Befehl</a:t>
            </a:r>
            <a:br>
              <a:rPr lang="de-DE" dirty="0" smtClean="0"/>
            </a:br>
            <a:r>
              <a:rPr lang="de-DE" dirty="0" smtClean="0"/>
              <a:t>&gt;</a:t>
            </a:r>
            <a:r>
              <a:rPr lang="de-DE" dirty="0" err="1" smtClean="0"/>
              <a:t>sudo</a:t>
            </a:r>
            <a:r>
              <a:rPr lang="de-DE" dirty="0" smtClean="0"/>
              <a:t> </a:t>
            </a:r>
            <a:r>
              <a:rPr lang="de-DE" dirty="0" err="1" smtClean="0"/>
              <a:t>gedit</a:t>
            </a:r>
            <a:r>
              <a:rPr lang="de-DE" dirty="0" smtClean="0"/>
              <a:t> </a:t>
            </a:r>
            <a:r>
              <a:rPr lang="de-DE" dirty="0" err="1" smtClean="0"/>
              <a:t>ek_cert.hexdump</a:t>
            </a:r>
            <a:r>
              <a:rPr lang="de-DE" dirty="0" smtClean="0"/>
              <a:t> </a:t>
            </a:r>
            <a:br>
              <a:rPr lang="de-DE" dirty="0" smtClean="0"/>
            </a:br>
            <a:r>
              <a:rPr lang="de-DE" dirty="0" smtClean="0"/>
              <a:t>machen, die </a:t>
            </a:r>
            <a:r>
              <a:rPr lang="de-DE" dirty="0" err="1" smtClean="0"/>
              <a:t>gedit</a:t>
            </a:r>
            <a:r>
              <a:rPr lang="de-DE" dirty="0" smtClean="0"/>
              <a:t> für die Datei </a:t>
            </a:r>
            <a:r>
              <a:rPr lang="de-DE" dirty="0" err="1" smtClean="0"/>
              <a:t>ek_cert.hexdump</a:t>
            </a:r>
            <a:r>
              <a:rPr lang="de-DE" dirty="0" smtClean="0"/>
              <a:t> auf der SD-Karte beschreibbar öffnet. Anschließend noch  die beiden Teildateien part1 und part2 öffnen und den Inhalt manuell in die Datei </a:t>
            </a:r>
            <a:r>
              <a:rPr lang="de-DE" dirty="0" err="1" smtClean="0"/>
              <a:t>ek_cert.hexdump</a:t>
            </a:r>
            <a:r>
              <a:rPr lang="de-DE" dirty="0" smtClean="0"/>
              <a:t> kopieren. Die Datei </a:t>
            </a:r>
            <a:r>
              <a:rPr lang="de-DE" dirty="0" err="1" smtClean="0"/>
              <a:t>ek_cert.hexdump</a:t>
            </a:r>
            <a:r>
              <a:rPr lang="de-DE" dirty="0" smtClean="0"/>
              <a:t> auf der SD-Karte abspeichern.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19</a:t>
            </a:fld>
            <a:endParaRPr lang="de-DE" dirty="0"/>
          </a:p>
        </p:txBody>
      </p:sp>
      <p:sp>
        <p:nvSpPr>
          <p:cNvPr id="7" name="Textfeld 6"/>
          <p:cNvSpPr txBox="1"/>
          <p:nvPr/>
        </p:nvSpPr>
        <p:spPr>
          <a:xfrm rot="20744448">
            <a:off x="2333911" y="4723154"/>
            <a:ext cx="6515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Nicht notwendig, wenn man zuvor das EK Zertifikat mittels des IBM Tools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gleich als komplettes Binärfile abgespeichert hat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3879131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Info</a:t>
            </a:r>
            <a:endParaRPr lang="de-DE" dirty="0"/>
          </a:p>
        </p:txBody>
      </p:sp>
      <p:sp>
        <p:nvSpPr>
          <p:cNvPr id="3" name="Inhaltsplatzhalter 2"/>
          <p:cNvSpPr>
            <a:spLocks noGrp="1"/>
          </p:cNvSpPr>
          <p:nvPr>
            <p:ph idx="1"/>
          </p:nvPr>
        </p:nvSpPr>
        <p:spPr>
          <a:xfrm>
            <a:off x="575736" y="908720"/>
            <a:ext cx="11040533" cy="5217443"/>
          </a:xfrm>
        </p:spPr>
        <p:txBody>
          <a:bodyPr/>
          <a:lstStyle/>
          <a:p>
            <a:r>
              <a:rPr lang="de-DE" dirty="0" smtClean="0"/>
              <a:t>Diese Präsentation beschreibt zusammengefasst, wie man eine </a:t>
            </a:r>
            <a:r>
              <a:rPr lang="de-DE" dirty="0" err="1" smtClean="0"/>
              <a:t>embedded</a:t>
            </a:r>
            <a:r>
              <a:rPr lang="de-DE" dirty="0" smtClean="0"/>
              <a:t> Firmware mit Unterstützung für ein TPM nach dem 2.0er TCG Standard für ein Marvell </a:t>
            </a:r>
            <a:r>
              <a:rPr lang="de-DE" dirty="0" err="1" smtClean="0"/>
              <a:t>espressobin</a:t>
            </a:r>
            <a:r>
              <a:rPr lang="de-DE" dirty="0" smtClean="0"/>
              <a:t> Board bauen kann</a:t>
            </a:r>
          </a:p>
          <a:p>
            <a:r>
              <a:rPr lang="de-DE" dirty="0" smtClean="0"/>
              <a:t>Das </a:t>
            </a:r>
            <a:r>
              <a:rPr lang="de-DE" dirty="0" err="1" smtClean="0"/>
              <a:t>espressobin</a:t>
            </a:r>
            <a:r>
              <a:rPr lang="de-DE" dirty="0" smtClean="0"/>
              <a:t> Board ist ein Entwicklungsboard ähnlich dem </a:t>
            </a:r>
            <a:r>
              <a:rPr lang="de-DE" dirty="0" err="1" smtClean="0"/>
              <a:t>Raspberry</a:t>
            </a:r>
            <a:r>
              <a:rPr lang="de-DE" dirty="0" smtClean="0"/>
              <a:t> Pi 3 mit dem speziellen Fokus auf Netzwerk-Funktionalität (s. </a:t>
            </a:r>
            <a:r>
              <a:rPr lang="de-DE" dirty="0" smtClean="0">
                <a:hlinkClick r:id="rId2"/>
              </a:rPr>
              <a:t>http://espressobin.net</a:t>
            </a:r>
            <a:r>
              <a:rPr lang="de-DE" dirty="0" smtClean="0"/>
              <a:t>)</a:t>
            </a:r>
          </a:p>
          <a:p>
            <a:r>
              <a:rPr lang="de-DE" dirty="0" smtClean="0"/>
              <a:t>Das </a:t>
            </a:r>
            <a:r>
              <a:rPr lang="de-DE" dirty="0" err="1" smtClean="0"/>
              <a:t>espressobin</a:t>
            </a:r>
            <a:r>
              <a:rPr lang="de-DE" dirty="0" smtClean="0"/>
              <a:t> Board besitzt das CPU System und einen großen Teil der HW Infrastruktur, die auch für den durch Phoenix </a:t>
            </a:r>
            <a:r>
              <a:rPr lang="de-DE" dirty="0" err="1" smtClean="0"/>
              <a:t>Contact</a:t>
            </a:r>
            <a:r>
              <a:rPr lang="de-DE" dirty="0" smtClean="0"/>
              <a:t> </a:t>
            </a:r>
            <a:r>
              <a:rPr lang="de-DE" dirty="0"/>
              <a:t>im Rahmen des AP7.2 </a:t>
            </a:r>
            <a:r>
              <a:rPr lang="de-DE" dirty="0" smtClean="0"/>
              <a:t>zu erstellenden Prototypen verwendet wird und dient daher zur Erprobung der TPM Software Infrastruktur</a:t>
            </a:r>
          </a:p>
          <a:p>
            <a:r>
              <a:rPr lang="de-DE" dirty="0" smtClean="0"/>
              <a:t>CPU: Marvell Armada 3720 Dual-Core ARM Cortex A53 (1GHz, 64bit)</a:t>
            </a:r>
          </a:p>
          <a:p>
            <a:r>
              <a:rPr lang="de-DE" dirty="0" smtClean="0"/>
              <a:t>Die folgende Beschreibung verwendet </a:t>
            </a:r>
            <a:r>
              <a:rPr lang="de-DE" dirty="0" err="1" smtClean="0"/>
              <a:t>OpenWrt</a:t>
            </a:r>
            <a:r>
              <a:rPr lang="de-DE" dirty="0" smtClean="0"/>
              <a:t> als Basis für die Firmware und erlaubt die Erstellung eines kompletten Firmware Images in einer Cross </a:t>
            </a:r>
            <a:r>
              <a:rPr lang="de-DE" dirty="0" err="1" smtClean="0"/>
              <a:t>Compile</a:t>
            </a:r>
            <a:r>
              <a:rPr lang="de-DE" dirty="0" smtClean="0"/>
              <a:t> Umgebung für das </a:t>
            </a:r>
            <a:r>
              <a:rPr lang="de-DE" dirty="0" err="1" smtClean="0"/>
              <a:t>espressobin</a:t>
            </a:r>
            <a:r>
              <a:rPr lang="de-DE" dirty="0" smtClean="0"/>
              <a:t> Board</a:t>
            </a:r>
          </a:p>
          <a:p>
            <a:r>
              <a:rPr lang="de-DE" dirty="0" smtClean="0"/>
              <a:t>Das TPM 2.0 (Infineon SLB 9670) ist in Form eines Infineon Iridium SLB 9670 TPM 2.0 SPI Boards über die GPIO </a:t>
            </a:r>
            <a:r>
              <a:rPr lang="de-DE" dirty="0" err="1" smtClean="0"/>
              <a:t>Buchsenleiste</a:t>
            </a:r>
            <a:r>
              <a:rPr lang="de-DE" dirty="0" smtClean="0"/>
              <a:t>, auf der auch das SPI Interface der CPU verfügbar ist, elektrisch angeschlossen (Achtung: </a:t>
            </a:r>
            <a:r>
              <a:rPr lang="de-DE" dirty="0" err="1" smtClean="0"/>
              <a:t>Buchsenleiste</a:t>
            </a:r>
            <a:r>
              <a:rPr lang="de-DE" dirty="0" smtClean="0"/>
              <a:t> ist nicht </a:t>
            </a:r>
            <a:r>
              <a:rPr lang="de-DE" dirty="0" err="1" smtClean="0"/>
              <a:t>pinkompatibel</a:t>
            </a:r>
            <a:r>
              <a:rPr lang="de-DE" dirty="0" smtClean="0"/>
              <a:t> mit dem Infineon Iridium Board für den </a:t>
            </a:r>
            <a:r>
              <a:rPr lang="de-DE" dirty="0" err="1" smtClean="0"/>
              <a:t>Raspi</a:t>
            </a:r>
            <a:r>
              <a:rPr lang="de-DE" dirty="0" smtClean="0"/>
              <a:t>!)</a:t>
            </a:r>
            <a:endParaRPr lang="de-DE" dirty="0"/>
          </a:p>
        </p:txBody>
      </p:sp>
      <p:sp>
        <p:nvSpPr>
          <p:cNvPr id="7" name="Datumsplatzhalter 6"/>
          <p:cNvSpPr>
            <a:spLocks noGrp="1"/>
          </p:cNvSpPr>
          <p:nvPr>
            <p:ph type="dt" sz="half" idx="2"/>
          </p:nvPr>
        </p:nvSpPr>
        <p:spPr/>
        <p:txBody>
          <a:bodyPr/>
          <a:lstStyle/>
          <a:p>
            <a:fld id="{39CA9E1E-548A-4E91-87C0-B2D38FEDEB89}" type="datetime1">
              <a:rPr lang="de-DE" smtClean="0"/>
              <a:t>25.10.2018</a:t>
            </a:fld>
            <a:endParaRPr lang="de-DE"/>
          </a:p>
        </p:txBody>
      </p:sp>
      <p:sp>
        <p:nvSpPr>
          <p:cNvPr id="8" name="Fußzeilenplatzhalter 7"/>
          <p:cNvSpPr>
            <a:spLocks noGrp="1"/>
          </p:cNvSpPr>
          <p:nvPr>
            <p:ph type="ftr" sz="quarter" idx="3"/>
          </p:nvPr>
        </p:nvSpPr>
        <p:spPr/>
        <p:txBody>
          <a:bodyPr/>
          <a:lstStyle/>
          <a:p>
            <a:endParaRPr lang="de-DE"/>
          </a:p>
        </p:txBody>
      </p:sp>
      <p:sp>
        <p:nvSpPr>
          <p:cNvPr id="9" name="Foliennummernplatzhalter 8"/>
          <p:cNvSpPr>
            <a:spLocks noGrp="1"/>
          </p:cNvSpPr>
          <p:nvPr>
            <p:ph type="sldNum" sz="quarter" idx="4"/>
          </p:nvPr>
        </p:nvSpPr>
        <p:spPr/>
        <p:txBody>
          <a:bodyPr/>
          <a:lstStyle/>
          <a:p>
            <a:r>
              <a:rPr lang="de-DE" smtClean="0"/>
              <a:t>S. </a:t>
            </a:r>
            <a:fld id="{B9DF6C52-4BA1-4C4E-9BE9-FC89916C8393}" type="slidenum">
              <a:rPr lang="de-DE" smtClean="0"/>
              <a:pPr/>
              <a:t>2</a:t>
            </a:fld>
            <a:endParaRPr lang="de-DE" dirty="0"/>
          </a:p>
        </p:txBody>
      </p:sp>
      <p:sp>
        <p:nvSpPr>
          <p:cNvPr id="4" name="Textfeld 3"/>
          <p:cNvSpPr txBox="1"/>
          <p:nvPr/>
        </p:nvSpPr>
        <p:spPr>
          <a:xfrm rot="19900398">
            <a:off x="1880663" y="2762043"/>
            <a:ext cx="7811113" cy="120032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de-DE"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Work In Progress</a:t>
            </a:r>
            <a:endParaRPr lang="en-US" sz="7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214351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Wiederherstellung und Prüfung des EK Zertifikats</a:t>
            </a:r>
            <a:endParaRPr lang="en-US" dirty="0"/>
          </a:p>
        </p:txBody>
      </p:sp>
      <p:sp>
        <p:nvSpPr>
          <p:cNvPr id="3" name="Inhaltsplatzhalter 2"/>
          <p:cNvSpPr>
            <a:spLocks noGrp="1"/>
          </p:cNvSpPr>
          <p:nvPr>
            <p:ph idx="1"/>
          </p:nvPr>
        </p:nvSpPr>
        <p:spPr>
          <a:xfrm>
            <a:off x="575736" y="1258214"/>
            <a:ext cx="11040533" cy="4867949"/>
          </a:xfrm>
        </p:spPr>
        <p:txBody>
          <a:bodyPr/>
          <a:lstStyle/>
          <a:p>
            <a:r>
              <a:rPr lang="de-DE" dirty="0" smtClean="0"/>
              <a:t>Jetzt das EK Zertifikat im DER Format als Binärdatei wieder herstellen mit dem Befehl:</a:t>
            </a:r>
            <a:br>
              <a:rPr lang="de-DE" dirty="0" smtClean="0"/>
            </a:br>
            <a:r>
              <a:rPr lang="de-DE" dirty="0" smtClean="0"/>
              <a:t>&gt;</a:t>
            </a:r>
            <a:r>
              <a:rPr lang="de-DE" dirty="0" err="1" smtClean="0"/>
              <a:t>sudo</a:t>
            </a:r>
            <a:r>
              <a:rPr lang="de-DE" dirty="0" smtClean="0"/>
              <a:t> </a:t>
            </a:r>
            <a:r>
              <a:rPr lang="de-DE" dirty="0" err="1" smtClean="0"/>
              <a:t>xxd</a:t>
            </a:r>
            <a:r>
              <a:rPr lang="de-DE" dirty="0" smtClean="0"/>
              <a:t> -r -p </a:t>
            </a:r>
            <a:r>
              <a:rPr lang="de-DE" dirty="0" err="1" smtClean="0"/>
              <a:t>ek_cert.hexdump</a:t>
            </a:r>
            <a:r>
              <a:rPr lang="de-DE" dirty="0" smtClean="0"/>
              <a:t> ek_cert.crt</a:t>
            </a:r>
          </a:p>
          <a:p>
            <a:r>
              <a:rPr lang="de-DE" dirty="0" smtClean="0"/>
              <a:t>Konvertierung des Zertifikats in das </a:t>
            </a:r>
            <a:r>
              <a:rPr lang="de-DE" dirty="0" err="1" smtClean="0"/>
              <a:t>pem</a:t>
            </a:r>
            <a:r>
              <a:rPr lang="de-DE" dirty="0" smtClean="0"/>
              <a:t> Format mit </a:t>
            </a:r>
            <a:r>
              <a:rPr lang="de-DE" dirty="0" err="1" smtClean="0"/>
              <a:t>openssl</a:t>
            </a:r>
            <a:r>
              <a:rPr lang="de-DE" dirty="0" smtClean="0"/>
              <a:t>:</a:t>
            </a:r>
            <a:br>
              <a:rPr lang="de-DE" dirty="0" smtClean="0"/>
            </a:br>
            <a:r>
              <a:rPr lang="de-DE" dirty="0" smtClean="0"/>
              <a:t>&gt;</a:t>
            </a:r>
            <a:r>
              <a:rPr lang="de-DE" dirty="0" err="1" smtClean="0"/>
              <a:t>sudo</a:t>
            </a:r>
            <a:r>
              <a:rPr lang="de-DE" dirty="0" smtClean="0"/>
              <a:t> </a:t>
            </a:r>
            <a:r>
              <a:rPr lang="de-DE" dirty="0" err="1" smtClean="0"/>
              <a:t>openssl</a:t>
            </a:r>
            <a:r>
              <a:rPr lang="de-DE" dirty="0" smtClean="0"/>
              <a:t> x509 -in ek_cert.crt -out </a:t>
            </a:r>
            <a:r>
              <a:rPr lang="de-DE" dirty="0" err="1" smtClean="0"/>
              <a:t>ek_cert.pem</a:t>
            </a:r>
            <a:r>
              <a:rPr lang="de-DE" dirty="0" smtClean="0"/>
              <a:t> -</a:t>
            </a:r>
            <a:r>
              <a:rPr lang="de-DE" dirty="0" err="1" smtClean="0"/>
              <a:t>outform</a:t>
            </a:r>
            <a:r>
              <a:rPr lang="de-DE" dirty="0" smtClean="0"/>
              <a:t> PEM -</a:t>
            </a:r>
            <a:r>
              <a:rPr lang="de-DE" dirty="0" err="1" smtClean="0"/>
              <a:t>inform</a:t>
            </a:r>
            <a:r>
              <a:rPr lang="de-DE" dirty="0" smtClean="0"/>
              <a:t> DER</a:t>
            </a:r>
          </a:p>
          <a:p>
            <a:r>
              <a:rPr lang="de-DE" dirty="0" smtClean="0"/>
              <a:t>Die Authentizität des TPMs kann jetzt anhand der Root Zertifikate von Infineon mit </a:t>
            </a:r>
            <a:r>
              <a:rPr lang="de-DE" dirty="0" err="1" smtClean="0"/>
              <a:t>openssl</a:t>
            </a:r>
            <a:r>
              <a:rPr lang="de-DE" dirty="0" smtClean="0"/>
              <a:t> verifiziert werden. Dazu können die entsprechenden Zertifikate von Infineon hier herunter geladen werden (z.B. in den ~/Downloads Ordner von Ubuntu):</a:t>
            </a:r>
            <a:br>
              <a:rPr lang="de-DE" dirty="0" smtClean="0"/>
            </a:br>
            <a:r>
              <a:rPr lang="de-DE" dirty="0" smtClean="0"/>
              <a:t>Infineon Manufacturing </a:t>
            </a:r>
            <a:r>
              <a:rPr lang="de-DE" dirty="0"/>
              <a:t>CA: </a:t>
            </a:r>
            <a:r>
              <a:rPr lang="de-DE" dirty="0">
                <a:hlinkClick r:id="rId2"/>
              </a:rPr>
              <a:t>https://</a:t>
            </a:r>
            <a:r>
              <a:rPr lang="de-DE" dirty="0" smtClean="0">
                <a:hlinkClick r:id="rId2"/>
              </a:rPr>
              <a:t>www.infineon.com/dgdl/Infineon-RSA_Manufacturing_CA_020_certificate_SLB+9670_FW7.6120-C-v01_00-EN.crt?fileId=5546d4625c54d85b015cc4b2889a7abf</a:t>
            </a:r>
            <a:r>
              <a:rPr lang="de-DE" dirty="0" smtClean="0"/>
              <a:t/>
            </a:r>
            <a:br>
              <a:rPr lang="de-DE" dirty="0" smtClean="0"/>
            </a:br>
            <a:r>
              <a:rPr lang="de-DE" dirty="0"/>
              <a:t>Infineon Root CA: </a:t>
            </a:r>
            <a:r>
              <a:rPr lang="de-DE" dirty="0">
                <a:hlinkClick r:id="rId3"/>
              </a:rPr>
              <a:t>https://</a:t>
            </a:r>
            <a:r>
              <a:rPr lang="de-DE" dirty="0" smtClean="0">
                <a:hlinkClick r:id="rId3"/>
              </a:rPr>
              <a:t>www.infineon.com/dgdl/Infineon-TPM_RSA_Root_CA-C-v01_00-EN.cer?fileId=5546d46253f6505701540496a5641d20</a:t>
            </a:r>
            <a:endParaRPr lang="de-DE" dirty="0" smtClean="0"/>
          </a:p>
          <a:p>
            <a:r>
              <a:rPr lang="de-DE" dirty="0" smtClean="0"/>
              <a:t>Auch das Zertifikat vom TPM in den Downloads Ordner kopieren:</a:t>
            </a:r>
            <a:br>
              <a:rPr lang="de-DE" dirty="0" smtClean="0"/>
            </a:br>
            <a:r>
              <a:rPr lang="de-DE" dirty="0" smtClean="0"/>
              <a:t>&gt;</a:t>
            </a:r>
            <a:r>
              <a:rPr lang="de-DE" dirty="0" err="1" smtClean="0"/>
              <a:t>cp</a:t>
            </a:r>
            <a:r>
              <a:rPr lang="de-DE" dirty="0" smtClean="0"/>
              <a:t> </a:t>
            </a:r>
            <a:r>
              <a:rPr lang="de-DE" dirty="0" err="1" smtClean="0"/>
              <a:t>ek_cert.pem</a:t>
            </a:r>
            <a:r>
              <a:rPr lang="de-DE" dirty="0" smtClean="0"/>
              <a:t> ~/Downloads</a:t>
            </a:r>
          </a:p>
          <a:p>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20</a:t>
            </a:fld>
            <a:endParaRPr lang="de-DE" dirty="0"/>
          </a:p>
        </p:txBody>
      </p:sp>
      <p:sp>
        <p:nvSpPr>
          <p:cNvPr id="7" name="Textfeld 6"/>
          <p:cNvSpPr txBox="1"/>
          <p:nvPr/>
        </p:nvSpPr>
        <p:spPr>
          <a:xfrm>
            <a:off x="2065522" y="1131014"/>
            <a:ext cx="651576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Nicht notwendig, wenn man zuvor das EK Zertifikat mittels des IBM Tools </a:t>
            </a:r>
            <a:r>
              <a:rPr lang="de-DE"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nvread</a:t>
            </a:r>
            <a:r>
              <a:rPr lang="de-DE"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rPr>
              <a:t> gleich als komplettes Binärfile abgespeichert hat</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kkurat Light" panose="020B0604020202020204" charset="0"/>
            </a:endParaRPr>
          </a:p>
        </p:txBody>
      </p:sp>
    </p:spTree>
    <p:extLst>
      <p:ext uri="{BB962C8B-B14F-4D97-AF65-F5344CB8AC3E}">
        <p14:creationId xmlns:p14="http://schemas.microsoft.com/office/powerpoint/2010/main" val="1109744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Wiederherstellung und Prüfung des EK Zertifikats</a:t>
            </a:r>
            <a:endParaRPr lang="en-US" dirty="0"/>
          </a:p>
        </p:txBody>
      </p:sp>
      <p:sp>
        <p:nvSpPr>
          <p:cNvPr id="3" name="Inhaltsplatzhalter 2"/>
          <p:cNvSpPr>
            <a:spLocks noGrp="1"/>
          </p:cNvSpPr>
          <p:nvPr>
            <p:ph idx="1"/>
          </p:nvPr>
        </p:nvSpPr>
        <p:spPr>
          <a:xfrm>
            <a:off x="575736" y="1196752"/>
            <a:ext cx="11040533" cy="4929411"/>
          </a:xfrm>
        </p:spPr>
        <p:txBody>
          <a:bodyPr/>
          <a:lstStyle/>
          <a:p>
            <a:r>
              <a:rPr lang="de-DE" dirty="0" smtClean="0"/>
              <a:t>Zur Prüfung des Zertifikats </a:t>
            </a:r>
            <a:r>
              <a:rPr lang="de-DE" dirty="0" err="1" smtClean="0"/>
              <a:t>ek_cert.pem</a:t>
            </a:r>
            <a:r>
              <a:rPr lang="de-DE" dirty="0" smtClean="0"/>
              <a:t> mit </a:t>
            </a:r>
            <a:r>
              <a:rPr lang="de-DE" dirty="0" err="1" smtClean="0"/>
              <a:t>openssl</a:t>
            </a:r>
            <a:r>
              <a:rPr lang="de-DE" dirty="0" smtClean="0"/>
              <a:t> muss man jetzt die Infineon Zertifikate ebenfalls noch in das PEM </a:t>
            </a:r>
            <a:r>
              <a:rPr lang="de-DE" dirty="0"/>
              <a:t>Format konvertieren:</a:t>
            </a:r>
            <a:br>
              <a:rPr lang="de-DE" dirty="0"/>
            </a:br>
            <a:r>
              <a:rPr lang="de-DE" dirty="0"/>
              <a:t>&gt;</a:t>
            </a:r>
            <a:r>
              <a:rPr lang="de-DE" dirty="0" err="1"/>
              <a:t>openssl</a:t>
            </a:r>
            <a:r>
              <a:rPr lang="de-DE" dirty="0"/>
              <a:t> x509 -in Infineon-RSA_Manufacturing_CA_020_certificate_SLB\ 9670_FW7.6120-C-v01_00-EN.crt -out Infineon-RSA_Manufacturing_CA_020_certificate_SLB\ 9670_FW7.6120-C-v01_00-EN.pem -</a:t>
            </a:r>
            <a:r>
              <a:rPr lang="de-DE" dirty="0" err="1"/>
              <a:t>outform</a:t>
            </a:r>
            <a:r>
              <a:rPr lang="de-DE" dirty="0"/>
              <a:t> PEM -</a:t>
            </a:r>
            <a:r>
              <a:rPr lang="de-DE" dirty="0" err="1"/>
              <a:t>inform</a:t>
            </a:r>
            <a:r>
              <a:rPr lang="de-DE" dirty="0"/>
              <a:t> </a:t>
            </a:r>
            <a:r>
              <a:rPr lang="de-DE" dirty="0" smtClean="0"/>
              <a:t>DER</a:t>
            </a:r>
            <a:r>
              <a:rPr lang="en-US" dirty="0"/>
              <a:t/>
            </a:r>
            <a:br>
              <a:rPr lang="en-US" dirty="0"/>
            </a:br>
            <a:r>
              <a:rPr lang="en-US" dirty="0"/>
              <a:t>&gt;</a:t>
            </a:r>
            <a:r>
              <a:rPr lang="en-US" dirty="0" err="1"/>
              <a:t>openssl</a:t>
            </a:r>
            <a:r>
              <a:rPr lang="en-US" dirty="0"/>
              <a:t> x509 -in Infineon-TPM_RSA_Root_CA-C-v01_00-EN.cer -out Infineon-TPM_RSA_Root_CA-C-v01_00-EN.pem -</a:t>
            </a:r>
            <a:r>
              <a:rPr lang="en-US" dirty="0" err="1"/>
              <a:t>outform</a:t>
            </a:r>
            <a:r>
              <a:rPr lang="en-US" dirty="0"/>
              <a:t> PEM -inform </a:t>
            </a:r>
            <a:r>
              <a:rPr lang="en-US" dirty="0" smtClean="0"/>
              <a:t>DER</a:t>
            </a:r>
          </a:p>
          <a:p>
            <a:r>
              <a:rPr lang="de-DE" dirty="0" smtClean="0"/>
              <a:t>Jetzt kann man das </a:t>
            </a:r>
            <a:r>
              <a:rPr lang="de-DE" dirty="0" err="1" smtClean="0"/>
              <a:t>ek_cert.pem</a:t>
            </a:r>
            <a:r>
              <a:rPr lang="de-DE" dirty="0" smtClean="0"/>
              <a:t> Zertifikat verifizieren mit </a:t>
            </a:r>
            <a:r>
              <a:rPr lang="de-DE" dirty="0"/>
              <a:t>dem Befehl:</a:t>
            </a:r>
            <a:br>
              <a:rPr lang="de-DE" dirty="0"/>
            </a:br>
            <a:r>
              <a:rPr lang="de-DE" dirty="0"/>
              <a:t>&gt;</a:t>
            </a:r>
            <a:r>
              <a:rPr lang="de-DE" dirty="0" err="1"/>
              <a:t>openssl</a:t>
            </a:r>
            <a:r>
              <a:rPr lang="de-DE" dirty="0"/>
              <a:t> </a:t>
            </a:r>
            <a:r>
              <a:rPr lang="de-DE" dirty="0" err="1"/>
              <a:t>verify</a:t>
            </a:r>
            <a:r>
              <a:rPr lang="de-DE" dirty="0"/>
              <a:t> -</a:t>
            </a:r>
            <a:r>
              <a:rPr lang="de-DE" dirty="0" err="1"/>
              <a:t>CAfile</a:t>
            </a:r>
            <a:r>
              <a:rPr lang="de-DE" dirty="0"/>
              <a:t> Infineon-TPM_RSA_Root_CA-C-v01_00-EN.pem -</a:t>
            </a:r>
            <a:r>
              <a:rPr lang="de-DE" dirty="0" err="1"/>
              <a:t>untrusted</a:t>
            </a:r>
            <a:r>
              <a:rPr lang="de-DE" dirty="0"/>
              <a:t> Infineon-RSA_Manufacturing_CA_020_certificate_SLB\ 9670_FW7.6120-C-v01_00-EN.pem </a:t>
            </a:r>
            <a:r>
              <a:rPr lang="de-DE" dirty="0" err="1" smtClean="0"/>
              <a:t>ek_cert.pem</a:t>
            </a:r>
            <a:r>
              <a:rPr lang="de-DE" dirty="0" smtClean="0"/>
              <a:t/>
            </a:r>
            <a:br>
              <a:rPr lang="de-DE" dirty="0" smtClean="0"/>
            </a:br>
            <a:r>
              <a:rPr lang="de-DE" dirty="0" smtClean="0"/>
              <a:t>Nach Ausführung dieses Befehls sollte die Ausgabe:</a:t>
            </a:r>
            <a:br>
              <a:rPr lang="de-DE" dirty="0" smtClean="0"/>
            </a:br>
            <a:r>
              <a:rPr lang="de-DE" dirty="0" err="1" smtClean="0"/>
              <a:t>ek_cert.pem</a:t>
            </a:r>
            <a:r>
              <a:rPr lang="de-DE" dirty="0" smtClean="0"/>
              <a:t>: OK </a:t>
            </a:r>
            <a:br>
              <a:rPr lang="de-DE" dirty="0" smtClean="0"/>
            </a:br>
            <a:r>
              <a:rPr lang="de-DE" dirty="0" smtClean="0"/>
              <a:t>erfolgen.</a:t>
            </a:r>
            <a:endParaRPr lang="de-DE"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21</a:t>
            </a:fld>
            <a:endParaRPr lang="de-DE" dirty="0"/>
          </a:p>
        </p:txBody>
      </p:sp>
    </p:spTree>
    <p:extLst>
      <p:ext uri="{BB962C8B-B14F-4D97-AF65-F5344CB8AC3E}">
        <p14:creationId xmlns:p14="http://schemas.microsoft.com/office/powerpoint/2010/main" val="1826879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Erstellung eines </a:t>
            </a:r>
            <a:r>
              <a:rPr lang="de-DE" dirty="0" err="1" smtClean="0"/>
              <a:t>IDevID</a:t>
            </a:r>
            <a:r>
              <a:rPr lang="de-DE" dirty="0" smtClean="0"/>
              <a:t> Zertifikats mit Hilfe des AK CSRs</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t>Nutzung des XCA Tools als Tool für eine CA und zur Erstellung eines AK </a:t>
            </a:r>
            <a:r>
              <a:rPr lang="de-DE" dirty="0" err="1" smtClean="0"/>
              <a:t>Certs</a:t>
            </a:r>
            <a:r>
              <a:rPr lang="de-DE" dirty="0" smtClean="0"/>
              <a:t> auf Basis des AK </a:t>
            </a:r>
            <a:r>
              <a:rPr lang="de-DE" dirty="0"/>
              <a:t>CSRs: </a:t>
            </a:r>
            <a:r>
              <a:rPr lang="de-DE" dirty="0">
                <a:hlinkClick r:id="rId2"/>
              </a:rPr>
              <a:t>https://sourceforge.net/projects/xca</a:t>
            </a:r>
            <a:r>
              <a:rPr lang="de-DE" dirty="0" smtClean="0">
                <a:hlinkClick r:id="rId2"/>
              </a:rPr>
              <a:t>/</a:t>
            </a:r>
            <a:endParaRPr lang="de-DE" dirty="0" smtClean="0"/>
          </a:p>
          <a:p>
            <a:r>
              <a:rPr lang="de-DE" dirty="0" smtClean="0"/>
              <a:t>Zunächst neue Datenbank anlegen (z.B. mit Namen </a:t>
            </a:r>
            <a:r>
              <a:rPr lang="de-DE" dirty="0" err="1" smtClean="0"/>
              <a:t>IUNO_Root_CA.xdb</a:t>
            </a:r>
            <a:r>
              <a:rPr lang="de-DE" dirty="0" smtClean="0"/>
              <a:t>) und ein Passwort für die Nutzung der </a:t>
            </a:r>
            <a:r>
              <a:rPr lang="de-DE" dirty="0"/>
              <a:t>CA </a:t>
            </a:r>
            <a:r>
              <a:rPr lang="de-DE" dirty="0" smtClean="0"/>
              <a:t>Vergeben </a:t>
            </a:r>
            <a:br>
              <a:rPr lang="de-DE" dirty="0" smtClean="0"/>
            </a:br>
            <a:endParaRPr lang="de-DE" dirty="0"/>
          </a:p>
          <a:p>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22</a:t>
            </a:fld>
            <a:endParaRPr lang="de-D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2852936"/>
            <a:ext cx="7605103" cy="3336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18540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Erstellung eines Root CA Zertifikats:</a:t>
            </a:r>
          </a:p>
          <a:p>
            <a:r>
              <a:rPr lang="de-DE" dirty="0" smtClean="0"/>
              <a:t>Button „New </a:t>
            </a:r>
            <a:r>
              <a:rPr lang="de-DE" dirty="0" err="1" smtClean="0"/>
              <a:t>Certificate</a:t>
            </a:r>
            <a:r>
              <a:rPr lang="de-DE" dirty="0" smtClean="0"/>
              <a:t>“ drücken und anschließend im Fenster „Create x509 </a:t>
            </a:r>
            <a:r>
              <a:rPr lang="de-DE" dirty="0" err="1" smtClean="0"/>
              <a:t>Certificate</a:t>
            </a:r>
            <a:r>
              <a:rPr lang="de-DE" dirty="0" smtClean="0"/>
              <a:t>“ (Reiter „Source“) unter „Template </a:t>
            </a:r>
            <a:r>
              <a:rPr lang="de-DE" dirty="0" err="1" smtClean="0"/>
              <a:t>for</a:t>
            </a:r>
            <a:r>
              <a:rPr lang="de-DE" dirty="0" smtClean="0"/>
              <a:t> </a:t>
            </a:r>
            <a:r>
              <a:rPr lang="de-DE" dirty="0" err="1" smtClean="0"/>
              <a:t>the</a:t>
            </a:r>
            <a:r>
              <a:rPr lang="de-DE" dirty="0" smtClean="0"/>
              <a:t> </a:t>
            </a:r>
            <a:r>
              <a:rPr lang="de-DE" dirty="0" err="1" smtClean="0"/>
              <a:t>new</a:t>
            </a:r>
            <a:r>
              <a:rPr lang="de-DE" dirty="0" smtClean="0"/>
              <a:t> </a:t>
            </a:r>
            <a:r>
              <a:rPr lang="de-DE" dirty="0" err="1" smtClean="0"/>
              <a:t>certificate</a:t>
            </a:r>
            <a:r>
              <a:rPr lang="de-DE" dirty="0" smtClean="0"/>
              <a:t>“ die Option „[</a:t>
            </a:r>
            <a:r>
              <a:rPr lang="de-DE" dirty="0" err="1" smtClean="0"/>
              <a:t>default</a:t>
            </a:r>
            <a:r>
              <a:rPr lang="de-DE" dirty="0" smtClean="0"/>
              <a:t>] CA“ auswählen und „</a:t>
            </a:r>
            <a:r>
              <a:rPr lang="de-DE" dirty="0" err="1" smtClean="0"/>
              <a:t>Apply</a:t>
            </a:r>
            <a:r>
              <a:rPr lang="de-DE" dirty="0" smtClean="0"/>
              <a:t> all“ anklicken</a:t>
            </a:r>
            <a:br>
              <a:rPr lang="de-DE" dirty="0" smtClean="0"/>
            </a:br>
            <a:r>
              <a:rPr lang="de-DE" dirty="0" smtClean="0"/>
              <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23</a:t>
            </a:fld>
            <a:endParaRPr lang="de-DE"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4" y="2924944"/>
            <a:ext cx="3779012" cy="349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97697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Auf den Reiter „</a:t>
            </a:r>
            <a:r>
              <a:rPr lang="de-DE" dirty="0" err="1" smtClean="0"/>
              <a:t>Subject</a:t>
            </a:r>
            <a:r>
              <a:rPr lang="de-DE" dirty="0" smtClean="0"/>
              <a:t>“ wechseln und die Felder analog zum angefügten Screenshot ausfüllen</a:t>
            </a:r>
            <a:br>
              <a:rPr lang="de-DE"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24</a:t>
            </a:fld>
            <a:endParaRPr lang="de-D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728" y="1988840"/>
            <a:ext cx="4790166" cy="4434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9219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Über den Button „</a:t>
            </a:r>
            <a:r>
              <a:rPr lang="de-DE" dirty="0" err="1" smtClean="0"/>
              <a:t>Generate</a:t>
            </a:r>
            <a:r>
              <a:rPr lang="de-DE" dirty="0" smtClean="0"/>
              <a:t> a </a:t>
            </a:r>
            <a:r>
              <a:rPr lang="de-DE" dirty="0" err="1" smtClean="0"/>
              <a:t>new</a:t>
            </a:r>
            <a:r>
              <a:rPr lang="de-DE" dirty="0" smtClean="0"/>
              <a:t> </a:t>
            </a:r>
            <a:r>
              <a:rPr lang="de-DE" dirty="0" err="1" smtClean="0"/>
              <a:t>key</a:t>
            </a:r>
            <a:r>
              <a:rPr lang="de-DE" dirty="0" smtClean="0"/>
              <a:t>“ das Schlüsselmaterial für die Root CA generieren, indem man auf dem sich öffnenden Unterfenster auf „Create“ klickt.</a:t>
            </a:r>
            <a:br>
              <a:rPr lang="de-DE" dirty="0" smtClean="0"/>
            </a:br>
            <a:endParaRPr lang="de-DE" dirty="0" smtClean="0"/>
          </a:p>
          <a:p>
            <a:endParaRPr lang="de-DE" dirty="0"/>
          </a:p>
          <a:p>
            <a:endParaRPr lang="de-DE" dirty="0" smtClean="0"/>
          </a:p>
          <a:p>
            <a:endParaRPr lang="de-DE" dirty="0"/>
          </a:p>
          <a:p>
            <a:endParaRPr lang="de-DE" dirty="0" smtClean="0"/>
          </a:p>
          <a:p>
            <a:endParaRPr lang="de-DE" dirty="0"/>
          </a:p>
          <a:p>
            <a:r>
              <a:rPr lang="de-DE" dirty="0" smtClean="0"/>
              <a:t>Anschließend das Fenster „Create x509 </a:t>
            </a:r>
            <a:r>
              <a:rPr lang="de-DE" dirty="0" err="1" smtClean="0"/>
              <a:t>Certificate</a:t>
            </a:r>
            <a:r>
              <a:rPr lang="de-DE" dirty="0" smtClean="0"/>
              <a:t>“ mit „OK“ verlassen.</a:t>
            </a:r>
            <a:br>
              <a:rPr lang="de-DE" dirty="0" smtClean="0"/>
            </a:b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25</a:t>
            </a:fld>
            <a:endParaRPr lang="de-DE"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154" y="5373216"/>
            <a:ext cx="32956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204864"/>
            <a:ext cx="3262940" cy="2507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3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Import des auf dem Gerät mit Hilfe des </a:t>
            </a:r>
            <a:r>
              <a:rPr lang="de-DE" dirty="0" err="1" smtClean="0"/>
              <a:t>pki</a:t>
            </a:r>
            <a:r>
              <a:rPr lang="de-DE" dirty="0" smtClean="0"/>
              <a:t> Tools erzeugten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a:t>
            </a:r>
          </a:p>
          <a:p>
            <a:r>
              <a:rPr lang="de-DE" dirty="0" smtClean="0"/>
              <a:t>Wechsel auf den Reiter „</a:t>
            </a:r>
            <a:r>
              <a:rPr lang="de-DE" dirty="0" err="1" smtClean="0"/>
              <a:t>Certificate</a:t>
            </a:r>
            <a:r>
              <a:rPr lang="de-DE" dirty="0" smtClean="0"/>
              <a:t> </a:t>
            </a:r>
            <a:r>
              <a:rPr lang="de-DE" dirty="0" err="1" smtClean="0"/>
              <a:t>signing</a:t>
            </a:r>
            <a:r>
              <a:rPr lang="de-DE" dirty="0" smtClean="0"/>
              <a:t> </a:t>
            </a:r>
            <a:r>
              <a:rPr lang="de-DE" dirty="0" err="1" smtClean="0"/>
              <a:t>requests</a:t>
            </a:r>
            <a:r>
              <a:rPr lang="de-DE" dirty="0" smtClean="0"/>
              <a:t>“ und Auswahl des Buttons „Import“. Im anschließenden Datei Öffnen Dialog die zuvor erstellte Datei </a:t>
            </a:r>
            <a:r>
              <a:rPr lang="de-DE" dirty="0" err="1" smtClean="0"/>
              <a:t>ak_rsa_req.der</a:t>
            </a:r>
            <a:r>
              <a:rPr lang="de-DE" dirty="0" smtClean="0"/>
              <a:t> auswählen, die im </a:t>
            </a:r>
            <a:r>
              <a:rPr lang="de-DE" dirty="0" err="1" smtClean="0"/>
              <a:t>root</a:t>
            </a:r>
            <a:r>
              <a:rPr lang="de-DE" dirty="0" smtClean="0"/>
              <a:t> Verzeichnis auf der SD Karte des </a:t>
            </a:r>
            <a:r>
              <a:rPr lang="de-DE" dirty="0" err="1" smtClean="0"/>
              <a:t>Espressobin</a:t>
            </a:r>
            <a:r>
              <a:rPr lang="de-DE" dirty="0" smtClean="0"/>
              <a:t> </a:t>
            </a:r>
            <a:r>
              <a:rPr lang="de-DE" dirty="0" err="1" smtClean="0"/>
              <a:t>boards</a:t>
            </a:r>
            <a:r>
              <a:rPr lang="de-DE" dirty="0" smtClean="0"/>
              <a:t> erstellt wurde.</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26</a:t>
            </a:fld>
            <a:endParaRPr lang="de-D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2931851"/>
            <a:ext cx="8275662" cy="3626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3552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Auswahl des importierten CSR. Mit der rechten Maustaste das Kontextmenü für den CSR öffnen und den Menüpunkt „</a:t>
            </a:r>
            <a:r>
              <a:rPr lang="de-DE" dirty="0" err="1" smtClean="0"/>
              <a:t>Sign</a:t>
            </a:r>
            <a:r>
              <a:rPr lang="de-DE" dirty="0" smtClean="0"/>
              <a:t>“ auswählen</a:t>
            </a:r>
          </a:p>
          <a:p>
            <a:r>
              <a:rPr lang="de-DE" dirty="0" smtClean="0"/>
              <a:t>Es öffnet sich dann wieder das „Create x509</a:t>
            </a:r>
            <a:br>
              <a:rPr lang="de-DE" dirty="0" smtClean="0"/>
            </a:br>
            <a:r>
              <a:rPr lang="de-DE" dirty="0" err="1" smtClean="0"/>
              <a:t>certificate</a:t>
            </a:r>
            <a:r>
              <a:rPr lang="de-DE" dirty="0" smtClean="0"/>
              <a:t>“ Fenster</a:t>
            </a:r>
          </a:p>
          <a:p>
            <a:r>
              <a:rPr lang="de-DE" dirty="0" smtClean="0"/>
              <a:t>Für den  „</a:t>
            </a:r>
            <a:r>
              <a:rPr lang="de-DE" dirty="0" err="1" smtClean="0"/>
              <a:t>Signature</a:t>
            </a:r>
            <a:r>
              <a:rPr lang="de-DE" dirty="0" smtClean="0"/>
              <a:t> </a:t>
            </a:r>
            <a:r>
              <a:rPr lang="de-DE" dirty="0" err="1" smtClean="0"/>
              <a:t>algorithm</a:t>
            </a:r>
            <a:r>
              <a:rPr lang="de-DE" dirty="0" smtClean="0"/>
              <a:t>“  SHA 256 auswählen</a:t>
            </a:r>
          </a:p>
          <a:p>
            <a:r>
              <a:rPr lang="de-DE" dirty="0" smtClean="0"/>
              <a:t>„</a:t>
            </a:r>
            <a:r>
              <a:rPr lang="de-DE" dirty="0" err="1" smtClean="0"/>
              <a:t>Sign</a:t>
            </a:r>
            <a:r>
              <a:rPr lang="de-DE" dirty="0" smtClean="0"/>
              <a:t> </a:t>
            </a:r>
            <a:r>
              <a:rPr lang="de-DE" dirty="0" err="1" smtClean="0"/>
              <a:t>this</a:t>
            </a:r>
            <a:r>
              <a:rPr lang="de-DE" dirty="0" smtClean="0"/>
              <a:t> </a:t>
            </a:r>
            <a:r>
              <a:rPr lang="de-DE" dirty="0" err="1" smtClean="0"/>
              <a:t>Certificate</a:t>
            </a:r>
            <a:r>
              <a:rPr lang="de-DE" dirty="0" smtClean="0"/>
              <a:t> </a:t>
            </a:r>
            <a:r>
              <a:rPr lang="de-DE" dirty="0" err="1" smtClean="0"/>
              <a:t>signing</a:t>
            </a:r>
            <a:r>
              <a:rPr lang="de-DE" dirty="0" smtClean="0"/>
              <a:t> </a:t>
            </a:r>
            <a:r>
              <a:rPr lang="de-DE" dirty="0" err="1" smtClean="0"/>
              <a:t>request</a:t>
            </a:r>
            <a:r>
              <a:rPr lang="de-DE" dirty="0" smtClean="0"/>
              <a:t>“ und</a:t>
            </a:r>
            <a:br>
              <a:rPr lang="de-DE" dirty="0" smtClean="0"/>
            </a:br>
            <a:r>
              <a:rPr lang="de-DE" dirty="0" smtClean="0"/>
              <a:t>„</a:t>
            </a:r>
            <a:r>
              <a:rPr lang="de-DE" dirty="0" err="1" smtClean="0"/>
              <a:t>Copy</a:t>
            </a:r>
            <a:r>
              <a:rPr lang="de-DE" dirty="0" smtClean="0"/>
              <a:t> </a:t>
            </a:r>
            <a:r>
              <a:rPr lang="de-DE" dirty="0" err="1" smtClean="0"/>
              <a:t>extensions</a:t>
            </a:r>
            <a:r>
              <a:rPr lang="de-DE" dirty="0" smtClean="0"/>
              <a:t> </a:t>
            </a:r>
            <a:r>
              <a:rPr lang="de-DE" dirty="0" err="1" smtClean="0"/>
              <a:t>from</a:t>
            </a:r>
            <a:r>
              <a:rPr lang="de-DE" dirty="0" smtClean="0"/>
              <a:t> </a:t>
            </a:r>
            <a:r>
              <a:rPr lang="de-DE" dirty="0" err="1" smtClean="0"/>
              <a:t>the</a:t>
            </a:r>
            <a:r>
              <a:rPr lang="de-DE" dirty="0" smtClean="0"/>
              <a:t> </a:t>
            </a:r>
            <a:r>
              <a:rPr lang="de-DE" dirty="0" err="1" smtClean="0"/>
              <a:t>request</a:t>
            </a:r>
            <a:r>
              <a:rPr lang="de-DE" dirty="0" smtClean="0"/>
              <a:t>“ auswählen.</a:t>
            </a:r>
          </a:p>
          <a:p>
            <a:r>
              <a:rPr lang="de-DE" dirty="0" smtClean="0"/>
              <a:t>„</a:t>
            </a:r>
            <a:r>
              <a:rPr lang="de-DE" dirty="0" err="1" smtClean="0"/>
              <a:t>Use</a:t>
            </a:r>
            <a:r>
              <a:rPr lang="de-DE" dirty="0" smtClean="0"/>
              <a:t> </a:t>
            </a:r>
            <a:r>
              <a:rPr lang="de-DE" dirty="0" err="1" smtClean="0"/>
              <a:t>this</a:t>
            </a:r>
            <a:r>
              <a:rPr lang="de-DE" dirty="0" smtClean="0"/>
              <a:t> </a:t>
            </a:r>
            <a:r>
              <a:rPr lang="de-DE" dirty="0" err="1" smtClean="0"/>
              <a:t>Certificate</a:t>
            </a:r>
            <a:r>
              <a:rPr lang="de-DE" dirty="0" smtClean="0"/>
              <a:t> </a:t>
            </a:r>
            <a:r>
              <a:rPr lang="de-DE" dirty="0" err="1" smtClean="0"/>
              <a:t>for</a:t>
            </a:r>
            <a:r>
              <a:rPr lang="de-DE" dirty="0" smtClean="0"/>
              <a:t> </a:t>
            </a:r>
            <a:r>
              <a:rPr lang="de-DE" dirty="0" err="1" smtClean="0"/>
              <a:t>signing</a:t>
            </a:r>
            <a:r>
              <a:rPr lang="de-DE" dirty="0" smtClean="0"/>
              <a:t>“ auswählen mit dem </a:t>
            </a:r>
            <a:br>
              <a:rPr lang="de-DE" dirty="0" smtClean="0"/>
            </a:br>
            <a:r>
              <a:rPr lang="de-DE" dirty="0" smtClean="0"/>
              <a:t>„IUNO Root CA</a:t>
            </a:r>
            <a:r>
              <a:rPr lang="de-DE" smtClean="0"/>
              <a:t>“ Zertifikat.</a:t>
            </a:r>
            <a:r>
              <a:rPr lang="de-DE" dirty="0" smtClean="0"/>
              <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27</a:t>
            </a:fld>
            <a:endParaRPr lang="de-D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2060848"/>
            <a:ext cx="4713488" cy="436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587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a:xfrm>
            <a:off x="575737" y="1497330"/>
            <a:ext cx="6096328" cy="4628833"/>
          </a:xfrm>
        </p:spPr>
        <p:txBody>
          <a:bodyPr/>
          <a:lstStyle/>
          <a:p>
            <a:r>
              <a:rPr lang="de-DE" dirty="0" smtClean="0"/>
              <a:t>Auf den Reiter „</a:t>
            </a:r>
            <a:r>
              <a:rPr lang="de-DE" dirty="0" err="1" smtClean="0"/>
              <a:t>Extensions</a:t>
            </a:r>
            <a:r>
              <a:rPr lang="de-DE" dirty="0" smtClean="0"/>
              <a:t>“ wechseln:</a:t>
            </a:r>
          </a:p>
          <a:p>
            <a:r>
              <a:rPr lang="de-DE" dirty="0" smtClean="0"/>
              <a:t>„Authority Key Identifier“ auswählen</a:t>
            </a:r>
          </a:p>
          <a:p>
            <a:r>
              <a:rPr lang="de-DE" dirty="0" smtClean="0"/>
              <a:t>Unter „Time </a:t>
            </a:r>
            <a:r>
              <a:rPr lang="de-DE" dirty="0" err="1" smtClean="0"/>
              <a:t>range</a:t>
            </a:r>
            <a:r>
              <a:rPr lang="de-DE" dirty="0" smtClean="0"/>
              <a:t>“ die Option „</a:t>
            </a:r>
            <a:r>
              <a:rPr lang="de-DE" dirty="0" err="1" smtClean="0"/>
              <a:t>No</a:t>
            </a:r>
            <a:r>
              <a:rPr lang="de-DE" dirty="0" smtClean="0"/>
              <a:t> well-</a:t>
            </a:r>
            <a:r>
              <a:rPr lang="de-DE" dirty="0" err="1" smtClean="0"/>
              <a:t>defined</a:t>
            </a:r>
            <a:r>
              <a:rPr lang="de-DE" dirty="0" smtClean="0"/>
              <a:t> </a:t>
            </a:r>
            <a:r>
              <a:rPr lang="de-DE" dirty="0" err="1" smtClean="0"/>
              <a:t>expiration</a:t>
            </a:r>
            <a:r>
              <a:rPr lang="de-DE" dirty="0" smtClean="0"/>
              <a:t>“ auswählen, damit das Zertifikat vom Zeitpunkt der Erstellung unendlich lange Gültigkeit hat</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28</a:t>
            </a:fld>
            <a:endParaRPr lang="de-D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1877" y="1550549"/>
            <a:ext cx="4943607" cy="4575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4858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0" y="1497330"/>
            <a:ext cx="5102484" cy="4722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a:xfrm>
            <a:off x="575737" y="1497330"/>
            <a:ext cx="6096328" cy="4628833"/>
          </a:xfrm>
        </p:spPr>
        <p:txBody>
          <a:bodyPr/>
          <a:lstStyle/>
          <a:p>
            <a:r>
              <a:rPr lang="de-DE" dirty="0" smtClean="0"/>
              <a:t>Auf den Reiter „Key </a:t>
            </a:r>
            <a:r>
              <a:rPr lang="de-DE" dirty="0" err="1" smtClean="0"/>
              <a:t>usage</a:t>
            </a:r>
            <a:r>
              <a:rPr lang="de-DE" dirty="0" smtClean="0"/>
              <a:t>“ wechseln:</a:t>
            </a:r>
          </a:p>
          <a:p>
            <a:r>
              <a:rPr lang="de-DE" dirty="0" smtClean="0"/>
              <a:t>In der Rubrik „X509v3 Key </a:t>
            </a:r>
            <a:r>
              <a:rPr lang="de-DE" dirty="0" err="1" smtClean="0"/>
              <a:t>Usage</a:t>
            </a:r>
            <a:r>
              <a:rPr lang="de-DE" dirty="0" smtClean="0"/>
              <a:t>“ den Haken bei „Critical“ setzen und den Eintrag „Digital </a:t>
            </a:r>
            <a:r>
              <a:rPr lang="de-DE" dirty="0" err="1" smtClean="0"/>
              <a:t>Signature</a:t>
            </a:r>
            <a:r>
              <a:rPr lang="de-DE" dirty="0" smtClean="0"/>
              <a:t>“  und „Key </a:t>
            </a:r>
            <a:r>
              <a:rPr lang="de-DE" dirty="0" err="1" smtClean="0"/>
              <a:t>Encipherment</a:t>
            </a:r>
            <a:r>
              <a:rPr lang="de-DE" dirty="0" smtClean="0"/>
              <a:t>“ auswählen</a:t>
            </a:r>
          </a:p>
          <a:p>
            <a:r>
              <a:rPr lang="de-DE" dirty="0" smtClean="0"/>
              <a:t>In der Rubrik „X509v3 Extended Key </a:t>
            </a:r>
            <a:r>
              <a:rPr lang="de-DE" dirty="0" err="1" smtClean="0"/>
              <a:t>Usage</a:t>
            </a:r>
            <a:r>
              <a:rPr lang="de-DE" dirty="0" smtClean="0"/>
              <a:t>“ für die VPN Demo die Optionen zu IPSec und IP </a:t>
            </a:r>
            <a:r>
              <a:rPr lang="de-DE" dirty="0" err="1" smtClean="0"/>
              <a:t>security</a:t>
            </a:r>
            <a:r>
              <a:rPr lang="de-DE" dirty="0" smtClean="0"/>
              <a:t> end </a:t>
            </a:r>
            <a:r>
              <a:rPr lang="de-DE" dirty="0" err="1" smtClean="0"/>
              <a:t>entity</a:t>
            </a:r>
            <a:r>
              <a:rPr lang="de-DE" dirty="0" smtClean="0"/>
              <a:t>“ auswählen</a:t>
            </a:r>
          </a:p>
          <a:p>
            <a:r>
              <a:rPr lang="de-DE" dirty="0" smtClean="0"/>
              <a:t>Erstellung des Zertifikats über den OK Button abschließen</a:t>
            </a:r>
          </a:p>
          <a:p>
            <a:r>
              <a:rPr lang="de-DE" dirty="0" smtClean="0"/>
              <a:t/>
            </a:r>
            <a:br>
              <a:rPr lang="de-DE" dirty="0" smtClean="0"/>
            </a:br>
            <a:endParaRPr lang="de-DE" dirty="0" smtClean="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29</a:t>
            </a:fld>
            <a:endParaRPr lang="de-DE" dirty="0"/>
          </a:p>
        </p:txBody>
      </p:sp>
    </p:spTree>
    <p:extLst>
      <p:ext uri="{BB962C8B-B14F-4D97-AF65-F5344CB8AC3E}">
        <p14:creationId xmlns:p14="http://schemas.microsoft.com/office/powerpoint/2010/main" val="1822047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Buildumgebung</a:t>
            </a:r>
            <a:r>
              <a:rPr lang="de-DE" dirty="0" smtClean="0"/>
              <a:t> / Host PC</a:t>
            </a:r>
            <a:endParaRPr lang="en-US" dirty="0"/>
          </a:p>
        </p:txBody>
      </p:sp>
      <p:sp>
        <p:nvSpPr>
          <p:cNvPr id="3" name="Inhaltsplatzhalter 2"/>
          <p:cNvSpPr>
            <a:spLocks noGrp="1"/>
          </p:cNvSpPr>
          <p:nvPr>
            <p:ph idx="1"/>
          </p:nvPr>
        </p:nvSpPr>
        <p:spPr/>
        <p:txBody>
          <a:bodyPr/>
          <a:lstStyle/>
          <a:p>
            <a:r>
              <a:rPr lang="de-DE" dirty="0" smtClean="0"/>
              <a:t>Getestet wurde das im folgenden Beschriebene Vorgehen mit einem Host PC bzw. einer virtuellen Maschine unter dem Betriebssystem Ubuntu 16.04 LTS.</a:t>
            </a:r>
          </a:p>
          <a:p>
            <a:r>
              <a:rPr lang="de-DE" dirty="0" smtClean="0"/>
              <a:t>Nach der Grundinstallation von Ubuntu sind für die </a:t>
            </a:r>
            <a:r>
              <a:rPr lang="de-DE" dirty="0" err="1" smtClean="0"/>
              <a:t>Buildumgebung</a:t>
            </a:r>
            <a:r>
              <a:rPr lang="de-DE" dirty="0" smtClean="0"/>
              <a:t> von </a:t>
            </a:r>
            <a:r>
              <a:rPr lang="de-DE" dirty="0" err="1" smtClean="0"/>
              <a:t>OpenWrt</a:t>
            </a:r>
            <a:r>
              <a:rPr lang="de-DE" dirty="0" smtClean="0"/>
              <a:t> folgende Softwarepakete (&lt;Paket&gt;) jeweils mit dem Befehl „</a:t>
            </a:r>
            <a:r>
              <a:rPr lang="de-DE" dirty="0" err="1" smtClean="0"/>
              <a:t>sudo</a:t>
            </a:r>
            <a:r>
              <a:rPr lang="de-DE" dirty="0" smtClean="0"/>
              <a:t> </a:t>
            </a:r>
            <a:r>
              <a:rPr lang="de-DE" dirty="0" err="1" smtClean="0"/>
              <a:t>apt-get</a:t>
            </a:r>
            <a:r>
              <a:rPr lang="de-DE" dirty="0" smtClean="0"/>
              <a:t> </a:t>
            </a:r>
            <a:r>
              <a:rPr lang="de-DE" dirty="0" err="1" smtClean="0"/>
              <a:t>install</a:t>
            </a:r>
            <a:r>
              <a:rPr lang="de-DE" dirty="0" smtClean="0"/>
              <a:t> &lt;Paket&gt;“ nach zu installieren:</a:t>
            </a:r>
          </a:p>
          <a:p>
            <a:pPr lvl="1"/>
            <a:r>
              <a:rPr lang="de-DE" dirty="0" err="1" smtClean="0"/>
              <a:t>subversion</a:t>
            </a:r>
            <a:endParaRPr lang="de-DE" dirty="0" smtClean="0"/>
          </a:p>
          <a:p>
            <a:pPr lvl="1"/>
            <a:r>
              <a:rPr lang="de-DE" dirty="0" err="1" smtClean="0"/>
              <a:t>build</a:t>
            </a:r>
            <a:r>
              <a:rPr lang="de-DE" dirty="0" smtClean="0"/>
              <a:t>-essential</a:t>
            </a:r>
          </a:p>
          <a:p>
            <a:pPr lvl="1"/>
            <a:r>
              <a:rPr lang="de-DE" dirty="0" smtClean="0"/>
              <a:t>libncurses5-dev</a:t>
            </a:r>
          </a:p>
          <a:p>
            <a:pPr lvl="1"/>
            <a:r>
              <a:rPr lang="de-DE" dirty="0" smtClean="0"/>
              <a:t>zlib1g-dev</a:t>
            </a:r>
          </a:p>
          <a:p>
            <a:pPr lvl="1"/>
            <a:r>
              <a:rPr lang="de-DE" dirty="0" err="1" smtClean="0"/>
              <a:t>gawk</a:t>
            </a:r>
            <a:endParaRPr lang="de-DE" dirty="0" smtClean="0"/>
          </a:p>
          <a:p>
            <a:pPr lvl="1"/>
            <a:r>
              <a:rPr lang="de-DE" dirty="0" err="1" smtClean="0"/>
              <a:t>git</a:t>
            </a:r>
            <a:endParaRPr lang="de-DE" dirty="0" smtClean="0"/>
          </a:p>
          <a:p>
            <a:pPr lvl="1"/>
            <a:r>
              <a:rPr lang="de-DE" dirty="0" err="1" smtClean="0"/>
              <a:t>xxd</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a:t>
            </a:fld>
            <a:endParaRPr lang="de-DE" dirty="0"/>
          </a:p>
        </p:txBody>
      </p:sp>
      <p:sp>
        <p:nvSpPr>
          <p:cNvPr id="8" name="Textfeld 7"/>
          <p:cNvSpPr txBox="1"/>
          <p:nvPr/>
        </p:nvSpPr>
        <p:spPr>
          <a:xfrm>
            <a:off x="4943872" y="3338520"/>
            <a:ext cx="5657339" cy="270843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de-DE" sz="2000" dirty="0" err="1" smtClean="0">
                <a:latin typeface="Akkurat Light" panose="020B0604020202020204" charset="0"/>
              </a:rPr>
              <a:t>ccache</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gettext</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libssl-dev</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xsltproc</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file</a:t>
            </a:r>
            <a:endParaRPr lang="de-DE" sz="2000" dirty="0" smtClean="0">
              <a:latin typeface="Akkurat Light" panose="020B0604020202020204" charset="0"/>
            </a:endParaRPr>
          </a:p>
          <a:p>
            <a:pPr marL="285750" indent="-285750">
              <a:spcAft>
                <a:spcPts val="1200"/>
              </a:spcAft>
              <a:buFont typeface="Arial" panose="020B0604020202020204" pitchFamily="34" charset="0"/>
              <a:buChar char="•"/>
            </a:pPr>
            <a:r>
              <a:rPr lang="de-DE" sz="2000" dirty="0" err="1" smtClean="0">
                <a:latin typeface="Akkurat Light" panose="020B0604020202020204" charset="0"/>
              </a:rPr>
              <a:t>openssl</a:t>
            </a:r>
            <a:endParaRPr lang="de-DE" sz="2000" dirty="0" smtClean="0">
              <a:latin typeface="Akkurat Light" panose="020B0604020202020204" charset="0"/>
            </a:endParaRPr>
          </a:p>
        </p:txBody>
      </p:sp>
    </p:spTree>
    <p:extLst>
      <p:ext uri="{BB962C8B-B14F-4D97-AF65-F5344CB8AC3E}">
        <p14:creationId xmlns:p14="http://schemas.microsoft.com/office/powerpoint/2010/main" val="27830660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Das soeben erstellte </a:t>
            </a:r>
            <a:r>
              <a:rPr lang="de-DE" dirty="0" err="1" smtClean="0"/>
              <a:t>IDevID</a:t>
            </a:r>
            <a:r>
              <a:rPr lang="de-DE" dirty="0" smtClean="0"/>
              <a:t> Zertifikat sollte jetzt unter dem Reiter „</a:t>
            </a:r>
            <a:r>
              <a:rPr lang="de-DE" dirty="0" err="1" smtClean="0"/>
              <a:t>Certificates</a:t>
            </a:r>
            <a:r>
              <a:rPr lang="de-DE" dirty="0" smtClean="0"/>
              <a:t>“ unter der IUNO Root CA sichtbar sein:</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30</a:t>
            </a:fld>
            <a:endParaRPr lang="de-DE"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132856"/>
            <a:ext cx="10272792" cy="4506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64931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Das erstellte Zertifikat mit dem Namen „iuno.example.com“ auswählen und über den „Export“ Button als DER File exportieren (im Beispiel in das Verzeichnis Downloads)</a:t>
            </a:r>
          </a:p>
          <a:p>
            <a:endParaRPr lang="de-DE" dirty="0"/>
          </a:p>
          <a:p>
            <a:endParaRPr lang="de-DE" dirty="0" smtClean="0"/>
          </a:p>
          <a:p>
            <a:endParaRPr lang="de-DE" dirty="0"/>
          </a:p>
          <a:p>
            <a:endParaRPr lang="de-DE" dirty="0" smtClean="0"/>
          </a:p>
          <a:p>
            <a:endParaRPr lang="de-DE" dirty="0"/>
          </a:p>
          <a:p>
            <a:endParaRPr lang="de-DE" dirty="0" smtClean="0"/>
          </a:p>
          <a:p>
            <a:r>
              <a:rPr lang="de-DE" dirty="0" smtClean="0"/>
              <a:t>Anschließend das Zertifikat „iuno.example.com.cer“ wieder auf die SD Karte für das Gerät kopieren:</a:t>
            </a:r>
            <a:br>
              <a:rPr lang="de-DE" dirty="0" smtClean="0"/>
            </a:br>
            <a:r>
              <a:rPr lang="de-DE" dirty="0" smtClean="0"/>
              <a:t>&gt; </a:t>
            </a:r>
            <a:r>
              <a:rPr lang="de-DE" dirty="0" err="1" smtClean="0"/>
              <a:t>sudo</a:t>
            </a:r>
            <a:r>
              <a:rPr lang="de-DE" dirty="0" smtClean="0"/>
              <a:t> </a:t>
            </a:r>
            <a:r>
              <a:rPr lang="de-DE" dirty="0" err="1" smtClean="0"/>
              <a:t>cp</a:t>
            </a:r>
            <a:r>
              <a:rPr lang="de-DE" dirty="0" smtClean="0"/>
              <a:t> ~/Downloads/iuno.example.com.cer /</a:t>
            </a:r>
            <a:r>
              <a:rPr lang="de-DE" dirty="0" err="1" smtClean="0"/>
              <a:t>media</a:t>
            </a:r>
            <a:r>
              <a:rPr lang="de-DE" dirty="0" smtClean="0"/>
              <a:t>/&lt;Userkennung&gt;/&lt;SD Karten ID&gt;/</a:t>
            </a:r>
            <a:r>
              <a:rPr lang="de-DE" dirty="0" err="1" smtClean="0"/>
              <a:t>root</a:t>
            </a:r>
            <a:r>
              <a:rPr lang="de-DE" dirty="0" smtClean="0"/>
              <a:t>/</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31</a:t>
            </a:fld>
            <a:endParaRPr lang="de-DE"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2204864"/>
            <a:ext cx="561022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36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Abspeichern des </a:t>
            </a:r>
            <a:r>
              <a:rPr lang="de-DE" dirty="0" err="1" smtClean="0"/>
              <a:t>IDevID</a:t>
            </a:r>
            <a:r>
              <a:rPr lang="de-DE" dirty="0" smtClean="0"/>
              <a:t> Zertifikats im NVRAM auf dem TPM mittels der IBM TPM 2.0 Tools </a:t>
            </a:r>
            <a:endParaRPr lang="en-US" dirty="0"/>
          </a:p>
        </p:txBody>
      </p:sp>
      <p:sp>
        <p:nvSpPr>
          <p:cNvPr id="3" name="Inhaltsplatzhalter 2"/>
          <p:cNvSpPr>
            <a:spLocks noGrp="1"/>
          </p:cNvSpPr>
          <p:nvPr>
            <p:ph idx="1"/>
          </p:nvPr>
        </p:nvSpPr>
        <p:spPr>
          <a:xfrm>
            <a:off x="575736" y="1277808"/>
            <a:ext cx="11040533" cy="4628833"/>
          </a:xfrm>
        </p:spPr>
        <p:txBody>
          <a:bodyPr/>
          <a:lstStyle/>
          <a:p>
            <a:r>
              <a:rPr lang="de-DE" dirty="0" smtClean="0"/>
              <a:t>Die SD Karte vom PC </a:t>
            </a:r>
            <a:r>
              <a:rPr lang="de-DE" dirty="0" err="1" smtClean="0"/>
              <a:t>unmounten</a:t>
            </a:r>
            <a:r>
              <a:rPr lang="de-DE" dirty="0" smtClean="0"/>
              <a:t> / auswerfen und mit ihr wieder das </a:t>
            </a:r>
            <a:r>
              <a:rPr lang="de-DE" dirty="0" err="1" smtClean="0"/>
              <a:t>Espressobin</a:t>
            </a:r>
            <a:r>
              <a:rPr lang="de-DE" dirty="0" smtClean="0"/>
              <a:t> Board starten</a:t>
            </a:r>
          </a:p>
          <a:p>
            <a:r>
              <a:rPr lang="de-DE" dirty="0" smtClean="0"/>
              <a:t>Mit den folgenden Befehlen kann man dann das </a:t>
            </a:r>
            <a:r>
              <a:rPr lang="de-DE" dirty="0" err="1" smtClean="0"/>
              <a:t>IDevID</a:t>
            </a:r>
            <a:r>
              <a:rPr lang="de-DE" dirty="0" smtClean="0"/>
              <a:t> Zertifikat im NV Ram des TPMs abspeichern:</a:t>
            </a:r>
          </a:p>
          <a:p>
            <a:pPr lvl="1"/>
            <a:r>
              <a:rPr lang="de-DE" dirty="0" smtClean="0"/>
              <a:t>Starten einer </a:t>
            </a:r>
            <a:r>
              <a:rPr lang="de-DE" dirty="0" err="1" smtClean="0"/>
              <a:t>authenticated</a:t>
            </a:r>
            <a:r>
              <a:rPr lang="de-DE" dirty="0" smtClean="0"/>
              <a:t> </a:t>
            </a:r>
            <a:r>
              <a:rPr lang="de-DE" dirty="0" err="1" smtClean="0"/>
              <a:t>session</a:t>
            </a:r>
            <a:r>
              <a:rPr lang="de-DE" dirty="0" smtClean="0"/>
              <a:t>:</a:t>
            </a:r>
            <a:br>
              <a:rPr lang="de-DE" dirty="0" smtClean="0"/>
            </a:br>
            <a:r>
              <a:rPr lang="de-DE" dirty="0" smtClean="0"/>
              <a:t>&gt;</a:t>
            </a:r>
            <a:r>
              <a:rPr lang="de-DE" dirty="0" err="1" smtClean="0"/>
              <a:t>startauthsession</a:t>
            </a:r>
            <a:r>
              <a:rPr lang="de-DE" dirty="0" smtClean="0"/>
              <a:t> -se h</a:t>
            </a:r>
          </a:p>
          <a:p>
            <a:pPr lvl="1"/>
            <a:r>
              <a:rPr lang="de-DE" dirty="0" smtClean="0"/>
              <a:t>Den lt. TCG </a:t>
            </a:r>
            <a:r>
              <a:rPr lang="de-DE" dirty="0" err="1" smtClean="0"/>
              <a:t>Provisioning</a:t>
            </a:r>
            <a:r>
              <a:rPr lang="de-DE" dirty="0" smtClean="0"/>
              <a:t> Guideline für </a:t>
            </a:r>
            <a:r>
              <a:rPr lang="de-DE" dirty="0" err="1" smtClean="0"/>
              <a:t>IDevIDs</a:t>
            </a:r>
            <a:r>
              <a:rPr lang="de-DE" dirty="0" smtClean="0"/>
              <a:t> festgelegten NV Index in der </a:t>
            </a:r>
            <a:r>
              <a:rPr lang="de-DE" dirty="0" err="1" smtClean="0"/>
              <a:t>Platform</a:t>
            </a:r>
            <a:r>
              <a:rPr lang="de-DE" dirty="0" smtClean="0"/>
              <a:t> </a:t>
            </a:r>
            <a:r>
              <a:rPr lang="de-DE" dirty="0" err="1" smtClean="0"/>
              <a:t>Hierarchy</a:t>
            </a:r>
            <a:r>
              <a:rPr lang="de-DE" dirty="0" smtClean="0"/>
              <a:t> (-hi p) mit der Größe des Zertifikates anlegen.</a:t>
            </a:r>
            <a:br>
              <a:rPr lang="de-DE" dirty="0" smtClean="0"/>
            </a:br>
            <a:r>
              <a:rPr lang="de-DE" dirty="0" smtClean="0"/>
              <a:t>&gt;</a:t>
            </a:r>
            <a:r>
              <a:rPr lang="de-DE" dirty="0" err="1" smtClean="0"/>
              <a:t>nvdefinespace</a:t>
            </a:r>
            <a:r>
              <a:rPr lang="de-DE" dirty="0" smtClean="0"/>
              <a:t> -ha 0x01c90000 -hi p -</a:t>
            </a:r>
            <a:r>
              <a:rPr lang="de-DE" dirty="0" err="1" smtClean="0"/>
              <a:t>nalg</a:t>
            </a:r>
            <a:r>
              <a:rPr lang="de-DE" dirty="0" smtClean="0"/>
              <a:t> sha256 -</a:t>
            </a:r>
            <a:r>
              <a:rPr lang="de-DE" dirty="0" err="1" smtClean="0"/>
              <a:t>sz</a:t>
            </a:r>
            <a:r>
              <a:rPr lang="de-DE" dirty="0" smtClean="0"/>
              <a:t> 1161 +at </a:t>
            </a:r>
            <a:r>
              <a:rPr lang="de-DE" dirty="0" err="1" smtClean="0"/>
              <a:t>ppw</a:t>
            </a:r>
            <a:r>
              <a:rPr lang="de-DE" dirty="0" smtClean="0"/>
              <a:t> +at </a:t>
            </a:r>
            <a:r>
              <a:rPr lang="de-DE" dirty="0" err="1" smtClean="0"/>
              <a:t>ar</a:t>
            </a:r>
            <a:r>
              <a:rPr lang="de-DE" dirty="0" smtClean="0"/>
              <a:t> -at </a:t>
            </a:r>
            <a:r>
              <a:rPr lang="de-DE" dirty="0" err="1" smtClean="0"/>
              <a:t>ppr</a:t>
            </a:r>
            <a:r>
              <a:rPr lang="de-DE" dirty="0" smtClean="0"/>
              <a:t/>
            </a:r>
            <a:br>
              <a:rPr lang="de-DE" dirty="0" smtClean="0"/>
            </a:br>
            <a:r>
              <a:rPr lang="de-DE" dirty="0" smtClean="0"/>
              <a:t>Dieses Kommando setzt auch über die +at und -at Optionen die lt. „A </a:t>
            </a:r>
            <a:r>
              <a:rPr lang="de-DE" dirty="0" err="1" smtClean="0"/>
              <a:t>Pratical</a:t>
            </a:r>
            <a:r>
              <a:rPr lang="de-DE" dirty="0" smtClean="0"/>
              <a:t> Guide </a:t>
            </a:r>
            <a:r>
              <a:rPr lang="de-DE" dirty="0" err="1" smtClean="0"/>
              <a:t>to</a:t>
            </a:r>
            <a:r>
              <a:rPr lang="de-DE" dirty="0" smtClean="0"/>
              <a:t> TPM 2.0“ vorgeschlagenen Optionen zum Speichern eines vom Hersteller generierten Zertifikates. -</a:t>
            </a:r>
            <a:r>
              <a:rPr lang="de-DE" dirty="0" err="1" smtClean="0"/>
              <a:t>sz</a:t>
            </a:r>
            <a:r>
              <a:rPr lang="de-DE" dirty="0" smtClean="0"/>
              <a:t> gibt die Größe des Speicherbereichs (= Größe des Zertifikats in Byte) an.</a:t>
            </a:r>
          </a:p>
          <a:p>
            <a:pPr lvl="1"/>
            <a:r>
              <a:rPr lang="de-DE" dirty="0" smtClean="0"/>
              <a:t>Zertifikat abspeichern:</a:t>
            </a:r>
            <a:br>
              <a:rPr lang="de-DE" dirty="0" smtClean="0"/>
            </a:br>
            <a:r>
              <a:rPr lang="de-DE" dirty="0" smtClean="0"/>
              <a:t>&gt;</a:t>
            </a:r>
            <a:r>
              <a:rPr lang="de-DE" dirty="0" err="1" smtClean="0"/>
              <a:t>nvwrite</a:t>
            </a:r>
            <a:r>
              <a:rPr lang="de-DE" dirty="0" smtClean="0"/>
              <a:t> -ha 0x01c90000 -</a:t>
            </a:r>
            <a:r>
              <a:rPr lang="de-DE" dirty="0" err="1" smtClean="0"/>
              <a:t>if</a:t>
            </a:r>
            <a:r>
              <a:rPr lang="de-DE" dirty="0" smtClean="0"/>
              <a:t> /</a:t>
            </a:r>
            <a:r>
              <a:rPr lang="de-DE" dirty="0" err="1" smtClean="0"/>
              <a:t>root</a:t>
            </a:r>
            <a:r>
              <a:rPr lang="de-DE" dirty="0" smtClean="0"/>
              <a:t>/iuno.example.com.cer</a:t>
            </a: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32</a:t>
            </a:fld>
            <a:endParaRPr lang="de-DE" dirty="0"/>
          </a:p>
        </p:txBody>
      </p:sp>
    </p:spTree>
    <p:extLst>
      <p:ext uri="{BB962C8B-B14F-4D97-AF65-F5344CB8AC3E}">
        <p14:creationId xmlns:p14="http://schemas.microsoft.com/office/powerpoint/2010/main" val="3181206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Abspeichern des </a:t>
            </a:r>
            <a:r>
              <a:rPr lang="de-DE" dirty="0" err="1" smtClean="0"/>
              <a:t>IDevID</a:t>
            </a:r>
            <a:r>
              <a:rPr lang="de-DE" dirty="0" smtClean="0"/>
              <a:t> Zertifikats im NVRAM auf dem TPM mittels der IBM TPM 2.0 Tools </a:t>
            </a:r>
            <a:endParaRPr lang="en-US" dirty="0"/>
          </a:p>
        </p:txBody>
      </p:sp>
      <p:sp>
        <p:nvSpPr>
          <p:cNvPr id="3" name="Inhaltsplatzhalter 2"/>
          <p:cNvSpPr>
            <a:spLocks noGrp="1"/>
          </p:cNvSpPr>
          <p:nvPr>
            <p:ph idx="1"/>
          </p:nvPr>
        </p:nvSpPr>
        <p:spPr>
          <a:xfrm>
            <a:off x="575736" y="1277808"/>
            <a:ext cx="11040533" cy="4628833"/>
          </a:xfrm>
        </p:spPr>
        <p:txBody>
          <a:bodyPr/>
          <a:lstStyle/>
          <a:p>
            <a:r>
              <a:rPr lang="de-DE" dirty="0" smtClean="0"/>
              <a:t>Die IBM Tools sind hier geeigneter, da sie im Umgang mit dem NVRAM mehr und einfachere Möglichkeiten bieten als der in dem Projekt verwendete Intel TSS.</a:t>
            </a:r>
          </a:p>
          <a:p>
            <a:r>
              <a:rPr lang="de-DE" dirty="0" smtClean="0"/>
              <a:t>Das soeben im NVRAM hinterlegte Zertifikat kann mit dem folgenden Befehl auch wieder ausgelesen werden:</a:t>
            </a:r>
            <a:br>
              <a:rPr lang="de-DE" dirty="0" smtClean="0"/>
            </a:br>
            <a:r>
              <a:rPr lang="de-DE" dirty="0" smtClean="0"/>
              <a:t>&gt;cd /</a:t>
            </a:r>
            <a:r>
              <a:rPr lang="de-DE" dirty="0" err="1" smtClean="0"/>
              <a:t>root</a:t>
            </a:r>
            <a:r>
              <a:rPr lang="de-DE" dirty="0" smtClean="0"/>
              <a:t/>
            </a:r>
            <a:br>
              <a:rPr lang="de-DE" dirty="0" smtClean="0"/>
            </a:br>
            <a:r>
              <a:rPr lang="de-DE" dirty="0" smtClean="0"/>
              <a:t>&gt;</a:t>
            </a:r>
            <a:r>
              <a:rPr lang="de-DE" dirty="0" err="1" smtClean="0"/>
              <a:t>nvread</a:t>
            </a:r>
            <a:r>
              <a:rPr lang="de-DE" dirty="0" smtClean="0"/>
              <a:t> -ha 0x01c90000 -</a:t>
            </a:r>
            <a:r>
              <a:rPr lang="de-DE" dirty="0" err="1" smtClean="0"/>
              <a:t>sz</a:t>
            </a:r>
            <a:r>
              <a:rPr lang="de-DE" dirty="0" smtClean="0"/>
              <a:t> 1161 -</a:t>
            </a:r>
            <a:r>
              <a:rPr lang="de-DE" dirty="0" err="1" smtClean="0"/>
              <a:t>of</a:t>
            </a:r>
            <a:r>
              <a:rPr lang="de-DE" dirty="0" smtClean="0"/>
              <a:t> IDevID.crt</a:t>
            </a:r>
          </a:p>
          <a:p>
            <a:r>
              <a:rPr lang="de-DE" dirty="0" smtClean="0"/>
              <a:t>Man kann dann z.B. die Zertifikate wie folgt auf dem </a:t>
            </a:r>
            <a:r>
              <a:rPr lang="de-DE" dirty="0" err="1" smtClean="0"/>
              <a:t>espressobin</a:t>
            </a:r>
            <a:r>
              <a:rPr lang="de-DE" dirty="0" smtClean="0"/>
              <a:t> Board vergleichen:</a:t>
            </a:r>
            <a:br>
              <a:rPr lang="de-DE" dirty="0" smtClean="0"/>
            </a:br>
            <a:r>
              <a:rPr lang="de-DE" dirty="0" smtClean="0"/>
              <a:t>&gt;</a:t>
            </a:r>
            <a:r>
              <a:rPr lang="de-DE" dirty="0" err="1" smtClean="0"/>
              <a:t>cmp</a:t>
            </a:r>
            <a:r>
              <a:rPr lang="de-DE" dirty="0" smtClean="0"/>
              <a:t> IDevID.crt iuno.example.com.crt</a:t>
            </a:r>
            <a:br>
              <a:rPr lang="de-DE" dirty="0" smtClean="0"/>
            </a:br>
            <a:r>
              <a:rPr lang="de-DE" dirty="0" smtClean="0"/>
              <a:t>Der </a:t>
            </a:r>
            <a:r>
              <a:rPr lang="de-DE" dirty="0" err="1" smtClean="0"/>
              <a:t>cmp</a:t>
            </a:r>
            <a:r>
              <a:rPr lang="de-DE" dirty="0" smtClean="0"/>
              <a:t> Befehl sollte keine Unterschiede in den Dateien ausgeben.</a:t>
            </a: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33</a:t>
            </a:fld>
            <a:endParaRPr lang="de-DE" dirty="0"/>
          </a:p>
        </p:txBody>
      </p:sp>
    </p:spTree>
    <p:extLst>
      <p:ext uri="{BB962C8B-B14F-4D97-AF65-F5344CB8AC3E}">
        <p14:creationId xmlns:p14="http://schemas.microsoft.com/office/powerpoint/2010/main" val="5292019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Erstellung eines </a:t>
            </a:r>
            <a:r>
              <a:rPr lang="de-DE" dirty="0" err="1"/>
              <a:t>IDevID</a:t>
            </a:r>
            <a:r>
              <a:rPr lang="de-DE" dirty="0"/>
              <a:t> Zertifikats mit Hilfe des AK CSRs</a:t>
            </a:r>
            <a:endParaRPr lang="en-US" dirty="0"/>
          </a:p>
        </p:txBody>
      </p:sp>
      <p:sp>
        <p:nvSpPr>
          <p:cNvPr id="3" name="Inhaltsplatzhalter 2"/>
          <p:cNvSpPr>
            <a:spLocks noGrp="1"/>
          </p:cNvSpPr>
          <p:nvPr>
            <p:ph idx="1"/>
          </p:nvPr>
        </p:nvSpPr>
        <p:spPr/>
        <p:txBody>
          <a:bodyPr/>
          <a:lstStyle/>
          <a:p>
            <a:r>
              <a:rPr lang="de-DE" dirty="0" smtClean="0"/>
              <a:t>Mehr Details zur Erstellung eines </a:t>
            </a:r>
            <a:r>
              <a:rPr lang="de-DE" dirty="0" err="1" smtClean="0"/>
              <a:t>IDevID</a:t>
            </a:r>
            <a:r>
              <a:rPr lang="de-DE" dirty="0" smtClean="0"/>
              <a:t> Zertifikats finden sich in folgenden Dokumenten:</a:t>
            </a:r>
          </a:p>
          <a:p>
            <a:pPr lvl="1"/>
            <a:r>
              <a:rPr lang="de-DE" dirty="0" err="1" smtClean="0"/>
              <a:t>Provisioning</a:t>
            </a:r>
            <a:r>
              <a:rPr lang="de-DE" dirty="0" smtClean="0"/>
              <a:t> </a:t>
            </a:r>
            <a:r>
              <a:rPr lang="de-DE" dirty="0" err="1" smtClean="0"/>
              <a:t>Guidance</a:t>
            </a:r>
            <a:r>
              <a:rPr lang="de-DE" dirty="0" smtClean="0"/>
              <a:t> der </a:t>
            </a:r>
            <a:r>
              <a:rPr lang="de-DE" dirty="0" err="1" smtClean="0"/>
              <a:t>Trusted</a:t>
            </a:r>
            <a:r>
              <a:rPr lang="de-DE" dirty="0"/>
              <a:t> Computing Group:</a:t>
            </a:r>
            <a:br>
              <a:rPr lang="de-DE" dirty="0"/>
            </a:br>
            <a:r>
              <a:rPr lang="de-DE" dirty="0">
                <a:hlinkClick r:id="rId2"/>
              </a:rPr>
              <a:t>https://</a:t>
            </a:r>
            <a:r>
              <a:rPr lang="de-DE" dirty="0" smtClean="0">
                <a:hlinkClick r:id="rId2"/>
              </a:rPr>
              <a:t>trustedcomputinggroup.org/wp-content/uploads/TCG-TPM-v2.0-Provisioning-Guidance-Published-v1r1.pdf</a:t>
            </a:r>
            <a:endParaRPr lang="de-DE" dirty="0" smtClean="0"/>
          </a:p>
          <a:p>
            <a:pPr lvl="1"/>
            <a:r>
              <a:rPr lang="de-DE" dirty="0" smtClean="0"/>
              <a:t>IEEE Standard zum Thema Secure Device Identity (IEEE 802.1 AR - 2009). Der Standard kann kostenlos nach erfolgter Registrierung unter folgendem </a:t>
            </a:r>
            <a:r>
              <a:rPr lang="de-DE" dirty="0"/>
              <a:t>Link bezogen werden:</a:t>
            </a:r>
            <a:br>
              <a:rPr lang="de-DE" dirty="0"/>
            </a:br>
            <a:r>
              <a:rPr lang="de-DE" dirty="0">
                <a:hlinkClick r:id="rId3"/>
              </a:rPr>
              <a:t>https://</a:t>
            </a:r>
            <a:r>
              <a:rPr lang="de-DE" dirty="0" smtClean="0">
                <a:hlinkClick r:id="rId3"/>
              </a:rPr>
              <a:t>standards.ieee.org/findstds/standard/802.1AR-2009.html</a:t>
            </a:r>
            <a:endParaRPr lang="de-DE" dirty="0" smtClean="0"/>
          </a:p>
          <a:p>
            <a:pPr lvl="1"/>
            <a:r>
              <a:rPr lang="de-DE" dirty="0" smtClean="0"/>
              <a:t>A </a:t>
            </a:r>
            <a:r>
              <a:rPr lang="de-DE" dirty="0" err="1" smtClean="0"/>
              <a:t>Pratical</a:t>
            </a:r>
            <a:r>
              <a:rPr lang="de-DE" dirty="0" smtClean="0"/>
              <a:t> Guide </a:t>
            </a:r>
            <a:r>
              <a:rPr lang="de-DE" dirty="0" err="1" smtClean="0"/>
              <a:t>to</a:t>
            </a:r>
            <a:r>
              <a:rPr lang="de-DE" dirty="0" smtClean="0"/>
              <a:t> TPM 2.0</a:t>
            </a:r>
            <a:br>
              <a:rPr lang="de-DE" dirty="0" smtClean="0"/>
            </a:br>
            <a:r>
              <a:rPr lang="de-DE" dirty="0" smtClean="0"/>
              <a:t>kann kostenlos unter folgendem </a:t>
            </a:r>
            <a:r>
              <a:rPr lang="de-DE" dirty="0"/>
              <a:t>Link bezogen werden:</a:t>
            </a:r>
            <a:br>
              <a:rPr lang="de-DE" dirty="0"/>
            </a:br>
            <a:r>
              <a:rPr lang="de-DE" dirty="0">
                <a:hlinkClick r:id="rId4"/>
              </a:rPr>
              <a:t>https://</a:t>
            </a:r>
            <a:r>
              <a:rPr lang="de-DE" dirty="0" smtClean="0">
                <a:hlinkClick r:id="rId4"/>
              </a:rPr>
              <a:t>link.springer.com/book/10.1007/978-1-4302-6584-9</a:t>
            </a:r>
            <a:endParaRPr lang="de-DE" dirty="0" smtClean="0"/>
          </a:p>
          <a:p>
            <a:pPr marL="457188" lvl="1" indent="0">
              <a:buNone/>
            </a:pPr>
            <a:r>
              <a:rPr lang="de-DE" dirty="0" smtClean="0"/>
              <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34</a:t>
            </a:fld>
            <a:endParaRPr lang="de-DE" dirty="0"/>
          </a:p>
        </p:txBody>
      </p:sp>
    </p:spTree>
    <p:extLst>
      <p:ext uri="{BB962C8B-B14F-4D97-AF65-F5344CB8AC3E}">
        <p14:creationId xmlns:p14="http://schemas.microsoft.com/office/powerpoint/2010/main" val="20294886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Im folgenden Beispiel soll nun das </a:t>
            </a:r>
            <a:r>
              <a:rPr lang="de-DE" dirty="0" err="1" smtClean="0"/>
              <a:t>IDevID</a:t>
            </a:r>
            <a:r>
              <a:rPr lang="de-DE" dirty="0" smtClean="0"/>
              <a:t> Zertifikat zum Aufbau einer sicheren IPSEC Verbindung genutzt werden. Dazu müssen zwei Geräte (Namen: iuno.example.com und iuno2.example.com) vorbereitet werden und beide Geräte (mit ihrem jeweiligen Namen in den </a:t>
            </a:r>
            <a:r>
              <a:rPr lang="de-DE" dirty="0" err="1" smtClean="0"/>
              <a:t>den</a:t>
            </a:r>
            <a:r>
              <a:rPr lang="de-DE" dirty="0" smtClean="0"/>
              <a:t> </a:t>
            </a:r>
            <a:r>
              <a:rPr lang="de-DE" dirty="0" err="1" smtClean="0"/>
              <a:t>IDevID</a:t>
            </a:r>
            <a:r>
              <a:rPr lang="de-DE" dirty="0" smtClean="0"/>
              <a:t> Zertifikaten) wie zuvor beschrieben ihre </a:t>
            </a:r>
            <a:r>
              <a:rPr lang="de-DE" dirty="0" err="1" smtClean="0"/>
              <a:t>IDevIDs</a:t>
            </a:r>
            <a:r>
              <a:rPr lang="de-DE" dirty="0" smtClean="0"/>
              <a:t> bekommen.</a:t>
            </a:r>
          </a:p>
          <a:p>
            <a:r>
              <a:rPr lang="de-DE" dirty="0" smtClean="0"/>
              <a:t>Als Software zum IPSEC Verbindungsaufbau und Schlüsselaustausch wird </a:t>
            </a:r>
            <a:r>
              <a:rPr lang="de-DE" dirty="0" err="1" smtClean="0"/>
              <a:t>strongSwan</a:t>
            </a:r>
            <a:r>
              <a:rPr lang="de-DE" dirty="0" smtClean="0"/>
              <a:t> in der Version 5.6.2 verwendet. Diese Version kann sowohl auf die privaten </a:t>
            </a:r>
            <a:r>
              <a:rPr lang="de-DE" dirty="0" err="1" smtClean="0"/>
              <a:t>IDevID</a:t>
            </a:r>
            <a:r>
              <a:rPr lang="de-DE" dirty="0" smtClean="0"/>
              <a:t> Schlüssel im TPM zugreifen als auch die </a:t>
            </a:r>
            <a:r>
              <a:rPr lang="de-DE" dirty="0" err="1" smtClean="0"/>
              <a:t>IDevID</a:t>
            </a:r>
            <a:r>
              <a:rPr lang="de-DE" dirty="0" smtClean="0"/>
              <a:t> Zertifikate direkt aus dem </a:t>
            </a:r>
            <a:r>
              <a:rPr lang="de-DE" dirty="0" err="1" smtClean="0"/>
              <a:t>nvram</a:t>
            </a:r>
            <a:r>
              <a:rPr lang="de-DE" dirty="0" smtClean="0"/>
              <a:t> des TPMs verwenden. Letzteres geht aber nicht mit den Standard-Einstellungen für </a:t>
            </a:r>
            <a:r>
              <a:rPr lang="de-DE" dirty="0" err="1" smtClean="0"/>
              <a:t>IDevIDs</a:t>
            </a:r>
            <a:r>
              <a:rPr lang="de-DE" dirty="0" smtClean="0"/>
              <a:t> im NV Index 0x01c90000, da </a:t>
            </a:r>
            <a:r>
              <a:rPr lang="de-DE" dirty="0" err="1" smtClean="0"/>
              <a:t>strongSwan</a:t>
            </a:r>
            <a:r>
              <a:rPr lang="de-DE" dirty="0" smtClean="0"/>
              <a:t> anscheinend nicht die dazu notwendigen Authentifizierungsoptionen beim </a:t>
            </a:r>
            <a:r>
              <a:rPr lang="de-DE" dirty="0" err="1" smtClean="0"/>
              <a:t>Auselesen</a:t>
            </a:r>
            <a:r>
              <a:rPr lang="de-DE" dirty="0" smtClean="0"/>
              <a:t> korrekt setzt.</a:t>
            </a:r>
          </a:p>
          <a:p>
            <a:r>
              <a:rPr lang="de-DE" dirty="0" smtClean="0"/>
              <a:t>Daher wird das </a:t>
            </a:r>
            <a:r>
              <a:rPr lang="de-DE" dirty="0" err="1" smtClean="0"/>
              <a:t>IDevID</a:t>
            </a:r>
            <a:r>
              <a:rPr lang="de-DE" dirty="0" smtClean="0"/>
              <a:t> Zertifikat </a:t>
            </a:r>
            <a:r>
              <a:rPr lang="de-DE" smtClean="0"/>
              <a:t>noch ein weiteres </a:t>
            </a:r>
            <a:r>
              <a:rPr lang="de-DE" dirty="0" smtClean="0"/>
              <a:t>Mal im NV Ram unter der Adresse 0x01800000 mit zu </a:t>
            </a:r>
            <a:r>
              <a:rPr lang="de-DE" dirty="0" err="1" smtClean="0"/>
              <a:t>strongSwan</a:t>
            </a:r>
            <a:r>
              <a:rPr lang="de-DE" dirty="0" smtClean="0"/>
              <a:t> passenden Authentifizierungseinstellungen abgelegt:</a:t>
            </a:r>
            <a:br>
              <a:rPr lang="de-DE" dirty="0" smtClean="0"/>
            </a:b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35</a:t>
            </a:fld>
            <a:endParaRPr lang="de-DE" dirty="0"/>
          </a:p>
        </p:txBody>
      </p:sp>
    </p:spTree>
    <p:extLst>
      <p:ext uri="{BB962C8B-B14F-4D97-AF65-F5344CB8AC3E}">
        <p14:creationId xmlns:p14="http://schemas.microsoft.com/office/powerpoint/2010/main" val="535973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Diesmal wird das Zertifikat in der </a:t>
            </a:r>
            <a:r>
              <a:rPr lang="de-DE" dirty="0" err="1" smtClean="0"/>
              <a:t>Owner</a:t>
            </a:r>
            <a:r>
              <a:rPr lang="de-DE" dirty="0" smtClean="0"/>
              <a:t> </a:t>
            </a:r>
            <a:r>
              <a:rPr lang="de-DE" dirty="0" err="1" smtClean="0"/>
              <a:t>Hierarchy</a:t>
            </a:r>
            <a:r>
              <a:rPr lang="de-DE" dirty="0" smtClean="0"/>
              <a:t> abgelegt. Dazu kann man folgende Kommandos des Intel TPM Stacks verwenden:</a:t>
            </a:r>
            <a:br>
              <a:rPr lang="de-DE" dirty="0" smtClean="0"/>
            </a:br>
            <a:r>
              <a:rPr lang="de-DE" dirty="0" smtClean="0"/>
              <a:t>&gt;tpm2_nvdefine </a:t>
            </a:r>
            <a:r>
              <a:rPr lang="de-DE" dirty="0"/>
              <a:t>-x 0x01800000 -a 0x40000001 -s 1161 -t </a:t>
            </a:r>
            <a:r>
              <a:rPr lang="de-DE" dirty="0" smtClean="0"/>
              <a:t>0x2000a</a:t>
            </a:r>
            <a:br>
              <a:rPr lang="de-DE" dirty="0" smtClean="0"/>
            </a:br>
            <a:r>
              <a:rPr lang="de-DE" dirty="0" smtClean="0"/>
              <a:t>Die Option -a 0x40000001 legt die </a:t>
            </a:r>
            <a:r>
              <a:rPr lang="de-DE" dirty="0" err="1" smtClean="0"/>
              <a:t>Owner</a:t>
            </a:r>
            <a:r>
              <a:rPr lang="de-DE" dirty="0" smtClean="0"/>
              <a:t> </a:t>
            </a:r>
            <a:r>
              <a:rPr lang="de-DE" dirty="0" err="1" smtClean="0"/>
              <a:t>Hierarchy</a:t>
            </a:r>
            <a:r>
              <a:rPr lang="de-DE" dirty="0" smtClean="0"/>
              <a:t> fest. -s 1161 ist die Größe der Zertifikatsdatei (an tatsächlich verwendete Dateigröße anpassen!). -t 0x2000a setzt die für </a:t>
            </a:r>
            <a:r>
              <a:rPr lang="de-DE" dirty="0" err="1" smtClean="0"/>
              <a:t>strongSwan</a:t>
            </a:r>
            <a:r>
              <a:rPr lang="de-DE" dirty="0" smtClean="0"/>
              <a:t> passenden </a:t>
            </a:r>
            <a:r>
              <a:rPr lang="de-DE" dirty="0" err="1" smtClean="0"/>
              <a:t>Authentifizerungs</a:t>
            </a:r>
            <a:r>
              <a:rPr lang="de-DE" dirty="0" smtClean="0"/>
              <a:t>-Einstellungen</a:t>
            </a:r>
            <a:br>
              <a:rPr lang="de-DE" dirty="0" smtClean="0"/>
            </a:br>
            <a:r>
              <a:rPr lang="de-DE" dirty="0" smtClean="0"/>
              <a:t>&gt;tpm2_nvwrite </a:t>
            </a:r>
            <a:r>
              <a:rPr lang="de-DE" dirty="0"/>
              <a:t>-x 0x01800000 -a 0x40000001 -f </a:t>
            </a:r>
            <a:r>
              <a:rPr lang="de-DE" dirty="0" smtClean="0"/>
              <a:t>iuno.example.com.cer</a:t>
            </a:r>
            <a:br>
              <a:rPr lang="de-DE" dirty="0" smtClean="0"/>
            </a:br>
            <a:r>
              <a:rPr lang="de-DE" dirty="0" smtClean="0"/>
              <a:t>Das Zertifikat wird nun unter dem NV Index 0x01800000 abgelegt.</a:t>
            </a:r>
          </a:p>
          <a:p>
            <a:r>
              <a:rPr lang="de-DE" dirty="0" smtClean="0"/>
              <a:t>Neben dem </a:t>
            </a:r>
            <a:r>
              <a:rPr lang="de-DE" dirty="0" err="1" smtClean="0"/>
              <a:t>IDevID</a:t>
            </a:r>
            <a:r>
              <a:rPr lang="de-DE" dirty="0" smtClean="0"/>
              <a:t> Zertifikat benötigt </a:t>
            </a:r>
            <a:r>
              <a:rPr lang="de-DE" dirty="0" err="1" smtClean="0"/>
              <a:t>strongSwan</a:t>
            </a:r>
            <a:r>
              <a:rPr lang="de-DE" dirty="0" smtClean="0"/>
              <a:t> noch das Root CA Zertifikat der Zertifizierungsstelle, die die </a:t>
            </a:r>
            <a:r>
              <a:rPr lang="de-DE" dirty="0" err="1" smtClean="0"/>
              <a:t>IDevID</a:t>
            </a:r>
            <a:r>
              <a:rPr lang="de-DE" dirty="0" smtClean="0"/>
              <a:t> Zertifikate ausgestellt hat. Hat man dazu wie weiter oben beschrieben das XCA Tool verwendet, kann man das Root CA Zertifikat einfach daraus als PEM Datei exportieren (z.B. </a:t>
            </a:r>
            <a:r>
              <a:rPr lang="de-DE" dirty="0" err="1" smtClean="0"/>
              <a:t>IUNO_Root_CA.pem</a:t>
            </a:r>
            <a:r>
              <a:rPr lang="de-DE" dirty="0" smtClean="0"/>
              <a:t>). Verwendet man weiterhin die </a:t>
            </a:r>
            <a:r>
              <a:rPr lang="de-DE" dirty="0" err="1" smtClean="0"/>
              <a:t>Espressobin</a:t>
            </a:r>
            <a:r>
              <a:rPr lang="de-DE" dirty="0" smtClean="0"/>
              <a:t> Boards, muss diese Datei in das Verzeichnis /</a:t>
            </a:r>
            <a:r>
              <a:rPr lang="de-DE" dirty="0" err="1" smtClean="0"/>
              <a:t>etc</a:t>
            </a:r>
            <a:r>
              <a:rPr lang="de-DE" dirty="0" smtClean="0"/>
              <a:t>/</a:t>
            </a:r>
            <a:r>
              <a:rPr lang="de-DE" dirty="0" err="1" smtClean="0"/>
              <a:t>swanctl</a:t>
            </a:r>
            <a:r>
              <a:rPr lang="de-DE" dirty="0" smtClean="0"/>
              <a:t>/x509ca auf die jeweilige SD Karte des Boards kopiert werden (z.B. mittels des SD-Kartenlesers am HOST-PC).</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36</a:t>
            </a:fld>
            <a:endParaRPr lang="de-DE" dirty="0"/>
          </a:p>
        </p:txBody>
      </p:sp>
    </p:spTree>
    <p:extLst>
      <p:ext uri="{BB962C8B-B14F-4D97-AF65-F5344CB8AC3E}">
        <p14:creationId xmlns:p14="http://schemas.microsoft.com/office/powerpoint/2010/main" val="34514826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In dem Verzeichnis /</a:t>
            </a:r>
            <a:r>
              <a:rPr lang="de-DE" dirty="0" err="1" smtClean="0"/>
              <a:t>etc</a:t>
            </a:r>
            <a:r>
              <a:rPr lang="de-DE" dirty="0" smtClean="0"/>
              <a:t>/</a:t>
            </a:r>
            <a:r>
              <a:rPr lang="de-DE" dirty="0" err="1" smtClean="0"/>
              <a:t>swanctl</a:t>
            </a:r>
            <a:r>
              <a:rPr lang="de-DE" dirty="0" smtClean="0"/>
              <a:t> existiert auf der SD-Karte auch bereits eine Konfigurationsdatei für </a:t>
            </a:r>
            <a:r>
              <a:rPr lang="de-DE" dirty="0" err="1" smtClean="0"/>
              <a:t>strongSwan</a:t>
            </a:r>
            <a:r>
              <a:rPr lang="de-DE" dirty="0" smtClean="0"/>
              <a:t> mit Namen </a:t>
            </a:r>
            <a:r>
              <a:rPr lang="de-DE" dirty="0" err="1" smtClean="0"/>
              <a:t>swanctl.conf</a:t>
            </a:r>
            <a:r>
              <a:rPr lang="de-DE" dirty="0" smtClean="0"/>
              <a:t>, in der allerdings alle Konfigurationsoptionen auskommentiert sind.  Diese Datei ist mit einer passenden Konfiguration zu füllen. </a:t>
            </a:r>
          </a:p>
          <a:p>
            <a:r>
              <a:rPr lang="de-DE" dirty="0" smtClean="0"/>
              <a:t>Im folgenden Beispiel haben die Geräte folgende Konfigurationen:</a:t>
            </a:r>
            <a:br>
              <a:rPr lang="de-DE" dirty="0" smtClean="0"/>
            </a:br>
            <a:r>
              <a:rPr lang="de-DE" dirty="0" smtClean="0"/>
              <a:t>Gerät 1: Name: iuno.example.com, IP Adresse: 192.168.1.1</a:t>
            </a:r>
            <a:br>
              <a:rPr lang="de-DE" dirty="0" smtClean="0"/>
            </a:br>
            <a:r>
              <a:rPr lang="de-DE" dirty="0" smtClean="0"/>
              <a:t>Gerät 2: Name: iuno2.example.com, IP Adresse: 192.168.1.2</a:t>
            </a:r>
          </a:p>
          <a:p>
            <a:r>
              <a:rPr lang="de-DE" dirty="0" smtClean="0"/>
              <a:t>Die folgende Konfiguration ist für das Gerät 1. Für das Gerät 2 sind die IP Adressen (</a:t>
            </a:r>
            <a:r>
              <a:rPr lang="de-DE" dirty="0" err="1" smtClean="0"/>
              <a:t>local_addrs</a:t>
            </a:r>
            <a:r>
              <a:rPr lang="de-DE" dirty="0" smtClean="0"/>
              <a:t> und </a:t>
            </a:r>
            <a:r>
              <a:rPr lang="de-DE" dirty="0" err="1" smtClean="0"/>
              <a:t>remote_addrs</a:t>
            </a:r>
            <a:r>
              <a:rPr lang="de-DE" dirty="0" smtClean="0"/>
              <a:t>) sowie die Einträge für die „</a:t>
            </a:r>
            <a:r>
              <a:rPr lang="de-DE" dirty="0" err="1" smtClean="0"/>
              <a:t>id</a:t>
            </a:r>
            <a:r>
              <a:rPr lang="de-DE" dirty="0" smtClean="0"/>
              <a:t>“ unter </a:t>
            </a:r>
            <a:r>
              <a:rPr lang="de-DE" dirty="0" err="1" smtClean="0"/>
              <a:t>local</a:t>
            </a:r>
            <a:r>
              <a:rPr lang="de-DE" dirty="0" smtClean="0"/>
              <a:t> und remote entsprechend zu tauschen.</a:t>
            </a:r>
          </a:p>
          <a:p>
            <a:r>
              <a:rPr lang="de-DE" dirty="0" smtClean="0"/>
              <a:t>Achtung: es ist darauf zu achten, dass die verwendeten Zertifikate einen passenden Gültigkeitszeitraum haben und die </a:t>
            </a:r>
            <a:r>
              <a:rPr lang="de-DE" dirty="0" err="1" smtClean="0"/>
              <a:t>Espressobin</a:t>
            </a:r>
            <a:r>
              <a:rPr lang="de-DE" dirty="0" smtClean="0"/>
              <a:t> Boards auch ein dazu passendes Datum bzw. eine passende Uhrzeit verwenden. Andernfalls schlagen die Zertifikats-Checks beim IPSec Verbindungsaufbau fehl.</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37</a:t>
            </a:fld>
            <a:endParaRPr lang="de-DE" dirty="0"/>
          </a:p>
        </p:txBody>
      </p:sp>
    </p:spTree>
    <p:extLst>
      <p:ext uri="{BB962C8B-B14F-4D97-AF65-F5344CB8AC3E}">
        <p14:creationId xmlns:p14="http://schemas.microsoft.com/office/powerpoint/2010/main" val="24293553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a:xfrm>
            <a:off x="575736" y="1052736"/>
            <a:ext cx="11040533" cy="5400600"/>
          </a:xfrm>
        </p:spPr>
        <p:txBody>
          <a:bodyPr/>
          <a:lstStyle/>
          <a:p>
            <a:pPr>
              <a:lnSpc>
                <a:spcPct val="100000"/>
              </a:lnSpc>
            </a:pPr>
            <a:r>
              <a:rPr lang="de-DE" sz="1100" dirty="0" err="1" smtClean="0"/>
              <a:t>swanctl.conf</a:t>
            </a:r>
            <a:r>
              <a:rPr lang="de-DE" sz="1100" dirty="0" smtClean="0"/>
              <a:t>:</a:t>
            </a:r>
            <a:br>
              <a:rPr lang="de-DE" sz="1100" dirty="0" smtClean="0"/>
            </a:br>
            <a:r>
              <a:rPr lang="de-DE" sz="1100" dirty="0" err="1" smtClean="0"/>
              <a:t>secrets</a:t>
            </a:r>
            <a:r>
              <a:rPr lang="de-DE" sz="1100" dirty="0" smtClean="0"/>
              <a:t> {</a:t>
            </a:r>
            <a:br>
              <a:rPr lang="de-DE" sz="1100" dirty="0" smtClean="0"/>
            </a:br>
            <a:r>
              <a:rPr lang="de-DE" sz="1100" dirty="0" smtClean="0"/>
              <a:t>	</a:t>
            </a:r>
            <a:r>
              <a:rPr lang="de-DE" sz="1100" dirty="0" err="1" smtClean="0"/>
              <a:t>token_ak_rsa</a:t>
            </a:r>
            <a:r>
              <a:rPr lang="de-DE" sz="1100" dirty="0" smtClean="0"/>
              <a:t> {</a:t>
            </a:r>
            <a:br>
              <a:rPr lang="de-DE" sz="1100" dirty="0" smtClean="0"/>
            </a:br>
            <a:r>
              <a:rPr lang="de-DE" sz="1100" dirty="0" smtClean="0"/>
              <a:t>		handle = 81020000</a:t>
            </a:r>
            <a:br>
              <a:rPr lang="de-DE" sz="1100" dirty="0" smtClean="0"/>
            </a:br>
            <a:r>
              <a:rPr lang="de-DE" sz="1100" dirty="0" smtClean="0"/>
              <a:t>	}</a:t>
            </a:r>
            <a:br>
              <a:rPr lang="de-DE" sz="1100" dirty="0" smtClean="0"/>
            </a:br>
            <a:r>
              <a:rPr lang="de-DE" sz="1100" dirty="0" smtClean="0"/>
              <a:t>}</a:t>
            </a:r>
            <a:br>
              <a:rPr lang="de-DE" sz="1100" dirty="0" smtClean="0"/>
            </a:br>
            <a:r>
              <a:rPr lang="de-DE" sz="1100" dirty="0" err="1" smtClean="0"/>
              <a:t>connections</a:t>
            </a:r>
            <a:r>
              <a:rPr lang="de-DE" sz="1100" dirty="0" smtClean="0"/>
              <a:t> {</a:t>
            </a:r>
            <a:br>
              <a:rPr lang="de-DE" sz="1100" dirty="0" smtClean="0"/>
            </a:br>
            <a:r>
              <a:rPr lang="de-DE" sz="1100" dirty="0" smtClean="0"/>
              <a:t>	</a:t>
            </a:r>
            <a:r>
              <a:rPr lang="de-DE" sz="1100" dirty="0" err="1" smtClean="0"/>
              <a:t>rsa</a:t>
            </a:r>
            <a:r>
              <a:rPr lang="de-DE" sz="1100" dirty="0" smtClean="0"/>
              <a:t> {</a:t>
            </a:r>
            <a:br>
              <a:rPr lang="de-DE" sz="1100" dirty="0" smtClean="0"/>
            </a:br>
            <a:r>
              <a:rPr lang="de-DE" sz="1100" dirty="0" smtClean="0"/>
              <a:t>		</a:t>
            </a:r>
            <a:r>
              <a:rPr lang="de-DE" sz="1100" dirty="0" err="1" smtClean="0"/>
              <a:t>local_addrs</a:t>
            </a:r>
            <a:r>
              <a:rPr lang="de-DE" sz="1100" dirty="0" smtClean="0"/>
              <a:t> = 192.168.1.1</a:t>
            </a:r>
            <a:br>
              <a:rPr lang="de-DE" sz="1100" dirty="0" smtClean="0"/>
            </a:br>
            <a:r>
              <a:rPr lang="de-DE" sz="1100" dirty="0" smtClean="0"/>
              <a:t>		</a:t>
            </a:r>
            <a:r>
              <a:rPr lang="de-DE" sz="1100" dirty="0" err="1" smtClean="0"/>
              <a:t>remote_addrs</a:t>
            </a:r>
            <a:r>
              <a:rPr lang="de-DE" sz="1100" dirty="0" smtClean="0"/>
              <a:t> = 192.168.1.2</a:t>
            </a:r>
            <a:br>
              <a:rPr lang="de-DE" sz="1100" dirty="0" smtClean="0"/>
            </a:br>
            <a:r>
              <a:rPr lang="de-DE" sz="1100" dirty="0" smtClean="0"/>
              <a:t>		</a:t>
            </a:r>
            <a:r>
              <a:rPr lang="de-DE" sz="1100" dirty="0" err="1" smtClean="0"/>
              <a:t>local</a:t>
            </a:r>
            <a:r>
              <a:rPr lang="de-DE" sz="1100" dirty="0" smtClean="0"/>
              <a:t> {</a:t>
            </a:r>
            <a:br>
              <a:rPr lang="de-DE" sz="1100" dirty="0" smtClean="0"/>
            </a:br>
            <a:r>
              <a:rPr lang="de-DE" sz="1100" dirty="0" smtClean="0"/>
              <a:t>			</a:t>
            </a:r>
            <a:r>
              <a:rPr lang="de-DE" sz="1100" dirty="0" err="1" smtClean="0"/>
              <a:t>auth</a:t>
            </a:r>
            <a:r>
              <a:rPr lang="de-DE" sz="1100" dirty="0" smtClean="0"/>
              <a:t> = </a:t>
            </a:r>
            <a:r>
              <a:rPr lang="de-DE" sz="1100" dirty="0" err="1" smtClean="0"/>
              <a:t>pubkey</a:t>
            </a:r>
            <a:r>
              <a:rPr lang="de-DE" sz="1100" dirty="0" smtClean="0"/>
              <a:t/>
            </a:r>
            <a:br>
              <a:rPr lang="de-DE" sz="1100" dirty="0" smtClean="0"/>
            </a:br>
            <a:r>
              <a:rPr lang="de-DE" sz="1100" dirty="0" smtClean="0"/>
              <a:t>			</a:t>
            </a:r>
            <a:r>
              <a:rPr lang="de-DE" sz="1100" dirty="0" err="1" smtClean="0"/>
              <a:t>cert-tpm</a:t>
            </a:r>
            <a:r>
              <a:rPr lang="de-DE" sz="1100" dirty="0" smtClean="0"/>
              <a:t> {</a:t>
            </a:r>
            <a:br>
              <a:rPr lang="de-DE" sz="1100" dirty="0" smtClean="0"/>
            </a:br>
            <a:r>
              <a:rPr lang="de-DE" sz="1100" dirty="0" smtClean="0"/>
              <a:t>				handle = 0x01800000</a:t>
            </a:r>
            <a:br>
              <a:rPr lang="de-DE" sz="1100" dirty="0" smtClean="0"/>
            </a:br>
            <a:r>
              <a:rPr lang="de-DE" sz="1100" dirty="0" smtClean="0"/>
              <a:t>			}</a:t>
            </a:r>
            <a:br>
              <a:rPr lang="de-DE" sz="1100" dirty="0" smtClean="0"/>
            </a:br>
            <a:r>
              <a:rPr lang="de-DE" sz="1100" dirty="0" smtClean="0"/>
              <a:t>			</a:t>
            </a:r>
            <a:r>
              <a:rPr lang="de-DE" sz="1100" dirty="0" err="1" smtClean="0"/>
              <a:t>id</a:t>
            </a:r>
            <a:r>
              <a:rPr lang="de-DE" sz="1100" dirty="0" smtClean="0"/>
              <a:t> = iuno.example.com</a:t>
            </a:r>
            <a:br>
              <a:rPr lang="de-DE" sz="1100" dirty="0" smtClean="0"/>
            </a:br>
            <a:r>
              <a:rPr lang="de-DE" sz="1100" dirty="0" smtClean="0"/>
              <a:t>		}</a:t>
            </a:r>
            <a:br>
              <a:rPr lang="de-DE" sz="1100" dirty="0" smtClean="0"/>
            </a:br>
            <a:r>
              <a:rPr lang="de-DE" sz="1100" dirty="0" smtClean="0"/>
              <a:t>		remote {</a:t>
            </a:r>
            <a:br>
              <a:rPr lang="de-DE" sz="1100" dirty="0" smtClean="0"/>
            </a:br>
            <a:r>
              <a:rPr lang="de-DE" sz="1100" dirty="0" smtClean="0"/>
              <a:t>			</a:t>
            </a:r>
            <a:r>
              <a:rPr lang="de-DE" sz="1100" dirty="0" err="1" smtClean="0"/>
              <a:t>auth</a:t>
            </a:r>
            <a:r>
              <a:rPr lang="de-DE" sz="1100" dirty="0" smtClean="0"/>
              <a:t> = </a:t>
            </a:r>
            <a:r>
              <a:rPr lang="de-DE" sz="1100" dirty="0" err="1" smtClean="0"/>
              <a:t>pubkey</a:t>
            </a:r>
            <a:r>
              <a:rPr lang="de-DE" sz="1100" dirty="0" smtClean="0"/>
              <a:t/>
            </a:r>
            <a:br>
              <a:rPr lang="de-DE" sz="1100" dirty="0" smtClean="0"/>
            </a:br>
            <a:r>
              <a:rPr lang="de-DE" sz="1100" dirty="0" smtClean="0"/>
              <a:t>			</a:t>
            </a:r>
            <a:r>
              <a:rPr lang="de-DE" sz="1100" dirty="0" err="1" smtClean="0"/>
              <a:t>id</a:t>
            </a:r>
            <a:r>
              <a:rPr lang="de-DE" sz="1100" dirty="0" smtClean="0"/>
              <a:t> = iuno2.example.com</a:t>
            </a:r>
            <a:br>
              <a:rPr lang="de-DE" sz="1100" dirty="0" smtClean="0"/>
            </a:br>
            <a:r>
              <a:rPr lang="de-DE" sz="1100" dirty="0" smtClean="0"/>
              <a:t>		}</a:t>
            </a:r>
            <a:br>
              <a:rPr lang="de-DE" sz="1100" dirty="0" smtClean="0"/>
            </a:br>
            <a:r>
              <a:rPr lang="de-DE" sz="1100" dirty="0" smtClean="0"/>
              <a:t>		</a:t>
            </a:r>
            <a:r>
              <a:rPr lang="de-DE" sz="1100" dirty="0" err="1" smtClean="0"/>
              <a:t>children</a:t>
            </a:r>
            <a:r>
              <a:rPr lang="de-DE" sz="1100" dirty="0" smtClean="0"/>
              <a:t> {</a:t>
            </a:r>
            <a:br>
              <a:rPr lang="de-DE" sz="1100" dirty="0" smtClean="0"/>
            </a:br>
            <a:r>
              <a:rPr lang="de-DE" sz="1100" dirty="0" smtClean="0"/>
              <a:t>			</a:t>
            </a:r>
            <a:r>
              <a:rPr lang="de-DE" sz="1100" dirty="0" err="1" smtClean="0"/>
              <a:t>rsa</a:t>
            </a:r>
            <a:r>
              <a:rPr lang="de-DE" sz="1100" dirty="0" smtClean="0"/>
              <a:t> {</a:t>
            </a:r>
            <a:br>
              <a:rPr lang="de-DE" sz="1100" dirty="0" smtClean="0"/>
            </a:br>
            <a:r>
              <a:rPr lang="de-DE" sz="1100" dirty="0" smtClean="0"/>
              <a:t>				</a:t>
            </a:r>
            <a:r>
              <a:rPr lang="de-DE" sz="1100" dirty="0" err="1" smtClean="0"/>
              <a:t>mode</a:t>
            </a:r>
            <a:r>
              <a:rPr lang="de-DE" sz="1100" dirty="0" smtClean="0"/>
              <a:t> = </a:t>
            </a:r>
            <a:r>
              <a:rPr lang="de-DE" sz="1100" dirty="0" err="1" smtClean="0"/>
              <a:t>transport</a:t>
            </a:r>
            <a:r>
              <a:rPr lang="de-DE" sz="1100" dirty="0" smtClean="0"/>
              <a:t/>
            </a:r>
            <a:br>
              <a:rPr lang="de-DE" sz="1100" dirty="0" smtClean="0"/>
            </a:br>
            <a:r>
              <a:rPr lang="de-DE" sz="1100" dirty="0" smtClean="0"/>
              <a:t>				</a:t>
            </a:r>
            <a:r>
              <a:rPr lang="de-DE" sz="1100" dirty="0" err="1" smtClean="0"/>
              <a:t>esp_proposals</a:t>
            </a:r>
            <a:r>
              <a:rPr lang="de-DE" sz="1100" dirty="0" smtClean="0"/>
              <a:t> = aes128-sha256-curve25519</a:t>
            </a:r>
            <a:br>
              <a:rPr lang="de-DE" sz="1100" dirty="0" smtClean="0"/>
            </a:br>
            <a:r>
              <a:rPr lang="de-DE" sz="1100" dirty="0" smtClean="0"/>
              <a:t>			}</a:t>
            </a:r>
            <a:br>
              <a:rPr lang="de-DE" sz="1100" dirty="0" smtClean="0"/>
            </a:br>
            <a:r>
              <a:rPr lang="de-DE" sz="1100" dirty="0" smtClean="0"/>
              <a:t>		</a:t>
            </a:r>
            <a:r>
              <a:rPr lang="de-DE" sz="1100" dirty="0" err="1" smtClean="0"/>
              <a:t>version</a:t>
            </a:r>
            <a:r>
              <a:rPr lang="de-DE" sz="1100" dirty="0" smtClean="0"/>
              <a:t> = 2</a:t>
            </a:r>
            <a:br>
              <a:rPr lang="de-DE" sz="1100" dirty="0" smtClean="0"/>
            </a:br>
            <a:r>
              <a:rPr lang="de-DE" sz="1100" dirty="0" smtClean="0"/>
              <a:t>		</a:t>
            </a:r>
            <a:r>
              <a:rPr lang="de-DE" sz="1100" dirty="0" err="1" smtClean="0"/>
              <a:t>proposals</a:t>
            </a:r>
            <a:r>
              <a:rPr lang="de-DE" sz="1100" dirty="0" smtClean="0"/>
              <a:t> = aes128-sha256-curve25519</a:t>
            </a:r>
            <a:br>
              <a:rPr lang="de-DE" sz="1100" dirty="0" smtClean="0"/>
            </a:br>
            <a:r>
              <a:rPr lang="de-DE" sz="1100" dirty="0" smtClean="0"/>
              <a:t>	}</a:t>
            </a:r>
            <a:br>
              <a:rPr lang="de-DE" sz="1100" dirty="0" smtClean="0"/>
            </a:br>
            <a:r>
              <a:rPr lang="de-DE" sz="1100" dirty="0" smtClean="0"/>
              <a:t>}</a:t>
            </a:r>
            <a:br>
              <a:rPr lang="de-DE" sz="1100" dirty="0" smtClean="0"/>
            </a:br>
            <a:r>
              <a:rPr lang="de-DE" sz="1100" dirty="0" smtClean="0"/>
              <a:t/>
            </a:r>
            <a:br>
              <a:rPr lang="de-DE" sz="1100" dirty="0" smtClean="0"/>
            </a:br>
            <a:endParaRPr lang="de-DE" sz="1100" dirty="0"/>
          </a:p>
          <a:p>
            <a:pPr>
              <a:lnSpc>
                <a:spcPct val="100000"/>
              </a:lnSpc>
            </a:pPr>
            <a:endParaRPr lang="en-US" sz="1100"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38</a:t>
            </a:fld>
            <a:endParaRPr lang="de-DE" dirty="0"/>
          </a:p>
        </p:txBody>
      </p:sp>
    </p:spTree>
    <p:extLst>
      <p:ext uri="{BB962C8B-B14F-4D97-AF65-F5344CB8AC3E}">
        <p14:creationId xmlns:p14="http://schemas.microsoft.com/office/powerpoint/2010/main" val="2325501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 (neu)</a:t>
            </a:r>
            <a:endParaRPr lang="en-US" dirty="0"/>
          </a:p>
        </p:txBody>
      </p:sp>
      <p:sp>
        <p:nvSpPr>
          <p:cNvPr id="3" name="Inhaltsplatzhalter 2"/>
          <p:cNvSpPr>
            <a:spLocks noGrp="1"/>
          </p:cNvSpPr>
          <p:nvPr>
            <p:ph idx="1"/>
          </p:nvPr>
        </p:nvSpPr>
        <p:spPr>
          <a:xfrm>
            <a:off x="575736" y="1052736"/>
            <a:ext cx="11040533" cy="5400600"/>
          </a:xfrm>
        </p:spPr>
        <p:txBody>
          <a:bodyPr/>
          <a:lstStyle/>
          <a:p>
            <a:pPr>
              <a:lnSpc>
                <a:spcPct val="100000"/>
              </a:lnSpc>
            </a:pPr>
            <a:r>
              <a:rPr lang="en-US" sz="1000" dirty="0"/>
              <a:t>secrets </a:t>
            </a:r>
            <a:r>
              <a:rPr lang="en-US" sz="1000" dirty="0" smtClean="0"/>
              <a:t>{</a:t>
            </a:r>
            <a:br>
              <a:rPr lang="en-US" sz="1000" dirty="0" smtClean="0"/>
            </a:br>
            <a:r>
              <a:rPr lang="en-US" sz="1000" dirty="0"/>
              <a:t>	</a:t>
            </a:r>
            <a:r>
              <a:rPr lang="en-US" sz="1000" dirty="0" err="1"/>
              <a:t>token_ak_rsa</a:t>
            </a:r>
            <a:r>
              <a:rPr lang="en-US" sz="1000" dirty="0"/>
              <a:t> </a:t>
            </a:r>
            <a:r>
              <a:rPr lang="en-US" sz="1000" dirty="0" smtClean="0"/>
              <a:t>{</a:t>
            </a:r>
            <a:br>
              <a:rPr lang="en-US" sz="1000" dirty="0" smtClean="0"/>
            </a:br>
            <a:r>
              <a:rPr lang="en-US" sz="1000" dirty="0"/>
              <a:t>		handle </a:t>
            </a:r>
            <a:r>
              <a:rPr lang="en-US" sz="1000"/>
              <a:t>= </a:t>
            </a:r>
            <a:r>
              <a:rPr lang="en-US" sz="1000" smtClean="0"/>
              <a:t>81020000</a:t>
            </a:r>
            <a:br>
              <a:rPr lang="en-US" sz="1000" smtClean="0"/>
            </a:br>
            <a:r>
              <a:rPr lang="en-US" sz="1000" smtClean="0"/>
              <a:t>		pin = “”</a:t>
            </a:r>
            <a:r>
              <a:rPr lang="en-US" sz="1000" dirty="0" smtClean="0"/>
              <a:t/>
            </a:r>
            <a:br>
              <a:rPr lang="en-US" sz="1000" dirty="0" smtClean="0"/>
            </a:br>
            <a:r>
              <a:rPr lang="en-US" sz="1000" dirty="0"/>
              <a:t>	</a:t>
            </a:r>
            <a:r>
              <a:rPr lang="en-US" sz="1000" dirty="0" smtClean="0"/>
              <a:t>}</a:t>
            </a:r>
            <a:br>
              <a:rPr lang="en-US" sz="1000" dirty="0" smtClean="0"/>
            </a:br>
            <a:r>
              <a:rPr lang="en-US" sz="1000" dirty="0" smtClean="0"/>
              <a:t>}</a:t>
            </a:r>
            <a:br>
              <a:rPr lang="en-US" sz="1000" dirty="0" smtClean="0"/>
            </a:br>
            <a:r>
              <a:rPr lang="en-US" sz="1000" dirty="0" smtClean="0"/>
              <a:t/>
            </a:r>
            <a:br>
              <a:rPr lang="en-US" sz="1000" dirty="0" smtClean="0"/>
            </a:br>
            <a:r>
              <a:rPr lang="en-US" sz="1000" dirty="0" smtClean="0"/>
              <a:t>connections {</a:t>
            </a:r>
            <a:br>
              <a:rPr lang="en-US" sz="1000" dirty="0" smtClean="0"/>
            </a:br>
            <a:r>
              <a:rPr lang="en-US" sz="1000" dirty="0"/>
              <a:t>	</a:t>
            </a:r>
            <a:r>
              <a:rPr lang="en-US" sz="1000" dirty="0" err="1"/>
              <a:t>rsa</a:t>
            </a:r>
            <a:r>
              <a:rPr lang="en-US" sz="1000" dirty="0"/>
              <a:t> </a:t>
            </a:r>
            <a:r>
              <a:rPr lang="en-US" sz="1000" dirty="0" smtClean="0"/>
              <a:t>{</a:t>
            </a:r>
            <a:br>
              <a:rPr lang="en-US" sz="1000" dirty="0" smtClean="0"/>
            </a:br>
            <a:r>
              <a:rPr lang="en-US" sz="1000" dirty="0"/>
              <a:t>		</a:t>
            </a:r>
            <a:r>
              <a:rPr lang="en-US" sz="1000" dirty="0" err="1"/>
              <a:t>local_addrs</a:t>
            </a:r>
            <a:r>
              <a:rPr lang="en-US" sz="1000" dirty="0"/>
              <a:t> = </a:t>
            </a:r>
            <a:r>
              <a:rPr lang="en-US" sz="1000" dirty="0" smtClean="0"/>
              <a:t>192.168.1.2</a:t>
            </a:r>
            <a:br>
              <a:rPr lang="en-US" sz="1000" dirty="0" smtClean="0"/>
            </a:br>
            <a:r>
              <a:rPr lang="en-US" sz="1000" dirty="0"/>
              <a:t>		</a:t>
            </a:r>
            <a:r>
              <a:rPr lang="en-US" sz="1000" dirty="0" err="1"/>
              <a:t>remote_addrs</a:t>
            </a:r>
            <a:r>
              <a:rPr lang="en-US" sz="1000" dirty="0"/>
              <a:t> = </a:t>
            </a:r>
            <a:r>
              <a:rPr lang="en-US" sz="1000" dirty="0" smtClean="0"/>
              <a:t>192.168.1.1</a:t>
            </a:r>
            <a:br>
              <a:rPr lang="en-US" sz="1000" dirty="0" smtClean="0"/>
            </a:br>
            <a:r>
              <a:rPr lang="en-US" sz="1000" dirty="0" smtClean="0"/>
              <a:t/>
            </a:r>
            <a:br>
              <a:rPr lang="en-US" sz="1000" dirty="0" smtClean="0"/>
            </a:br>
            <a:r>
              <a:rPr lang="en-US" sz="1000" dirty="0"/>
              <a:t>		local </a:t>
            </a:r>
            <a:r>
              <a:rPr lang="en-US" sz="1000" dirty="0" smtClean="0"/>
              <a:t>{</a:t>
            </a:r>
            <a:br>
              <a:rPr lang="en-US" sz="1000" dirty="0" smtClean="0"/>
            </a:br>
            <a:r>
              <a:rPr lang="en-US" sz="1000" dirty="0"/>
              <a:t>			</a:t>
            </a:r>
            <a:r>
              <a:rPr lang="en-US" sz="1000" dirty="0" err="1"/>
              <a:t>auth</a:t>
            </a:r>
            <a:r>
              <a:rPr lang="en-US" sz="1000" dirty="0"/>
              <a:t> = </a:t>
            </a:r>
            <a:r>
              <a:rPr lang="en-US" sz="1000" dirty="0" err="1" smtClean="0"/>
              <a:t>pubkey</a:t>
            </a:r>
            <a:r>
              <a:rPr lang="en-US" sz="1000" dirty="0" smtClean="0"/>
              <a:t/>
            </a:r>
            <a:br>
              <a:rPr lang="en-US" sz="1000" dirty="0" smtClean="0"/>
            </a:br>
            <a:r>
              <a:rPr lang="en-US" sz="1000" dirty="0"/>
              <a:t>			cert-</a:t>
            </a:r>
            <a:r>
              <a:rPr lang="en-US" sz="1000" dirty="0" err="1"/>
              <a:t>tpm</a:t>
            </a:r>
            <a:r>
              <a:rPr lang="en-US" sz="1000" dirty="0"/>
              <a:t> </a:t>
            </a:r>
            <a:r>
              <a:rPr lang="en-US" sz="1000" dirty="0" smtClean="0"/>
              <a:t>{</a:t>
            </a:r>
            <a:br>
              <a:rPr lang="en-US" sz="1000" dirty="0" smtClean="0"/>
            </a:br>
            <a:r>
              <a:rPr lang="en-US" sz="1000" dirty="0"/>
              <a:t>				handle = </a:t>
            </a:r>
            <a:r>
              <a:rPr lang="en-US" sz="1000" dirty="0" smtClean="0"/>
              <a:t>0x01800000</a:t>
            </a:r>
            <a:br>
              <a:rPr lang="en-US" sz="1000" dirty="0" smtClean="0"/>
            </a:br>
            <a:r>
              <a:rPr lang="en-US" sz="1000" dirty="0"/>
              <a:t>			</a:t>
            </a:r>
            <a:r>
              <a:rPr lang="en-US" sz="1000" dirty="0" smtClean="0"/>
              <a:t>}</a:t>
            </a:r>
            <a:br>
              <a:rPr lang="en-US" sz="1000" dirty="0" smtClean="0"/>
            </a:br>
            <a:r>
              <a:rPr lang="en-US" sz="1000" dirty="0"/>
              <a:t>			id = </a:t>
            </a:r>
            <a:r>
              <a:rPr lang="en-US" sz="1000" dirty="0" smtClean="0"/>
              <a:t>iuno2.example.com</a:t>
            </a:r>
            <a:br>
              <a:rPr lang="en-US" sz="1000" dirty="0" smtClean="0"/>
            </a:br>
            <a:r>
              <a:rPr lang="en-US" sz="1000" dirty="0"/>
              <a:t>		</a:t>
            </a:r>
            <a:r>
              <a:rPr lang="en-US" sz="1000" dirty="0" smtClean="0"/>
              <a:t>}</a:t>
            </a:r>
            <a:br>
              <a:rPr lang="en-US" sz="1000" dirty="0" smtClean="0"/>
            </a:br>
            <a:r>
              <a:rPr lang="en-US" sz="1000" dirty="0"/>
              <a:t>		remote </a:t>
            </a:r>
            <a:r>
              <a:rPr lang="en-US" sz="1000" dirty="0" smtClean="0"/>
              <a:t>{</a:t>
            </a:r>
            <a:br>
              <a:rPr lang="en-US" sz="1000" dirty="0" smtClean="0"/>
            </a:br>
            <a:r>
              <a:rPr lang="en-US" sz="1000" dirty="0"/>
              <a:t>			</a:t>
            </a:r>
            <a:r>
              <a:rPr lang="en-US" sz="1000" dirty="0" err="1"/>
              <a:t>auth</a:t>
            </a:r>
            <a:r>
              <a:rPr lang="en-US" sz="1000" dirty="0"/>
              <a:t> = </a:t>
            </a:r>
            <a:r>
              <a:rPr lang="en-US" sz="1000" dirty="0" err="1" smtClean="0"/>
              <a:t>pubkey</a:t>
            </a:r>
            <a:r>
              <a:rPr lang="en-US" sz="1000" dirty="0" smtClean="0"/>
              <a:t/>
            </a:r>
            <a:br>
              <a:rPr lang="en-US" sz="1000" dirty="0" smtClean="0"/>
            </a:br>
            <a:r>
              <a:rPr lang="en-US" sz="1000" dirty="0"/>
              <a:t>			id = </a:t>
            </a:r>
            <a:r>
              <a:rPr lang="en-US" sz="1000" dirty="0" smtClean="0"/>
              <a:t>iuno.example.com</a:t>
            </a:r>
            <a:br>
              <a:rPr lang="en-US" sz="1000" dirty="0" smtClean="0"/>
            </a:br>
            <a:r>
              <a:rPr lang="en-US" sz="1000" dirty="0"/>
              <a:t>		</a:t>
            </a:r>
            <a:r>
              <a:rPr lang="en-US" sz="1000" dirty="0" smtClean="0"/>
              <a:t>}</a:t>
            </a:r>
            <a:br>
              <a:rPr lang="en-US" sz="1000" dirty="0" smtClean="0"/>
            </a:br>
            <a:r>
              <a:rPr lang="en-US" sz="1000" dirty="0"/>
              <a:t>		children </a:t>
            </a:r>
            <a:r>
              <a:rPr lang="en-US" sz="1000" dirty="0" smtClean="0"/>
              <a:t>{</a:t>
            </a:r>
            <a:br>
              <a:rPr lang="en-US" sz="1000" dirty="0" smtClean="0"/>
            </a:br>
            <a:r>
              <a:rPr lang="en-US" sz="1000" dirty="0"/>
              <a:t>			</a:t>
            </a:r>
            <a:r>
              <a:rPr lang="en-US" sz="1000" dirty="0" err="1"/>
              <a:t>rsa</a:t>
            </a:r>
            <a:r>
              <a:rPr lang="en-US" sz="1000" dirty="0"/>
              <a:t> </a:t>
            </a:r>
            <a:r>
              <a:rPr lang="en-US" sz="1000" dirty="0" smtClean="0"/>
              <a:t>{</a:t>
            </a:r>
            <a:br>
              <a:rPr lang="en-US" sz="1000" dirty="0" smtClean="0"/>
            </a:br>
            <a:r>
              <a:rPr lang="en-US" sz="1000" dirty="0"/>
              <a:t>				# mode = </a:t>
            </a:r>
            <a:r>
              <a:rPr lang="en-US" sz="1000" dirty="0" smtClean="0"/>
              <a:t>transport</a:t>
            </a:r>
            <a:br>
              <a:rPr lang="en-US" sz="1000" dirty="0" smtClean="0"/>
            </a:br>
            <a:r>
              <a:rPr lang="en-US" sz="1000" dirty="0"/>
              <a:t>				</a:t>
            </a:r>
            <a:r>
              <a:rPr lang="en-US" sz="1000" dirty="0" err="1"/>
              <a:t>local_ts</a:t>
            </a:r>
            <a:r>
              <a:rPr lang="en-US" sz="1000" dirty="0"/>
              <a:t> = </a:t>
            </a:r>
            <a:r>
              <a:rPr lang="en-US" sz="1000" dirty="0" smtClean="0"/>
              <a:t>192.168.2.0/24</a:t>
            </a:r>
            <a:br>
              <a:rPr lang="en-US" sz="1000" dirty="0" smtClean="0"/>
            </a:br>
            <a:r>
              <a:rPr lang="en-US" sz="1000" dirty="0"/>
              <a:t>				</a:t>
            </a:r>
            <a:r>
              <a:rPr lang="en-US" sz="1000" dirty="0" err="1"/>
              <a:t>remote_ts</a:t>
            </a:r>
            <a:r>
              <a:rPr lang="en-US" sz="1000" dirty="0"/>
              <a:t> = </a:t>
            </a:r>
            <a:r>
              <a:rPr lang="en-US" sz="1000" dirty="0" smtClean="0"/>
              <a:t>192.168.3.0/24</a:t>
            </a:r>
            <a:br>
              <a:rPr lang="en-US" sz="1000" dirty="0" smtClean="0"/>
            </a:br>
            <a:r>
              <a:rPr lang="en-US" sz="1000" dirty="0"/>
              <a:t>				</a:t>
            </a:r>
            <a:r>
              <a:rPr lang="en-US" sz="1000" dirty="0" err="1"/>
              <a:t>updown</a:t>
            </a:r>
            <a:r>
              <a:rPr lang="en-US" sz="1000" dirty="0"/>
              <a:t> = /</a:t>
            </a:r>
            <a:r>
              <a:rPr lang="en-US" sz="1000" dirty="0" err="1"/>
              <a:t>usr</a:t>
            </a:r>
            <a:r>
              <a:rPr lang="en-US" sz="1000" dirty="0"/>
              <a:t>/lib/</a:t>
            </a:r>
            <a:r>
              <a:rPr lang="en-US" sz="1000" dirty="0" err="1"/>
              <a:t>ipsec</a:t>
            </a:r>
            <a:r>
              <a:rPr lang="en-US" sz="1000" dirty="0"/>
              <a:t>/_</a:t>
            </a:r>
            <a:r>
              <a:rPr lang="en-US" sz="1000" dirty="0" err="1"/>
              <a:t>updown</a:t>
            </a:r>
            <a:r>
              <a:rPr lang="en-US" sz="1000" dirty="0"/>
              <a:t> </a:t>
            </a:r>
            <a:r>
              <a:rPr lang="en-US" sz="1000" dirty="0" err="1" smtClean="0"/>
              <a:t>iptables</a:t>
            </a:r>
            <a:r>
              <a:rPr lang="en-US" sz="1000" dirty="0" smtClean="0"/>
              <a:t/>
            </a:r>
            <a:br>
              <a:rPr lang="en-US" sz="1000" dirty="0" smtClean="0"/>
            </a:br>
            <a:r>
              <a:rPr lang="en-US" sz="1000" dirty="0"/>
              <a:t>				</a:t>
            </a:r>
            <a:r>
              <a:rPr lang="en-US" sz="1000" dirty="0" err="1"/>
              <a:t>hostaccess</a:t>
            </a:r>
            <a:r>
              <a:rPr lang="en-US" sz="1000" dirty="0"/>
              <a:t> = </a:t>
            </a:r>
            <a:r>
              <a:rPr lang="en-US" sz="1000" dirty="0" smtClean="0"/>
              <a:t>yes</a:t>
            </a:r>
            <a:br>
              <a:rPr lang="en-US" sz="1000" dirty="0" smtClean="0"/>
            </a:br>
            <a:r>
              <a:rPr lang="en-US" sz="1000" dirty="0"/>
              <a:t>				</a:t>
            </a:r>
            <a:r>
              <a:rPr lang="en-US" sz="1000" dirty="0" err="1"/>
              <a:t>esp_proposals</a:t>
            </a:r>
            <a:r>
              <a:rPr lang="en-US" sz="1000" dirty="0"/>
              <a:t> = </a:t>
            </a:r>
            <a:r>
              <a:rPr lang="en-US" sz="1000" dirty="0" smtClean="0"/>
              <a:t>aes128-sha256-curve25519</a:t>
            </a:r>
            <a:br>
              <a:rPr lang="en-US" sz="1000" dirty="0" smtClean="0"/>
            </a:br>
            <a:r>
              <a:rPr lang="en-US" sz="1000" dirty="0"/>
              <a:t>			</a:t>
            </a:r>
            <a:r>
              <a:rPr lang="en-US" sz="1000" dirty="0" smtClean="0"/>
              <a:t>}</a:t>
            </a:r>
            <a:br>
              <a:rPr lang="en-US" sz="1000" dirty="0" smtClean="0"/>
            </a:br>
            <a:r>
              <a:rPr lang="en-US" sz="1000" dirty="0"/>
              <a:t>		</a:t>
            </a:r>
            <a:r>
              <a:rPr lang="en-US" sz="1000" dirty="0" smtClean="0"/>
              <a:t>}</a:t>
            </a:r>
            <a:br>
              <a:rPr lang="en-US" sz="1000" dirty="0" smtClean="0"/>
            </a:br>
            <a:r>
              <a:rPr lang="en-US" sz="1000" dirty="0"/>
              <a:t>		version = </a:t>
            </a:r>
            <a:r>
              <a:rPr lang="en-US" sz="1000" dirty="0" smtClean="0"/>
              <a:t>2</a:t>
            </a:r>
            <a:br>
              <a:rPr lang="en-US" sz="1000" dirty="0" smtClean="0"/>
            </a:br>
            <a:r>
              <a:rPr lang="en-US" sz="1000" dirty="0"/>
              <a:t>		proposals = </a:t>
            </a:r>
            <a:r>
              <a:rPr lang="en-US" sz="1000" dirty="0" smtClean="0"/>
              <a:t>aes128-sha256-curve25519</a:t>
            </a:r>
            <a:br>
              <a:rPr lang="en-US" sz="1000" dirty="0" smtClean="0"/>
            </a:br>
            <a:r>
              <a:rPr lang="en-US" sz="1000" dirty="0"/>
              <a:t>	</a:t>
            </a:r>
            <a:r>
              <a:rPr lang="en-US" sz="1000" dirty="0" smtClean="0"/>
              <a:t>}</a:t>
            </a:r>
            <a:br>
              <a:rPr lang="en-US" sz="1000" dirty="0" smtClean="0"/>
            </a:br>
            <a:r>
              <a:rPr lang="en-US" sz="1000" dirty="0" smtClean="0"/>
              <a:t>}</a:t>
            </a:r>
            <a:br>
              <a:rPr lang="en-US" sz="1000" dirty="0" smtClean="0"/>
            </a:br>
            <a:endParaRPr lang="en-US" sz="1000"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39</a:t>
            </a:fld>
            <a:endParaRPr lang="de-DE" dirty="0"/>
          </a:p>
        </p:txBody>
      </p:sp>
    </p:spTree>
    <p:extLst>
      <p:ext uri="{BB962C8B-B14F-4D97-AF65-F5344CB8AC3E}">
        <p14:creationId xmlns:p14="http://schemas.microsoft.com/office/powerpoint/2010/main" val="3051080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Quellcode aus </a:t>
            </a:r>
            <a:r>
              <a:rPr lang="de-DE" dirty="0" err="1" smtClean="0"/>
              <a:t>Github</a:t>
            </a:r>
            <a:r>
              <a:rPr lang="de-DE" dirty="0" smtClean="0"/>
              <a:t> Repository auschecken</a:t>
            </a:r>
            <a:endParaRPr lang="en-US" dirty="0"/>
          </a:p>
        </p:txBody>
      </p:sp>
      <p:sp>
        <p:nvSpPr>
          <p:cNvPr id="3" name="Inhaltsplatzhalter 2"/>
          <p:cNvSpPr>
            <a:spLocks noGrp="1"/>
          </p:cNvSpPr>
          <p:nvPr>
            <p:ph idx="1"/>
          </p:nvPr>
        </p:nvSpPr>
        <p:spPr/>
        <p:txBody>
          <a:bodyPr/>
          <a:lstStyle/>
          <a:p>
            <a:r>
              <a:rPr lang="de-DE" dirty="0" smtClean="0"/>
              <a:t>Alle folgenden Befehle als „non-</a:t>
            </a:r>
            <a:r>
              <a:rPr lang="de-DE" dirty="0" err="1" smtClean="0"/>
              <a:t>root</a:t>
            </a:r>
            <a:r>
              <a:rPr lang="de-DE" dirty="0" smtClean="0"/>
              <a:t>“ (normaler User) ausführen. Ansonsten besteht die Gefahr, dass die Kernel- und Software-Konfiguration des verwendeten Host-PCs Schaden nimmt.</a:t>
            </a:r>
          </a:p>
          <a:p>
            <a:r>
              <a:rPr lang="de-DE" dirty="0" smtClean="0"/>
              <a:t>Linux Kernel 4.4 herunterladen:</a:t>
            </a:r>
          </a:p>
          <a:p>
            <a:pPr lvl="1"/>
            <a:r>
              <a:rPr lang="de-DE" dirty="0" smtClean="0"/>
              <a:t>Verzeichnis für ausgecheckten Kernel anlegen mit:</a:t>
            </a:r>
            <a:br>
              <a:rPr lang="de-DE" dirty="0" smtClean="0"/>
            </a:br>
            <a:r>
              <a:rPr lang="de-DE" dirty="0" smtClean="0"/>
              <a:t>&gt;</a:t>
            </a:r>
            <a:r>
              <a:rPr lang="de-DE" dirty="0" err="1" smtClean="0"/>
              <a:t>mkdir</a:t>
            </a:r>
            <a:r>
              <a:rPr lang="de-DE" dirty="0" smtClean="0"/>
              <a:t> –p ~/</a:t>
            </a:r>
            <a:r>
              <a:rPr lang="de-DE" dirty="0" err="1" smtClean="0"/>
              <a:t>iuno</a:t>
            </a:r>
            <a:r>
              <a:rPr lang="de-DE" dirty="0" smtClean="0"/>
              <a:t>/</a:t>
            </a:r>
            <a:r>
              <a:rPr lang="de-DE" dirty="0" err="1" smtClean="0"/>
              <a:t>kernel</a:t>
            </a:r>
            <a:r>
              <a:rPr lang="de-DE" dirty="0"/>
              <a:t/>
            </a:r>
            <a:br>
              <a:rPr lang="de-DE" dirty="0"/>
            </a:br>
            <a:r>
              <a:rPr lang="de-DE" dirty="0" smtClean="0"/>
              <a:t>&gt;cd ~/</a:t>
            </a:r>
            <a:r>
              <a:rPr lang="de-DE" dirty="0" err="1" smtClean="0"/>
              <a:t>iuno</a:t>
            </a:r>
            <a:r>
              <a:rPr lang="de-DE" dirty="0" smtClean="0"/>
              <a:t>/</a:t>
            </a:r>
            <a:r>
              <a:rPr lang="de-DE" dirty="0" err="1" smtClean="0"/>
              <a:t>kernel</a:t>
            </a:r>
            <a:endParaRPr lang="de-DE" dirty="0" smtClean="0"/>
          </a:p>
          <a:p>
            <a:pPr lvl="1"/>
            <a:r>
              <a:rPr lang="de-DE" dirty="0" smtClean="0"/>
              <a:t>Kernel mit </a:t>
            </a:r>
            <a:r>
              <a:rPr lang="de-DE" dirty="0" err="1" smtClean="0"/>
              <a:t>git</a:t>
            </a:r>
            <a:r>
              <a:rPr lang="de-DE" dirty="0" smtClean="0"/>
              <a:t> auschecken.  Es wird der </a:t>
            </a:r>
            <a:r>
              <a:rPr lang="de-DE" dirty="0" err="1" smtClean="0"/>
              <a:t>Branch</a:t>
            </a:r>
            <a:r>
              <a:rPr lang="de-DE" dirty="0" smtClean="0"/>
              <a:t> mit dem Namen tpm2 verwendet:</a:t>
            </a:r>
            <a:br>
              <a:rPr lang="de-DE" dirty="0" smtClean="0"/>
            </a:br>
            <a:r>
              <a:rPr lang="de-DE" dirty="0" smtClean="0"/>
              <a:t>&gt;</a:t>
            </a:r>
            <a:r>
              <a:rPr lang="de-DE" dirty="0" err="1" smtClean="0"/>
              <a:t>git</a:t>
            </a:r>
            <a:r>
              <a:rPr lang="de-DE" dirty="0" smtClean="0"/>
              <a:t> </a:t>
            </a:r>
            <a:r>
              <a:rPr lang="de-DE" dirty="0" err="1" smtClean="0"/>
              <a:t>clone</a:t>
            </a:r>
            <a:r>
              <a:rPr lang="de-DE" dirty="0" smtClean="0"/>
              <a:t> </a:t>
            </a:r>
            <a:r>
              <a:rPr lang="de-DE" dirty="0" smtClean="0">
                <a:hlinkClick r:id="rId2"/>
              </a:rPr>
              <a:t>https://github.com/saerdnaepap/openwrt-kernel.git -b tpm2</a:t>
            </a:r>
            <a:endParaRPr lang="de-DE" dirty="0" smtClean="0"/>
          </a:p>
          <a:p>
            <a:pPr lvl="1"/>
            <a:r>
              <a:rPr lang="de-DE" dirty="0" smtClean="0"/>
              <a:t>wieder zurück in das eigene Home Verzeichnis wechseln:</a:t>
            </a:r>
            <a:br>
              <a:rPr lang="de-DE" dirty="0" smtClean="0"/>
            </a:br>
            <a:r>
              <a:rPr lang="de-DE" dirty="0" smtClean="0"/>
              <a:t>&gt;cd ~</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a:t>
            </a:fld>
            <a:endParaRPr lang="de-DE" dirty="0"/>
          </a:p>
        </p:txBody>
      </p:sp>
    </p:spTree>
    <p:extLst>
      <p:ext uri="{BB962C8B-B14F-4D97-AF65-F5344CB8AC3E}">
        <p14:creationId xmlns:p14="http://schemas.microsoft.com/office/powerpoint/2010/main" val="259104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Nutzung des </a:t>
            </a:r>
            <a:r>
              <a:rPr lang="de-DE" dirty="0" err="1" smtClean="0"/>
              <a:t>IDevID</a:t>
            </a:r>
            <a:r>
              <a:rPr lang="de-DE" dirty="0" smtClean="0"/>
              <a:t> Zertifikates und privaten Schlüssels für eine VPN Verbindung</a:t>
            </a:r>
            <a:endParaRPr lang="en-US" dirty="0"/>
          </a:p>
        </p:txBody>
      </p:sp>
      <p:sp>
        <p:nvSpPr>
          <p:cNvPr id="3" name="Inhaltsplatzhalter 2"/>
          <p:cNvSpPr>
            <a:spLocks noGrp="1"/>
          </p:cNvSpPr>
          <p:nvPr>
            <p:ph idx="1"/>
          </p:nvPr>
        </p:nvSpPr>
        <p:spPr/>
        <p:txBody>
          <a:bodyPr/>
          <a:lstStyle/>
          <a:p>
            <a:r>
              <a:rPr lang="de-DE" dirty="0" smtClean="0"/>
              <a:t>Hat man eine solche Konfiguration auf beiden Geräten abgelegt, die einen VPN Tunnel via IPSEC miteinander aufbauen sollen, können beide Geräte normal gebootet werden. Verwendet man die </a:t>
            </a:r>
            <a:r>
              <a:rPr lang="de-DE" dirty="0" err="1" smtClean="0"/>
              <a:t>OpenWRT</a:t>
            </a:r>
            <a:r>
              <a:rPr lang="de-DE" dirty="0" smtClean="0"/>
              <a:t> Konfiguration von </a:t>
            </a:r>
            <a:r>
              <a:rPr lang="de-DE" dirty="0" err="1" smtClean="0"/>
              <a:t>github</a:t>
            </a:r>
            <a:r>
              <a:rPr lang="de-DE" dirty="0" smtClean="0"/>
              <a:t> wie oben beschrieben, wird der </a:t>
            </a:r>
            <a:r>
              <a:rPr lang="de-DE" dirty="0" err="1" smtClean="0"/>
              <a:t>strongSwan</a:t>
            </a:r>
            <a:r>
              <a:rPr lang="de-DE" dirty="0" smtClean="0"/>
              <a:t> </a:t>
            </a:r>
            <a:r>
              <a:rPr lang="de-DE" dirty="0" err="1" smtClean="0"/>
              <a:t>ipsec</a:t>
            </a:r>
            <a:r>
              <a:rPr lang="de-DE" dirty="0" smtClean="0"/>
              <a:t> </a:t>
            </a:r>
            <a:r>
              <a:rPr lang="de-DE" dirty="0" err="1" smtClean="0"/>
              <a:t>Daemon</a:t>
            </a:r>
            <a:r>
              <a:rPr lang="de-DE" dirty="0" smtClean="0"/>
              <a:t> </a:t>
            </a:r>
            <a:r>
              <a:rPr lang="de-DE" dirty="0" err="1" smtClean="0"/>
              <a:t>charon</a:t>
            </a:r>
            <a:r>
              <a:rPr lang="de-DE" dirty="0" smtClean="0"/>
              <a:t> auf beiden Geräten bereits automatisch gestartet.</a:t>
            </a:r>
          </a:p>
          <a:p>
            <a:r>
              <a:rPr lang="de-DE" dirty="0" smtClean="0"/>
              <a:t>Nach dem Bootvorgang muss die </a:t>
            </a:r>
            <a:r>
              <a:rPr lang="de-DE" dirty="0" err="1" smtClean="0"/>
              <a:t>strongSwan</a:t>
            </a:r>
            <a:r>
              <a:rPr lang="de-DE" dirty="0" smtClean="0"/>
              <a:t> Konfiguration noch mittels des Befehls</a:t>
            </a:r>
            <a:br>
              <a:rPr lang="de-DE" dirty="0" smtClean="0"/>
            </a:br>
            <a:r>
              <a:rPr lang="de-DE" dirty="0" smtClean="0"/>
              <a:t>&gt;</a:t>
            </a:r>
            <a:r>
              <a:rPr lang="de-DE" dirty="0" err="1" smtClean="0"/>
              <a:t>swanctl</a:t>
            </a:r>
            <a:r>
              <a:rPr lang="de-DE" dirty="0" smtClean="0"/>
              <a:t> --</a:t>
            </a:r>
            <a:r>
              <a:rPr lang="de-DE" dirty="0" err="1" smtClean="0"/>
              <a:t>load</a:t>
            </a:r>
            <a:r>
              <a:rPr lang="de-DE" dirty="0" smtClean="0"/>
              <a:t>-all</a:t>
            </a:r>
            <a:br>
              <a:rPr lang="de-DE" dirty="0" smtClean="0"/>
            </a:br>
            <a:r>
              <a:rPr lang="de-DE" dirty="0" smtClean="0"/>
              <a:t>auf beiden Geräten entsprechend der Einstellungen in der Datei /</a:t>
            </a:r>
            <a:r>
              <a:rPr lang="de-DE" dirty="0" err="1" smtClean="0"/>
              <a:t>etc</a:t>
            </a:r>
            <a:r>
              <a:rPr lang="de-DE" dirty="0" smtClean="0"/>
              <a:t>/</a:t>
            </a:r>
            <a:r>
              <a:rPr lang="de-DE" dirty="0" err="1" smtClean="0"/>
              <a:t>swanctl</a:t>
            </a:r>
            <a:r>
              <a:rPr lang="de-DE" dirty="0" smtClean="0"/>
              <a:t>/</a:t>
            </a:r>
            <a:r>
              <a:rPr lang="de-DE" dirty="0" err="1" smtClean="0"/>
              <a:t>swanctl.conf</a:t>
            </a:r>
            <a:r>
              <a:rPr lang="de-DE" dirty="0" smtClean="0"/>
              <a:t> geladen werden. Wird dabei nach einer PIN für den Zugriff auf den privaten Schlüssel gefragt, einfach die Frage mit der Return Taste abschließen, da in diesem Beispiel der private Schlüssel nicht über eine PIN geschützt ist. Die Möglichkeit dazu besteht allerdings und der </a:t>
            </a:r>
            <a:r>
              <a:rPr lang="de-DE" dirty="0" err="1" smtClean="0"/>
              <a:t>pin</a:t>
            </a:r>
            <a:r>
              <a:rPr lang="de-DE" dirty="0" smtClean="0"/>
              <a:t> kann als Option auch in der </a:t>
            </a:r>
            <a:r>
              <a:rPr lang="de-DE" dirty="0" err="1" smtClean="0"/>
              <a:t>swanctl.conf</a:t>
            </a:r>
            <a:r>
              <a:rPr lang="de-DE" dirty="0" smtClean="0"/>
              <a:t> Datei hinterlegt werden, so dass diese Abfrage hier nicht mehr erfolgt.</a:t>
            </a:r>
          </a:p>
          <a:p>
            <a:r>
              <a:rPr lang="de-DE" dirty="0" smtClean="0"/>
              <a:t>Die VPN Verbindung wird nun aufgebaut, indem auf einem der beiden Geräte der folgende Befehl eingegeben wird:</a:t>
            </a:r>
            <a:br>
              <a:rPr lang="de-DE" dirty="0" smtClean="0"/>
            </a:br>
            <a:r>
              <a:rPr lang="de-DE" dirty="0" smtClean="0"/>
              <a:t>&gt;</a:t>
            </a:r>
            <a:r>
              <a:rPr lang="de-DE" dirty="0" err="1" smtClean="0"/>
              <a:t>swanctl</a:t>
            </a:r>
            <a:r>
              <a:rPr lang="de-DE" dirty="0" smtClean="0"/>
              <a:t> --</a:t>
            </a:r>
            <a:r>
              <a:rPr lang="de-DE" dirty="0" err="1" smtClean="0"/>
              <a:t>initiate</a:t>
            </a:r>
            <a:r>
              <a:rPr lang="de-DE" dirty="0" smtClean="0"/>
              <a:t> --</a:t>
            </a:r>
            <a:r>
              <a:rPr lang="de-DE" dirty="0" err="1" smtClean="0"/>
              <a:t>child</a:t>
            </a:r>
            <a:r>
              <a:rPr lang="de-DE" dirty="0" smtClean="0"/>
              <a:t> </a:t>
            </a:r>
            <a:r>
              <a:rPr lang="de-DE" smtClean="0"/>
              <a:t>rsa</a:t>
            </a:r>
            <a:r>
              <a:rPr lang="de-DE" dirty="0" smtClean="0"/>
              <a:t/>
            </a:r>
            <a:br>
              <a:rPr lang="de-DE" dirty="0" smtClean="0"/>
            </a:br>
            <a:endParaRPr lang="de-DE" dirty="0"/>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40</a:t>
            </a:fld>
            <a:endParaRPr lang="de-DE" dirty="0"/>
          </a:p>
        </p:txBody>
      </p:sp>
    </p:spTree>
    <p:extLst>
      <p:ext uri="{BB962C8B-B14F-4D97-AF65-F5344CB8AC3E}">
        <p14:creationId xmlns:p14="http://schemas.microsoft.com/office/powerpoint/2010/main" val="10637472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txBox="1">
            <a:spLocks/>
          </p:cNvSpPr>
          <p:nvPr/>
        </p:nvSpPr>
        <p:spPr bwMode="auto">
          <a:xfrm>
            <a:off x="2515389" y="3212976"/>
            <a:ext cx="7161223" cy="2437374"/>
          </a:xfrm>
          <a:prstGeom prst="rect">
            <a:avLst/>
          </a:prstGeom>
          <a:noFill/>
          <a:ln w="9525">
            <a:noFill/>
            <a:miter lim="800000"/>
            <a:headEnd/>
            <a:tailEnd/>
          </a:ln>
        </p:spPr>
        <p:txBody>
          <a:bodyPr anchor="b"/>
          <a:lstStyle/>
          <a:p>
            <a:pPr algn="ctr">
              <a:defRPr/>
            </a:pPr>
            <a:r>
              <a:rPr lang="de-DE" sz="3600" b="1" kern="0" dirty="0">
                <a:solidFill>
                  <a:schemeClr val="bg1"/>
                </a:solidFill>
                <a:ea typeface="+mj-ea"/>
              </a:rPr>
              <a:t>Vielen Dank </a:t>
            </a:r>
            <a:br>
              <a:rPr lang="de-DE" sz="3600" b="1" kern="0" dirty="0">
                <a:solidFill>
                  <a:schemeClr val="bg1"/>
                </a:solidFill>
                <a:ea typeface="+mj-ea"/>
              </a:rPr>
            </a:br>
            <a:r>
              <a:rPr lang="de-DE" sz="3600" b="1" kern="0" dirty="0">
                <a:solidFill>
                  <a:schemeClr val="bg1"/>
                </a:solidFill>
                <a:ea typeface="+mj-ea"/>
              </a:rPr>
              <a:t>für Ihre Aufmerksamkeit</a:t>
            </a:r>
            <a:r>
              <a:rPr lang="de-DE" sz="3600" b="1" kern="0" dirty="0" smtClean="0">
                <a:solidFill>
                  <a:schemeClr val="bg1"/>
                </a:solidFill>
                <a:ea typeface="+mj-ea"/>
              </a:rPr>
              <a:t>!</a:t>
            </a:r>
          </a:p>
          <a:p>
            <a:pPr algn="ctr">
              <a:defRPr/>
            </a:pPr>
            <a:endParaRPr lang="en-US" sz="2000" b="1" kern="0" dirty="0" smtClean="0">
              <a:solidFill>
                <a:schemeClr val="bg1"/>
              </a:solidFill>
              <a:ea typeface="+mj-ea"/>
            </a:endParaRPr>
          </a:p>
          <a:p>
            <a:pPr algn="ctr">
              <a:defRPr/>
            </a:pPr>
            <a:r>
              <a:rPr lang="en-US" sz="2000" b="1" kern="0" dirty="0" err="1" smtClean="0">
                <a:solidFill>
                  <a:schemeClr val="bg1"/>
                </a:solidFill>
                <a:ea typeface="+mj-ea"/>
              </a:rPr>
              <a:t>Weitere</a:t>
            </a:r>
            <a:r>
              <a:rPr lang="en-US" sz="2000" b="1" kern="0" dirty="0" smtClean="0">
                <a:solidFill>
                  <a:schemeClr val="bg1"/>
                </a:solidFill>
                <a:ea typeface="+mj-ea"/>
              </a:rPr>
              <a:t> </a:t>
            </a:r>
            <a:r>
              <a:rPr lang="en-US" sz="2000" b="1" kern="0" dirty="0" err="1" smtClean="0">
                <a:solidFill>
                  <a:schemeClr val="bg1"/>
                </a:solidFill>
                <a:ea typeface="+mj-ea"/>
              </a:rPr>
              <a:t>Informationen</a:t>
            </a:r>
            <a:r>
              <a:rPr lang="en-US" sz="2000" b="1" kern="0" dirty="0" smtClean="0">
                <a:solidFill>
                  <a:schemeClr val="bg1"/>
                </a:solidFill>
                <a:ea typeface="+mj-ea"/>
              </a:rPr>
              <a:t> </a:t>
            </a:r>
            <a:r>
              <a:rPr lang="en-US" sz="2000" b="1" kern="0" dirty="0" err="1" smtClean="0">
                <a:solidFill>
                  <a:schemeClr val="bg1"/>
                </a:solidFill>
                <a:ea typeface="+mj-ea"/>
              </a:rPr>
              <a:t>finden</a:t>
            </a:r>
            <a:r>
              <a:rPr lang="en-US" sz="2000" b="1" kern="0" dirty="0" smtClean="0">
                <a:solidFill>
                  <a:schemeClr val="bg1"/>
                </a:solidFill>
                <a:ea typeface="+mj-ea"/>
              </a:rPr>
              <a:t> </a:t>
            </a:r>
            <a:r>
              <a:rPr lang="en-US" sz="2000" b="1" kern="0" dirty="0" err="1" smtClean="0">
                <a:solidFill>
                  <a:schemeClr val="bg1"/>
                </a:solidFill>
                <a:ea typeface="+mj-ea"/>
              </a:rPr>
              <a:t>Sie</a:t>
            </a:r>
            <a:r>
              <a:rPr lang="en-US" sz="2000" b="1" kern="0" dirty="0" smtClean="0">
                <a:solidFill>
                  <a:schemeClr val="bg1"/>
                </a:solidFill>
                <a:ea typeface="+mj-ea"/>
              </a:rPr>
              <a:t> auf www.iuno-projekt.de</a:t>
            </a:r>
            <a:r>
              <a:rPr lang="en-US" sz="2000" b="1" kern="0" dirty="0">
                <a:solidFill>
                  <a:schemeClr val="bg1"/>
                </a:solidFill>
                <a:ea typeface="+mj-ea"/>
              </a:rPr>
              <a:t/>
            </a:r>
            <a:br>
              <a:rPr lang="en-US" sz="2000" b="1" kern="0" dirty="0">
                <a:solidFill>
                  <a:schemeClr val="bg1"/>
                </a:solidFill>
                <a:ea typeface="+mj-ea"/>
              </a:rPr>
            </a:br>
            <a:endParaRPr lang="en-US" sz="2000" b="1" kern="0" dirty="0" smtClean="0">
              <a:solidFill>
                <a:schemeClr val="bg1"/>
              </a:solidFill>
              <a:ea typeface="+mj-ea"/>
            </a:endParaRPr>
          </a:p>
          <a:p>
            <a:pPr algn="ctr">
              <a:defRPr/>
            </a:pPr>
            <a:r>
              <a:rPr lang="en-US" sz="2000" b="1" kern="0" dirty="0" err="1" smtClean="0">
                <a:solidFill>
                  <a:schemeClr val="bg1"/>
                </a:solidFill>
                <a:ea typeface="+mj-ea"/>
              </a:rPr>
              <a:t>Folgen</a:t>
            </a:r>
            <a:r>
              <a:rPr lang="en-US" sz="2000" b="1" kern="0" dirty="0" smtClean="0">
                <a:solidFill>
                  <a:schemeClr val="bg1"/>
                </a:solidFill>
                <a:ea typeface="+mj-ea"/>
              </a:rPr>
              <a:t> </a:t>
            </a:r>
            <a:r>
              <a:rPr lang="en-US" sz="2000" b="1" kern="0" dirty="0" err="1" smtClean="0">
                <a:solidFill>
                  <a:schemeClr val="bg1"/>
                </a:solidFill>
                <a:ea typeface="+mj-ea"/>
              </a:rPr>
              <a:t>Sie</a:t>
            </a:r>
            <a:r>
              <a:rPr lang="en-US" sz="2000" b="1" kern="0" dirty="0" smtClean="0">
                <a:solidFill>
                  <a:schemeClr val="bg1"/>
                </a:solidFill>
                <a:ea typeface="+mj-ea"/>
              </a:rPr>
              <a:t> </a:t>
            </a:r>
            <a:r>
              <a:rPr lang="en-US" sz="2000" b="1" kern="0" dirty="0" err="1" smtClean="0">
                <a:solidFill>
                  <a:schemeClr val="bg1"/>
                </a:solidFill>
                <a:ea typeface="+mj-ea"/>
              </a:rPr>
              <a:t>uns</a:t>
            </a:r>
            <a:r>
              <a:rPr lang="en-US" sz="2000" b="1" kern="0" dirty="0" smtClean="0">
                <a:solidFill>
                  <a:schemeClr val="bg1"/>
                </a:solidFill>
                <a:ea typeface="+mj-ea"/>
              </a:rPr>
              <a:t> </a:t>
            </a:r>
            <a:r>
              <a:rPr lang="en-US" sz="2000" b="1" kern="0" dirty="0" err="1" smtClean="0">
                <a:solidFill>
                  <a:schemeClr val="bg1"/>
                </a:solidFill>
                <a:ea typeface="+mj-ea"/>
              </a:rPr>
              <a:t>auch</a:t>
            </a:r>
            <a:r>
              <a:rPr lang="en-US" sz="2000" b="1" kern="0" dirty="0" smtClean="0">
                <a:solidFill>
                  <a:schemeClr val="bg1"/>
                </a:solidFill>
                <a:ea typeface="+mj-ea"/>
              </a:rPr>
              <a:t> auf Twitter </a:t>
            </a:r>
            <a:r>
              <a:rPr lang="en-US" sz="2000" b="1" kern="0" dirty="0">
                <a:solidFill>
                  <a:schemeClr val="bg1"/>
                </a:solidFill>
                <a:ea typeface="+mj-ea"/>
              </a:rPr>
              <a:t>and Facebook: </a:t>
            </a:r>
            <a:br>
              <a:rPr lang="en-US" sz="2000" b="1" kern="0" dirty="0">
                <a:solidFill>
                  <a:schemeClr val="bg1"/>
                </a:solidFill>
                <a:ea typeface="+mj-ea"/>
              </a:rPr>
            </a:br>
            <a:r>
              <a:rPr lang="en-US" sz="2000" b="1" kern="0" dirty="0">
                <a:solidFill>
                  <a:schemeClr val="bg1"/>
                </a:solidFill>
                <a:ea typeface="+mj-ea"/>
              </a:rPr>
              <a:t>www.facebook.com/iunoprojekt </a:t>
            </a:r>
            <a:br>
              <a:rPr lang="en-US" sz="2000" b="1" kern="0" dirty="0">
                <a:solidFill>
                  <a:schemeClr val="bg1"/>
                </a:solidFill>
                <a:ea typeface="+mj-ea"/>
              </a:rPr>
            </a:br>
            <a:r>
              <a:rPr lang="en-US" sz="2000" b="1" kern="0" dirty="0" smtClean="0">
                <a:solidFill>
                  <a:schemeClr val="bg1"/>
                </a:solidFill>
                <a:ea typeface="+mj-ea"/>
              </a:rPr>
              <a:t>@</a:t>
            </a:r>
            <a:r>
              <a:rPr lang="en-US" sz="2000" b="1" kern="0" dirty="0" err="1" smtClean="0">
                <a:solidFill>
                  <a:schemeClr val="bg1"/>
                </a:solidFill>
                <a:ea typeface="+mj-ea"/>
              </a:rPr>
              <a:t>iunoprojekt</a:t>
            </a:r>
            <a:endParaRPr lang="de-DE" sz="2000" b="1" kern="0" dirty="0">
              <a:solidFill>
                <a:schemeClr val="bg1"/>
              </a:solidFill>
              <a:ea typeface="+mj-ea"/>
            </a:endParaRPr>
          </a:p>
        </p:txBody>
      </p:sp>
      <p:sp>
        <p:nvSpPr>
          <p:cNvPr id="4" name="Titel 1"/>
          <p:cNvSpPr txBox="1">
            <a:spLocks/>
          </p:cNvSpPr>
          <p:nvPr/>
        </p:nvSpPr>
        <p:spPr bwMode="auto">
          <a:xfrm>
            <a:off x="1978611" y="3084100"/>
            <a:ext cx="4678363" cy="866775"/>
          </a:xfrm>
          <a:prstGeom prst="rect">
            <a:avLst/>
          </a:prstGeom>
          <a:noFill/>
          <a:ln w="9525">
            <a:noFill/>
            <a:miter lim="800000"/>
            <a:headEnd/>
            <a:tailEnd/>
          </a:ln>
        </p:spPr>
        <p:txBody>
          <a:bodyPr/>
          <a:lstStyle/>
          <a:p>
            <a:pPr>
              <a:defRPr/>
            </a:pPr>
            <a:endParaRPr lang="de-DE" sz="2000" kern="0" dirty="0">
              <a:solidFill>
                <a:schemeClr val="bg2"/>
              </a:solidFill>
              <a:ea typeface="+mj-ea"/>
            </a:endParaRPr>
          </a:p>
        </p:txBody>
      </p:sp>
    </p:spTree>
    <p:extLst>
      <p:ext uri="{BB962C8B-B14F-4D97-AF65-F5344CB8AC3E}">
        <p14:creationId xmlns:p14="http://schemas.microsoft.com/office/powerpoint/2010/main" val="8064270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Quellcode aus </a:t>
            </a:r>
            <a:r>
              <a:rPr lang="de-DE" dirty="0" err="1"/>
              <a:t>Github</a:t>
            </a:r>
            <a:r>
              <a:rPr lang="de-DE" dirty="0"/>
              <a:t> Repository auschecken</a:t>
            </a:r>
            <a:endParaRPr lang="en-US" dirty="0"/>
          </a:p>
        </p:txBody>
      </p:sp>
      <p:sp>
        <p:nvSpPr>
          <p:cNvPr id="8" name="Inhaltsplatzhalter 7"/>
          <p:cNvSpPr>
            <a:spLocks noGrp="1"/>
          </p:cNvSpPr>
          <p:nvPr>
            <p:ph idx="1"/>
          </p:nvPr>
        </p:nvSpPr>
        <p:spPr/>
        <p:txBody>
          <a:bodyPr/>
          <a:lstStyle/>
          <a:p>
            <a:r>
              <a:rPr lang="de-DE" dirty="0" smtClean="0"/>
              <a:t>Verzeichnis für </a:t>
            </a:r>
            <a:r>
              <a:rPr lang="de-DE" dirty="0" err="1" smtClean="0"/>
              <a:t>OpenWrt</a:t>
            </a:r>
            <a:r>
              <a:rPr lang="de-DE" dirty="0" smtClean="0"/>
              <a:t> </a:t>
            </a:r>
            <a:r>
              <a:rPr lang="de-DE" dirty="0" err="1" smtClean="0"/>
              <a:t>Build</a:t>
            </a:r>
            <a:r>
              <a:rPr lang="de-DE" dirty="0" smtClean="0"/>
              <a:t> Umgebung anlegen</a:t>
            </a:r>
            <a:br>
              <a:rPr lang="de-DE" dirty="0" smtClean="0"/>
            </a:br>
            <a:r>
              <a:rPr lang="de-DE" dirty="0" smtClean="0"/>
              <a:t>&gt;</a:t>
            </a:r>
            <a:r>
              <a:rPr lang="de-DE" dirty="0" err="1" smtClean="0"/>
              <a:t>mkdir</a:t>
            </a:r>
            <a:r>
              <a:rPr lang="de-DE" dirty="0" smtClean="0"/>
              <a:t> –p ~/</a:t>
            </a:r>
            <a:r>
              <a:rPr lang="de-DE" dirty="0" err="1" smtClean="0"/>
              <a:t>iuno</a:t>
            </a:r>
            <a:r>
              <a:rPr lang="de-DE" dirty="0" smtClean="0"/>
              <a:t>/</a:t>
            </a:r>
            <a:r>
              <a:rPr lang="de-DE" dirty="0" err="1" smtClean="0"/>
              <a:t>openwrt</a:t>
            </a:r>
            <a:r>
              <a:rPr lang="de-DE" dirty="0" smtClean="0"/>
              <a:t/>
            </a:r>
            <a:br>
              <a:rPr lang="de-DE" dirty="0" smtClean="0"/>
            </a:br>
            <a:r>
              <a:rPr lang="de-DE" dirty="0" smtClean="0"/>
              <a:t>&gt;cd ~/</a:t>
            </a:r>
            <a:r>
              <a:rPr lang="de-DE" dirty="0" err="1" smtClean="0"/>
              <a:t>iuno</a:t>
            </a:r>
            <a:r>
              <a:rPr lang="de-DE" dirty="0" smtClean="0"/>
              <a:t>/</a:t>
            </a:r>
            <a:r>
              <a:rPr lang="de-DE" dirty="0" err="1" smtClean="0"/>
              <a:t>openwrt</a:t>
            </a:r>
            <a:endParaRPr lang="de-DE" dirty="0" smtClean="0"/>
          </a:p>
          <a:p>
            <a:r>
              <a:rPr lang="de-DE" dirty="0" err="1" smtClean="0"/>
              <a:t>OpenWrt</a:t>
            </a:r>
            <a:r>
              <a:rPr lang="de-DE" dirty="0" smtClean="0"/>
              <a:t> </a:t>
            </a:r>
            <a:r>
              <a:rPr lang="de-DE" dirty="0" err="1" smtClean="0"/>
              <a:t>Build</a:t>
            </a:r>
            <a:r>
              <a:rPr lang="de-DE" dirty="0" smtClean="0"/>
              <a:t> Umgebung auschecken (ebenfalls den </a:t>
            </a:r>
            <a:r>
              <a:rPr lang="de-DE" dirty="0" err="1" smtClean="0"/>
              <a:t>Branch</a:t>
            </a:r>
            <a:r>
              <a:rPr lang="de-DE" dirty="0" smtClean="0"/>
              <a:t> tpm2):</a:t>
            </a:r>
            <a:br>
              <a:rPr lang="de-DE" dirty="0" smtClean="0"/>
            </a:br>
            <a:r>
              <a:rPr lang="de-DE" dirty="0" smtClean="0"/>
              <a:t>&gt;</a:t>
            </a:r>
            <a:r>
              <a:rPr lang="de-DE" dirty="0" err="1" smtClean="0"/>
              <a:t>git</a:t>
            </a:r>
            <a:r>
              <a:rPr lang="de-DE" dirty="0" smtClean="0"/>
              <a:t> </a:t>
            </a:r>
            <a:r>
              <a:rPr lang="de-DE" dirty="0" err="1" smtClean="0"/>
              <a:t>clone</a:t>
            </a:r>
            <a:r>
              <a:rPr lang="de-DE" dirty="0" smtClean="0"/>
              <a:t> </a:t>
            </a:r>
            <a:r>
              <a:rPr lang="de-DE" dirty="0" smtClean="0">
                <a:hlinkClick r:id="rId2"/>
              </a:rPr>
              <a:t>https</a:t>
            </a:r>
            <a:r>
              <a:rPr lang="de-DE" smtClean="0">
                <a:hlinkClick r:id="rId2"/>
              </a:rPr>
              <a:t>://github.com/saerdnaepap/openwrt-dd.git </a:t>
            </a:r>
            <a:r>
              <a:rPr lang="de-DE" dirty="0" smtClean="0">
                <a:hlinkClick r:id="rId2"/>
              </a:rPr>
              <a:t>-b tpm2</a:t>
            </a:r>
            <a:endParaRPr lang="de-DE" dirty="0" smtClean="0"/>
          </a:p>
          <a:p>
            <a:r>
              <a:rPr lang="de-DE" dirty="0" smtClean="0"/>
              <a:t>Die sog. Feeds für den </a:t>
            </a:r>
            <a:r>
              <a:rPr lang="de-DE" dirty="0" err="1" smtClean="0"/>
              <a:t>OpenWrt</a:t>
            </a:r>
            <a:r>
              <a:rPr lang="de-DE" dirty="0" smtClean="0"/>
              <a:t> Quellcode aktualisieren. Die Feeds beinhalten die </a:t>
            </a:r>
            <a:r>
              <a:rPr lang="de-DE" dirty="0" err="1" smtClean="0"/>
              <a:t>Build</a:t>
            </a:r>
            <a:r>
              <a:rPr lang="de-DE" dirty="0" smtClean="0"/>
              <a:t> Rezepte / </a:t>
            </a:r>
            <a:r>
              <a:rPr lang="de-DE" dirty="0" err="1" smtClean="0"/>
              <a:t>Makefile</a:t>
            </a:r>
            <a:r>
              <a:rPr lang="de-DE" dirty="0" smtClean="0"/>
              <a:t> für Software Pakete, die nicht gleich mit dem </a:t>
            </a:r>
            <a:r>
              <a:rPr lang="de-DE" dirty="0" err="1" smtClean="0"/>
              <a:t>OpenWrt</a:t>
            </a:r>
            <a:r>
              <a:rPr lang="de-DE" dirty="0" smtClean="0"/>
              <a:t> Projekt zusammen ausgeliefert werden:</a:t>
            </a:r>
            <a:br>
              <a:rPr lang="de-DE" dirty="0" smtClean="0"/>
            </a:br>
            <a:r>
              <a:rPr lang="de-DE" dirty="0" smtClean="0"/>
              <a:t>&gt;cd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 </a:t>
            </a:r>
            <a:br>
              <a:rPr lang="de-DE" dirty="0" smtClean="0"/>
            </a:br>
            <a:r>
              <a:rPr lang="de-DE" dirty="0" smtClean="0"/>
              <a:t>&gt;./</a:t>
            </a:r>
            <a:r>
              <a:rPr lang="de-DE" dirty="0" err="1" smtClean="0"/>
              <a:t>scripts</a:t>
            </a:r>
            <a:r>
              <a:rPr lang="de-DE" dirty="0" smtClean="0"/>
              <a:t>/</a:t>
            </a:r>
            <a:r>
              <a:rPr lang="de-DE" dirty="0" err="1" smtClean="0"/>
              <a:t>feeds</a:t>
            </a:r>
            <a:r>
              <a:rPr lang="de-DE" dirty="0" smtClean="0"/>
              <a:t> update –a</a:t>
            </a:r>
            <a:br>
              <a:rPr lang="de-DE" dirty="0" smtClean="0"/>
            </a:br>
            <a:r>
              <a:rPr lang="de-DE" dirty="0" smtClean="0"/>
              <a:t>&gt;./</a:t>
            </a:r>
            <a:r>
              <a:rPr lang="de-DE" dirty="0" err="1" smtClean="0"/>
              <a:t>scripts</a:t>
            </a:r>
            <a:r>
              <a:rPr lang="de-DE" dirty="0" smtClean="0"/>
              <a:t>/</a:t>
            </a:r>
            <a:r>
              <a:rPr lang="de-DE" dirty="0" err="1" smtClean="0"/>
              <a:t>feeds</a:t>
            </a:r>
            <a:r>
              <a:rPr lang="de-DE" dirty="0" smtClean="0"/>
              <a:t> </a:t>
            </a:r>
            <a:r>
              <a:rPr lang="de-DE" dirty="0" err="1" smtClean="0"/>
              <a:t>install</a:t>
            </a:r>
            <a:r>
              <a:rPr lang="de-DE" dirty="0" smtClean="0"/>
              <a:t> -a</a:t>
            </a:r>
            <a:br>
              <a:rPr lang="de-DE" dirty="0" smtClean="0"/>
            </a:br>
            <a:endParaRPr lang="en-US" dirty="0"/>
          </a:p>
        </p:txBody>
      </p:sp>
      <p:sp>
        <p:nvSpPr>
          <p:cNvPr id="5" name="Datumsplatzhalter 4"/>
          <p:cNvSpPr>
            <a:spLocks noGrp="1"/>
          </p:cNvSpPr>
          <p:nvPr>
            <p:ph type="dt" sz="half" idx="2"/>
          </p:nvPr>
        </p:nvSpPr>
        <p:spPr/>
        <p:txBody>
          <a:bodyPr/>
          <a:lstStyle/>
          <a:p>
            <a:fld id="{05E6C48D-7B36-4DFD-95CA-B6C8033530CF}" type="datetime1">
              <a:rPr lang="de-DE" smtClean="0"/>
              <a:t>25.10.2018</a:t>
            </a:fld>
            <a:endParaRPr lang="de-DE"/>
          </a:p>
        </p:txBody>
      </p:sp>
      <p:sp>
        <p:nvSpPr>
          <p:cNvPr id="6" name="Fußzeilenplatzhalter 5"/>
          <p:cNvSpPr>
            <a:spLocks noGrp="1"/>
          </p:cNvSpPr>
          <p:nvPr>
            <p:ph type="ftr" sz="quarter" idx="3"/>
          </p:nvPr>
        </p:nvSpPr>
        <p:spPr/>
        <p:txBody>
          <a:bodyPr/>
          <a:lstStyle/>
          <a:p>
            <a:endParaRPr lang="de-DE"/>
          </a:p>
        </p:txBody>
      </p:sp>
      <p:sp>
        <p:nvSpPr>
          <p:cNvPr id="7" name="Foliennummernplatzhalter 6"/>
          <p:cNvSpPr>
            <a:spLocks noGrp="1"/>
          </p:cNvSpPr>
          <p:nvPr>
            <p:ph type="sldNum" sz="quarter" idx="4"/>
          </p:nvPr>
        </p:nvSpPr>
        <p:spPr/>
        <p:txBody>
          <a:bodyPr/>
          <a:lstStyle/>
          <a:p>
            <a:r>
              <a:rPr lang="de-DE" smtClean="0"/>
              <a:t>S. </a:t>
            </a:r>
            <a:fld id="{B9DF6C52-4BA1-4C4E-9BE9-FC89916C8393}" type="slidenum">
              <a:rPr lang="de-DE" smtClean="0"/>
              <a:pPr/>
              <a:t>5</a:t>
            </a:fld>
            <a:endParaRPr lang="de-DE" dirty="0"/>
          </a:p>
        </p:txBody>
      </p:sp>
    </p:spTree>
    <p:extLst>
      <p:ext uri="{BB962C8B-B14F-4D97-AF65-F5344CB8AC3E}">
        <p14:creationId xmlns:p14="http://schemas.microsoft.com/office/powerpoint/2010/main" val="1286329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OpenWrt</a:t>
            </a:r>
            <a:r>
              <a:rPr lang="de-DE" dirty="0" smtClean="0"/>
              <a:t> Konfiguration anpassen und Firmware Image bauen</a:t>
            </a:r>
            <a:endParaRPr lang="en-US" dirty="0"/>
          </a:p>
        </p:txBody>
      </p:sp>
      <p:sp>
        <p:nvSpPr>
          <p:cNvPr id="3" name="Inhaltsplatzhalter 2"/>
          <p:cNvSpPr>
            <a:spLocks noGrp="1"/>
          </p:cNvSpPr>
          <p:nvPr>
            <p:ph idx="1"/>
          </p:nvPr>
        </p:nvSpPr>
        <p:spPr>
          <a:xfrm>
            <a:off x="575736" y="1124744"/>
            <a:ext cx="11040533" cy="5001419"/>
          </a:xfrm>
        </p:spPr>
        <p:txBody>
          <a:bodyPr/>
          <a:lstStyle/>
          <a:p>
            <a:r>
              <a:rPr lang="de-DE" dirty="0" smtClean="0"/>
              <a:t>Verwendet man das Verzeichnis ~/</a:t>
            </a:r>
            <a:r>
              <a:rPr lang="de-DE" dirty="0" err="1" smtClean="0"/>
              <a:t>iuno</a:t>
            </a:r>
            <a:r>
              <a:rPr lang="de-DE" dirty="0" smtClean="0"/>
              <a:t>/</a:t>
            </a:r>
            <a:r>
              <a:rPr lang="de-DE" dirty="0" err="1" smtClean="0"/>
              <a:t>kernel</a:t>
            </a:r>
            <a:r>
              <a:rPr lang="de-DE" dirty="0" smtClean="0"/>
              <a:t> für den Quellcode des Linux Kernels, muss man die </a:t>
            </a:r>
            <a:r>
              <a:rPr lang="de-DE" dirty="0" err="1" smtClean="0"/>
              <a:t>OpenWrt</a:t>
            </a:r>
            <a:r>
              <a:rPr lang="de-DE" dirty="0" smtClean="0"/>
              <a:t> Konfiguration noch anpassen, da die für das IUNO Projekt verwendete Beispielkonfiguration im File .</a:t>
            </a:r>
            <a:r>
              <a:rPr lang="de-DE" dirty="0" err="1" smtClean="0"/>
              <a:t>config</a:t>
            </a:r>
            <a:r>
              <a:rPr lang="de-DE" dirty="0" smtClean="0"/>
              <a:t> das Verzeichnis /</a:t>
            </a:r>
            <a:r>
              <a:rPr lang="de-DE" dirty="0" err="1" smtClean="0"/>
              <a:t>opt</a:t>
            </a:r>
            <a:r>
              <a:rPr lang="de-DE" dirty="0" smtClean="0"/>
              <a:t>/</a:t>
            </a:r>
            <a:r>
              <a:rPr lang="de-DE" dirty="0" err="1" smtClean="0"/>
              <a:t>kernel</a:t>
            </a:r>
            <a:r>
              <a:rPr lang="de-DE" dirty="0" smtClean="0"/>
              <a:t>/</a:t>
            </a:r>
            <a:r>
              <a:rPr lang="de-DE" dirty="0" err="1" smtClean="0"/>
              <a:t>openwrt-kernel</a:t>
            </a:r>
            <a:r>
              <a:rPr lang="de-DE" dirty="0" smtClean="0"/>
              <a:t> verwendet, in dem allerdings je nach verwendeter Linux Distribution ein normaler Benutzer keine Schreibrechte hat. Die Anpassung erfolgt mit dem Befehl </a:t>
            </a:r>
            <a:br>
              <a:rPr lang="de-DE" dirty="0" smtClean="0"/>
            </a:br>
            <a:r>
              <a:rPr lang="de-DE" dirty="0" smtClean="0"/>
              <a:t>&gt;</a:t>
            </a:r>
            <a:r>
              <a:rPr lang="de-DE" dirty="0" err="1" smtClean="0"/>
              <a:t>make</a:t>
            </a:r>
            <a:r>
              <a:rPr lang="de-DE" dirty="0" smtClean="0"/>
              <a:t> </a:t>
            </a:r>
            <a:r>
              <a:rPr lang="de-DE" dirty="0" err="1" smtClean="0"/>
              <a:t>menuconfig</a:t>
            </a:r>
            <a:endParaRPr lang="de-DE" dirty="0" smtClean="0"/>
          </a:p>
          <a:p>
            <a:r>
              <a:rPr lang="de-DE" dirty="0" smtClean="0"/>
              <a:t>In dem sich öffnenden Konfigurationsmenü muss dann der Pfad unter den Menüpunkten</a:t>
            </a:r>
            <a:br>
              <a:rPr lang="de-DE" dirty="0" smtClean="0"/>
            </a:br>
            <a:r>
              <a:rPr lang="de-DE" dirty="0" err="1" smtClean="0"/>
              <a:t>Advanced</a:t>
            </a:r>
            <a:r>
              <a:rPr lang="de-DE" dirty="0" smtClean="0"/>
              <a:t> </a:t>
            </a:r>
            <a:r>
              <a:rPr lang="de-DE" dirty="0" err="1" smtClean="0"/>
              <a:t>configuration</a:t>
            </a:r>
            <a:r>
              <a:rPr lang="de-DE" dirty="0" smtClean="0"/>
              <a:t> </a:t>
            </a:r>
            <a:r>
              <a:rPr lang="de-DE" dirty="0" err="1" smtClean="0"/>
              <a:t>options</a:t>
            </a:r>
            <a:r>
              <a:rPr lang="de-DE" dirty="0" smtClean="0"/>
              <a:t> (</a:t>
            </a:r>
            <a:r>
              <a:rPr lang="de-DE" dirty="0" err="1" smtClean="0"/>
              <a:t>for</a:t>
            </a:r>
            <a:r>
              <a:rPr lang="de-DE" dirty="0" smtClean="0"/>
              <a:t> </a:t>
            </a:r>
            <a:r>
              <a:rPr lang="de-DE" dirty="0" err="1" smtClean="0"/>
              <a:t>developers</a:t>
            </a:r>
            <a:r>
              <a:rPr lang="de-DE" dirty="0" smtClean="0"/>
              <a:t>) </a:t>
            </a:r>
            <a:r>
              <a:rPr lang="de-DE" dirty="0" smtClean="0">
                <a:sym typeface="Wingdings" panose="05000000000000000000" pitchFamily="2" charset="2"/>
              </a:rPr>
              <a:t> /() </a:t>
            </a:r>
            <a:r>
              <a:rPr lang="de-DE" dirty="0" err="1" smtClean="0">
                <a:sym typeface="Wingdings" panose="05000000000000000000" pitchFamily="2" charset="2"/>
              </a:rPr>
              <a:t>Use</a:t>
            </a:r>
            <a:r>
              <a:rPr lang="de-DE" dirty="0" smtClean="0">
                <a:sym typeface="Wingdings" panose="05000000000000000000" pitchFamily="2" charset="2"/>
              </a:rPr>
              <a:t> </a:t>
            </a:r>
            <a:r>
              <a:rPr lang="de-DE" dirty="0" err="1" smtClean="0">
                <a:sym typeface="Wingdings" panose="05000000000000000000" pitchFamily="2" charset="2"/>
              </a:rPr>
              <a:t>external</a:t>
            </a:r>
            <a:r>
              <a:rPr lang="de-DE" dirty="0" smtClean="0">
                <a:sym typeface="Wingdings" panose="05000000000000000000" pitchFamily="2" charset="2"/>
              </a:rPr>
              <a:t> </a:t>
            </a:r>
            <a:r>
              <a:rPr lang="de-DE" dirty="0" err="1" smtClean="0">
                <a:sym typeface="Wingdings" panose="05000000000000000000" pitchFamily="2" charset="2"/>
              </a:rPr>
              <a:t>kernel</a:t>
            </a:r>
            <a:r>
              <a:rPr lang="de-DE" dirty="0" smtClean="0">
                <a:sym typeface="Wingdings" panose="05000000000000000000" pitchFamily="2" charset="2"/>
              </a:rPr>
              <a:t> </a:t>
            </a:r>
            <a:r>
              <a:rPr lang="de-DE" dirty="0" err="1" smtClean="0">
                <a:sym typeface="Wingdings" panose="05000000000000000000" pitchFamily="2" charset="2"/>
              </a:rPr>
              <a:t>tree</a:t>
            </a:r>
            <a:r>
              <a:rPr lang="de-DE" dirty="0" smtClean="0">
                <a:sym typeface="Wingdings" panose="05000000000000000000" pitchFamily="2" charset="2"/>
              </a:rPr>
              <a:t/>
            </a:r>
            <a:br>
              <a:rPr lang="de-DE" dirty="0" smtClean="0">
                <a:sym typeface="Wingdings" panose="05000000000000000000" pitchFamily="2" charset="2"/>
              </a:rPr>
            </a:br>
            <a:r>
              <a:rPr lang="de-DE" dirty="0" smtClean="0">
                <a:sym typeface="Wingdings" panose="05000000000000000000" pitchFamily="2" charset="2"/>
              </a:rPr>
              <a:t>auf das Verzeichnis </a:t>
            </a:r>
            <a:r>
              <a:rPr lang="de-DE" dirty="0" smtClean="0">
                <a:sym typeface="Wingdings" panose="05000000000000000000" pitchFamily="2" charset="2"/>
              </a:rPr>
              <a:t>/</a:t>
            </a:r>
            <a:r>
              <a:rPr lang="de-DE" dirty="0" err="1" smtClean="0">
                <a:sym typeface="Wingdings" panose="05000000000000000000" pitchFamily="2" charset="2"/>
              </a:rPr>
              <a:t>home</a:t>
            </a:r>
            <a:r>
              <a:rPr lang="de-DE" dirty="0" smtClean="0">
                <a:sym typeface="Wingdings" panose="05000000000000000000" pitchFamily="2" charset="2"/>
              </a:rPr>
              <a:t>/&lt;</a:t>
            </a:r>
            <a:r>
              <a:rPr lang="de-DE" dirty="0" err="1" smtClean="0">
                <a:sym typeface="Wingdings" panose="05000000000000000000" pitchFamily="2" charset="2"/>
              </a:rPr>
              <a:t>user</a:t>
            </a:r>
            <a:r>
              <a:rPr lang="de-DE" smtClean="0">
                <a:sym typeface="Wingdings" panose="05000000000000000000" pitchFamily="2" charset="2"/>
              </a:rPr>
              <a:t>&gt;/</a:t>
            </a:r>
            <a:r>
              <a:rPr lang="de-DE" dirty="0" err="1" smtClean="0">
                <a:sym typeface="Wingdings" panose="05000000000000000000" pitchFamily="2" charset="2"/>
              </a:rPr>
              <a:t>iuno</a:t>
            </a:r>
            <a:r>
              <a:rPr lang="de-DE" dirty="0" smtClean="0">
                <a:sym typeface="Wingdings" panose="05000000000000000000" pitchFamily="2" charset="2"/>
              </a:rPr>
              <a:t>/</a:t>
            </a:r>
            <a:r>
              <a:rPr lang="de-DE" dirty="0" err="1" smtClean="0">
                <a:sym typeface="Wingdings" panose="05000000000000000000" pitchFamily="2" charset="2"/>
              </a:rPr>
              <a:t>kernel</a:t>
            </a:r>
            <a:r>
              <a:rPr lang="de-DE" dirty="0" smtClean="0">
                <a:sym typeface="Wingdings" panose="05000000000000000000" pitchFamily="2" charset="2"/>
              </a:rPr>
              <a:t>/</a:t>
            </a:r>
            <a:r>
              <a:rPr lang="de-DE" dirty="0" err="1" smtClean="0">
                <a:sym typeface="Wingdings" panose="05000000000000000000" pitchFamily="2" charset="2"/>
              </a:rPr>
              <a:t>openwrt-kernel</a:t>
            </a:r>
            <a:r>
              <a:rPr lang="de-DE" dirty="0" smtClean="0">
                <a:sym typeface="Wingdings" panose="05000000000000000000" pitchFamily="2" charset="2"/>
              </a:rPr>
              <a:t> </a:t>
            </a:r>
            <a:r>
              <a:rPr lang="de-DE" dirty="0" smtClean="0">
                <a:sym typeface="Wingdings" panose="05000000000000000000" pitchFamily="2" charset="2"/>
              </a:rPr>
              <a:t>geändert werden.</a:t>
            </a:r>
          </a:p>
          <a:p>
            <a:r>
              <a:rPr lang="de-DE" dirty="0" smtClean="0">
                <a:sym typeface="Wingdings" panose="05000000000000000000" pitchFamily="2" charset="2"/>
              </a:rPr>
              <a:t>Nach Beenden der Konfiguration und Abspeichern der Änderung kann ein </a:t>
            </a:r>
            <a:r>
              <a:rPr lang="de-DE" dirty="0" err="1" smtClean="0">
                <a:sym typeface="Wingdings" panose="05000000000000000000" pitchFamily="2" charset="2"/>
              </a:rPr>
              <a:t>Firmwareimage</a:t>
            </a:r>
            <a:r>
              <a:rPr lang="de-DE" dirty="0" smtClean="0">
                <a:sym typeface="Wingdings" panose="05000000000000000000" pitchFamily="2" charset="2"/>
              </a:rPr>
              <a:t> mit Support für das Infineon SLB 9670 TPM 2.0 sowie dem Intel TSS 2.0 Stack und dem IBM TPM 2.0 Stack mit dem folgenden Befehl gebaut werden:</a:t>
            </a:r>
            <a:br>
              <a:rPr lang="de-DE" dirty="0" smtClean="0">
                <a:sym typeface="Wingdings" panose="05000000000000000000" pitchFamily="2" charset="2"/>
              </a:rPr>
            </a:br>
            <a:r>
              <a:rPr lang="de-DE" dirty="0" smtClean="0">
                <a:sym typeface="Wingdings" panose="05000000000000000000" pitchFamily="2" charset="2"/>
              </a:rPr>
              <a:t>&gt;</a:t>
            </a:r>
            <a:r>
              <a:rPr lang="de-DE" dirty="0" err="1" smtClean="0">
                <a:sym typeface="Wingdings" panose="05000000000000000000" pitchFamily="2" charset="2"/>
              </a:rPr>
              <a:t>make</a:t>
            </a:r>
            <a:r>
              <a:rPr lang="de-DE" dirty="0" smtClean="0">
                <a:sym typeface="Wingdings" panose="05000000000000000000" pitchFamily="2" charset="2"/>
              </a:rPr>
              <a:t/>
            </a:r>
            <a:br>
              <a:rPr lang="de-DE" dirty="0" smtClean="0">
                <a:sym typeface="Wingdings" panose="05000000000000000000" pitchFamily="2" charset="2"/>
              </a:rPr>
            </a:br>
            <a:r>
              <a:rPr lang="de-DE" dirty="0" smtClean="0">
                <a:sym typeface="Wingdings" panose="05000000000000000000" pitchFamily="2" charset="2"/>
              </a:rPr>
              <a:t>Der folgende erste </a:t>
            </a:r>
            <a:r>
              <a:rPr lang="de-DE" dirty="0" err="1" smtClean="0">
                <a:sym typeface="Wingdings" panose="05000000000000000000" pitchFamily="2" charset="2"/>
              </a:rPr>
              <a:t>Buildprozess</a:t>
            </a:r>
            <a:r>
              <a:rPr lang="de-DE" dirty="0" smtClean="0">
                <a:sym typeface="Wingdings" panose="05000000000000000000" pitchFamily="2" charset="2"/>
              </a:rPr>
              <a:t> kann je nach verwendetem PC / </a:t>
            </a:r>
            <a:r>
              <a:rPr lang="de-DE" dirty="0" err="1" smtClean="0">
                <a:sym typeface="Wingdings" panose="05000000000000000000" pitchFamily="2" charset="2"/>
              </a:rPr>
              <a:t>vmware</a:t>
            </a:r>
            <a:r>
              <a:rPr lang="de-DE" dirty="0" smtClean="0">
                <a:sym typeface="Wingdings" panose="05000000000000000000" pitchFamily="2" charset="2"/>
              </a:rPr>
              <a:t> sehr lange dauern (Größenordnung 2 h), da beim ersten mal die Cross-Compiler und die gesamte </a:t>
            </a:r>
            <a:r>
              <a:rPr lang="de-DE" dirty="0" err="1" smtClean="0">
                <a:sym typeface="Wingdings" panose="05000000000000000000" pitchFamily="2" charset="2"/>
              </a:rPr>
              <a:t>Buildumgebung</a:t>
            </a:r>
            <a:r>
              <a:rPr lang="de-DE" dirty="0" smtClean="0">
                <a:sym typeface="Wingdings" panose="05000000000000000000" pitchFamily="2" charset="2"/>
              </a:rPr>
              <a:t> erst initial erstellt wird und alle benötigten </a:t>
            </a:r>
            <a:r>
              <a:rPr lang="de-DE" dirty="0" err="1" smtClean="0">
                <a:sym typeface="Wingdings" panose="05000000000000000000" pitchFamily="2" charset="2"/>
              </a:rPr>
              <a:t>Sourcen</a:t>
            </a:r>
            <a:r>
              <a:rPr lang="de-DE" dirty="0" smtClean="0">
                <a:sym typeface="Wingdings" panose="05000000000000000000" pitchFamily="2" charset="2"/>
              </a:rPr>
              <a:t> heruntergeladen werden.</a:t>
            </a:r>
          </a:p>
          <a:p>
            <a:endParaRPr lang="de-DE" dirty="0" smtClean="0">
              <a:sym typeface="Wingdings" panose="05000000000000000000" pitchFamily="2" charset="2"/>
            </a:endParaRPr>
          </a:p>
          <a:p>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6</a:t>
            </a:fld>
            <a:endParaRPr lang="de-DE" dirty="0"/>
          </a:p>
        </p:txBody>
      </p:sp>
    </p:spTree>
    <p:extLst>
      <p:ext uri="{BB962C8B-B14F-4D97-AF65-F5344CB8AC3E}">
        <p14:creationId xmlns:p14="http://schemas.microsoft.com/office/powerpoint/2010/main" val="108145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Ist der </a:t>
            </a:r>
            <a:r>
              <a:rPr lang="de-DE" dirty="0" err="1" smtClean="0"/>
              <a:t>Buildprozess</a:t>
            </a:r>
            <a:r>
              <a:rPr lang="de-DE" dirty="0" smtClean="0"/>
              <a:t> ohne Fehlermeldung abgeschlossen, liegen im Verzeichnis</a:t>
            </a:r>
            <a:br>
              <a:rPr lang="de-DE" dirty="0" smtClean="0"/>
            </a:br>
            <a:r>
              <a:rPr lang="de-DE" dirty="0" smtClean="0"/>
              <a:t>~/</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 </a:t>
            </a:r>
            <a:br>
              <a:rPr lang="de-DE" dirty="0" smtClean="0"/>
            </a:br>
            <a:r>
              <a:rPr lang="de-DE" dirty="0" smtClean="0"/>
              <a:t>folgende Binärdateien, die auf die SD-Karte zum Booten des </a:t>
            </a:r>
            <a:r>
              <a:rPr lang="de-DE" dirty="0" err="1" smtClean="0"/>
              <a:t>espressobin</a:t>
            </a:r>
            <a:r>
              <a:rPr lang="de-DE" dirty="0" smtClean="0"/>
              <a:t> Boards kopiert werden müssen:</a:t>
            </a:r>
          </a:p>
          <a:p>
            <a:pPr lvl="1"/>
            <a:r>
              <a:rPr lang="de-DE" dirty="0" smtClean="0"/>
              <a:t>openwrt-mvebu64-armada-espressobin-rootfs.tar.gz: komprimiertes </a:t>
            </a:r>
            <a:r>
              <a:rPr lang="de-DE" dirty="0" err="1" smtClean="0"/>
              <a:t>root</a:t>
            </a:r>
            <a:r>
              <a:rPr lang="de-DE" dirty="0" smtClean="0"/>
              <a:t> </a:t>
            </a:r>
            <a:r>
              <a:rPr lang="de-DE" dirty="0" err="1" smtClean="0"/>
              <a:t>file</a:t>
            </a:r>
            <a:r>
              <a:rPr lang="de-DE" dirty="0" smtClean="0"/>
              <a:t> System</a:t>
            </a:r>
          </a:p>
          <a:p>
            <a:pPr lvl="1"/>
            <a:r>
              <a:rPr lang="de-DE" dirty="0" err="1" smtClean="0"/>
              <a:t>openwrt</a:t>
            </a:r>
            <a:r>
              <a:rPr lang="de-DE" dirty="0" smtClean="0"/>
              <a:t>-armada-</a:t>
            </a:r>
            <a:r>
              <a:rPr lang="de-DE" dirty="0" err="1" smtClean="0"/>
              <a:t>ESPRESSObin</a:t>
            </a:r>
            <a:r>
              <a:rPr lang="de-DE" dirty="0" smtClean="0"/>
              <a:t>-Image: Kernel </a:t>
            </a:r>
            <a:r>
              <a:rPr lang="de-DE" dirty="0" err="1" smtClean="0"/>
              <a:t>image</a:t>
            </a:r>
            <a:r>
              <a:rPr lang="de-DE" dirty="0" smtClean="0"/>
              <a:t> des 4.4er Linux Kernels</a:t>
            </a:r>
          </a:p>
          <a:p>
            <a:pPr lvl="1"/>
            <a:r>
              <a:rPr lang="de-DE" dirty="0" smtClean="0"/>
              <a:t>armada-3720-community.dtb: Device </a:t>
            </a:r>
            <a:r>
              <a:rPr lang="de-DE" dirty="0" err="1" smtClean="0"/>
              <a:t>Tree</a:t>
            </a:r>
            <a:r>
              <a:rPr lang="de-DE" dirty="0" smtClean="0"/>
              <a:t> File mit der Hardware-Beschreibung des </a:t>
            </a:r>
            <a:r>
              <a:rPr lang="de-DE" dirty="0" err="1" smtClean="0"/>
              <a:t>espressobin</a:t>
            </a:r>
            <a:r>
              <a:rPr lang="de-DE" dirty="0" smtClean="0"/>
              <a:t> Boards (inkl. TPM und verwendeter SPI Schnittstelle)</a:t>
            </a:r>
          </a:p>
          <a:p>
            <a:r>
              <a:rPr lang="de-DE" dirty="0" smtClean="0"/>
              <a:t>Für das </a:t>
            </a:r>
            <a:r>
              <a:rPr lang="de-DE" dirty="0" err="1" smtClean="0"/>
              <a:t>espressobin</a:t>
            </a:r>
            <a:r>
              <a:rPr lang="de-DE" dirty="0" smtClean="0"/>
              <a:t> Board wird eine Micro-SD-Karte benötigt. Die komplette Firmware belegt weniger als 100 MB Platz, so dass bereits eine kleine Karte mit 1 GB Speicher mehr als ausreichend ist.</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7</a:t>
            </a:fld>
            <a:endParaRPr lang="de-DE" dirty="0"/>
          </a:p>
        </p:txBody>
      </p:sp>
    </p:spTree>
    <p:extLst>
      <p:ext uri="{BB962C8B-B14F-4D97-AF65-F5344CB8AC3E}">
        <p14:creationId xmlns:p14="http://schemas.microsoft.com/office/powerpoint/2010/main" val="3439642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Zum Beschreiben der SD Karte kann ein beliebiger SD Kartenleser benutzt werden.</a:t>
            </a:r>
          </a:p>
          <a:p>
            <a:r>
              <a:rPr lang="de-DE" dirty="0" smtClean="0"/>
              <a:t>Bevor die SD Karte in den Host PC gesteckt wird, muss man zunächst prüfen, welchen Laufwerksnamen die SD Karte bekommt.  Dazu unter Linux ohne die gesteckte SD Karte den Befehl </a:t>
            </a:r>
            <a:br>
              <a:rPr lang="de-DE" dirty="0" smtClean="0"/>
            </a:br>
            <a:r>
              <a:rPr lang="de-DE" dirty="0" smtClean="0"/>
              <a:t>&gt;</a:t>
            </a:r>
            <a:r>
              <a:rPr lang="de-DE" dirty="0" err="1" smtClean="0"/>
              <a:t>lsblk</a:t>
            </a:r>
            <a:r>
              <a:rPr lang="de-DE" dirty="0" smtClean="0"/>
              <a:t/>
            </a:r>
            <a:br>
              <a:rPr lang="de-DE" dirty="0" smtClean="0"/>
            </a:br>
            <a:r>
              <a:rPr lang="de-DE" dirty="0" smtClean="0"/>
              <a:t>ausführen. Dann die SD Karte stecken und anschließend den </a:t>
            </a:r>
            <a:r>
              <a:rPr lang="de-DE" dirty="0" err="1" smtClean="0"/>
              <a:t>lsblk</a:t>
            </a:r>
            <a:r>
              <a:rPr lang="de-DE" dirty="0" smtClean="0"/>
              <a:t> Befehl erneut ausführen. Jetzt wird ein weiterer Laufwerksname hinzugekommen sein. Bei Ubuntu 16.04 LTS und nur einer verwendeten internen Festplatte wird dies aller Wahrscheinlichkeit nach der Name „</a:t>
            </a:r>
            <a:r>
              <a:rPr lang="de-DE" dirty="0" err="1" smtClean="0"/>
              <a:t>sdb</a:t>
            </a:r>
            <a:r>
              <a:rPr lang="de-DE" dirty="0" smtClean="0"/>
              <a:t>“ sein. Das SD-Karten Laufwerk wird also im folgenden /</a:t>
            </a:r>
            <a:r>
              <a:rPr lang="de-DE" dirty="0" err="1" smtClean="0"/>
              <a:t>dev</a:t>
            </a:r>
            <a:r>
              <a:rPr lang="de-DE" dirty="0" smtClean="0"/>
              <a:t>/</a:t>
            </a:r>
            <a:r>
              <a:rPr lang="de-DE" dirty="0" err="1" smtClean="0"/>
              <a:t>sdb</a:t>
            </a:r>
            <a:r>
              <a:rPr lang="de-DE" dirty="0" smtClean="0"/>
              <a:t> sein.</a:t>
            </a:r>
          </a:p>
          <a:p>
            <a:r>
              <a:rPr lang="de-DE" dirty="0" smtClean="0"/>
              <a:t>Zunächst die Partitionstabelle der SD Karte löschen mit dem Befehl</a:t>
            </a:r>
            <a:br>
              <a:rPr lang="de-DE" dirty="0" smtClean="0"/>
            </a:br>
            <a:r>
              <a:rPr lang="de-DE" dirty="0" smtClean="0"/>
              <a:t>&gt;</a:t>
            </a:r>
            <a:r>
              <a:rPr lang="de-DE" dirty="0" err="1" smtClean="0"/>
              <a:t>sudo</a:t>
            </a:r>
            <a:r>
              <a:rPr lang="de-DE" dirty="0" smtClean="0"/>
              <a:t> </a:t>
            </a:r>
            <a:r>
              <a:rPr lang="de-DE" dirty="0" err="1" smtClean="0"/>
              <a:t>dd</a:t>
            </a:r>
            <a:r>
              <a:rPr lang="de-DE" dirty="0" smtClean="0"/>
              <a:t> </a:t>
            </a:r>
            <a:r>
              <a:rPr lang="de-DE" dirty="0" err="1" smtClean="0"/>
              <a:t>if</a:t>
            </a:r>
            <a:r>
              <a:rPr lang="de-DE" dirty="0" smtClean="0"/>
              <a:t>=/</a:t>
            </a:r>
            <a:r>
              <a:rPr lang="de-DE" dirty="0" err="1" smtClean="0"/>
              <a:t>dev</a:t>
            </a:r>
            <a:r>
              <a:rPr lang="de-DE" dirty="0" smtClean="0"/>
              <a:t>/</a:t>
            </a:r>
            <a:r>
              <a:rPr lang="de-DE" dirty="0" err="1" smtClean="0"/>
              <a:t>zero</a:t>
            </a:r>
            <a:r>
              <a:rPr lang="de-DE" dirty="0" smtClean="0"/>
              <a:t> </a:t>
            </a:r>
            <a:r>
              <a:rPr lang="de-DE" dirty="0" err="1" smtClean="0"/>
              <a:t>of</a:t>
            </a:r>
            <a:r>
              <a:rPr lang="de-DE" dirty="0" smtClean="0"/>
              <a:t>=/</a:t>
            </a:r>
            <a:r>
              <a:rPr lang="de-DE" dirty="0" err="1" smtClean="0"/>
              <a:t>dev</a:t>
            </a:r>
            <a:r>
              <a:rPr lang="de-DE" dirty="0" smtClean="0"/>
              <a:t>/</a:t>
            </a:r>
            <a:r>
              <a:rPr lang="de-DE" dirty="0" err="1" smtClean="0"/>
              <a:t>sdb</a:t>
            </a:r>
            <a:r>
              <a:rPr lang="de-DE" dirty="0" smtClean="0"/>
              <a:t> </a:t>
            </a:r>
            <a:r>
              <a:rPr lang="de-DE" dirty="0" err="1" smtClean="0"/>
              <a:t>bs</a:t>
            </a:r>
            <a:r>
              <a:rPr lang="de-DE" dirty="0" smtClean="0"/>
              <a:t>=1M </a:t>
            </a:r>
            <a:r>
              <a:rPr lang="de-DE" dirty="0" err="1" smtClean="0"/>
              <a:t>count</a:t>
            </a:r>
            <a:r>
              <a:rPr lang="de-DE" dirty="0" smtClean="0"/>
              <a:t>=100 (wenn /</a:t>
            </a:r>
            <a:r>
              <a:rPr lang="de-DE" dirty="0" err="1" smtClean="0"/>
              <a:t>dev</a:t>
            </a:r>
            <a:r>
              <a:rPr lang="de-DE" dirty="0" smtClean="0"/>
              <a:t>/</a:t>
            </a:r>
            <a:r>
              <a:rPr lang="de-DE" dirty="0" err="1" smtClean="0"/>
              <a:t>sdb</a:t>
            </a:r>
            <a:r>
              <a:rPr lang="de-DE" dirty="0" smtClean="0"/>
              <a:t> die SD Karte ist)</a:t>
            </a:r>
          </a:p>
          <a:p>
            <a:r>
              <a:rPr lang="de-DE" dirty="0" smtClean="0"/>
              <a:t>Anschließend eine neue Partitionstabelle anlegen mit dem Befehl</a:t>
            </a:r>
            <a:r>
              <a:rPr lang="en-US" dirty="0" smtClean="0"/>
              <a:t/>
            </a:r>
            <a:br>
              <a:rPr lang="en-US" dirty="0" smtClean="0"/>
            </a:br>
            <a:r>
              <a:rPr lang="en-US" dirty="0" smtClean="0"/>
              <a:t>&gt;</a:t>
            </a:r>
            <a:r>
              <a:rPr lang="es-ES" dirty="0"/>
              <a:t>(echo n; echo p; echo 1; echo ''; echo ''; echo w) | sudo fdisk /dev/sdb</a:t>
            </a:r>
            <a:endParaRPr lang="de-DE" dirty="0" smtClean="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8</a:t>
            </a:fld>
            <a:endParaRPr lang="de-DE" dirty="0"/>
          </a:p>
        </p:txBody>
      </p:sp>
    </p:spTree>
    <p:extLst>
      <p:ext uri="{BB962C8B-B14F-4D97-AF65-F5344CB8AC3E}">
        <p14:creationId xmlns:p14="http://schemas.microsoft.com/office/powerpoint/2010/main" val="3328115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Firmware Image und Kernel auf SD-Karte kopieren</a:t>
            </a:r>
            <a:endParaRPr lang="en-US" dirty="0"/>
          </a:p>
        </p:txBody>
      </p:sp>
      <p:sp>
        <p:nvSpPr>
          <p:cNvPr id="3" name="Inhaltsplatzhalter 2"/>
          <p:cNvSpPr>
            <a:spLocks noGrp="1"/>
          </p:cNvSpPr>
          <p:nvPr>
            <p:ph idx="1"/>
          </p:nvPr>
        </p:nvSpPr>
        <p:spPr/>
        <p:txBody>
          <a:bodyPr/>
          <a:lstStyle/>
          <a:p>
            <a:r>
              <a:rPr lang="de-DE" dirty="0" smtClean="0"/>
              <a:t>Die erste Partition (/</a:t>
            </a:r>
            <a:r>
              <a:rPr lang="de-DE" dirty="0" err="1" smtClean="0"/>
              <a:t>dev</a:t>
            </a:r>
            <a:r>
              <a:rPr lang="de-DE" dirty="0" smtClean="0"/>
              <a:t>/sdb1) der SD Karte mit einem ext4 Filesystem formatieren:</a:t>
            </a:r>
            <a:br>
              <a:rPr lang="de-DE" dirty="0" smtClean="0"/>
            </a:br>
            <a:r>
              <a:rPr lang="de-DE" dirty="0" smtClean="0"/>
              <a:t>&gt;</a:t>
            </a:r>
            <a:r>
              <a:rPr lang="de-DE" dirty="0" err="1" smtClean="0"/>
              <a:t>sudo</a:t>
            </a:r>
            <a:r>
              <a:rPr lang="de-DE" dirty="0" smtClean="0"/>
              <a:t> mkfs.ext4 /</a:t>
            </a:r>
            <a:r>
              <a:rPr lang="de-DE" dirty="0" err="1" smtClean="0"/>
              <a:t>dev</a:t>
            </a:r>
            <a:r>
              <a:rPr lang="de-DE" dirty="0" smtClean="0"/>
              <a:t>/sdb1</a:t>
            </a:r>
          </a:p>
          <a:p>
            <a:r>
              <a:rPr lang="de-DE" dirty="0" smtClean="0"/>
              <a:t>Nach der Formatierung die SD-Karte aus dem Kartenleser nehmen und erneut einstecken. Ubuntu 16.04 </a:t>
            </a:r>
            <a:r>
              <a:rPr lang="de-DE" dirty="0" err="1" smtClean="0"/>
              <a:t>mountet</a:t>
            </a:r>
            <a:r>
              <a:rPr lang="de-DE" dirty="0" smtClean="0"/>
              <a:t> die Karte dann automatisch in dem Verzeichnis </a:t>
            </a:r>
            <a:br>
              <a:rPr lang="de-DE" dirty="0" smtClean="0"/>
            </a:br>
            <a:r>
              <a:rPr lang="de-DE" dirty="0" smtClean="0"/>
              <a:t>/</a:t>
            </a:r>
            <a:r>
              <a:rPr lang="de-DE" dirty="0" err="1" smtClean="0"/>
              <a:t>media</a:t>
            </a:r>
            <a:r>
              <a:rPr lang="de-DE" dirty="0" smtClean="0"/>
              <a:t>/&lt;Userkennung&gt;/&lt;SD-Karten ID&gt;</a:t>
            </a:r>
            <a:br>
              <a:rPr lang="de-DE" dirty="0" smtClean="0"/>
            </a:br>
            <a:r>
              <a:rPr lang="de-DE" dirty="0" smtClean="0"/>
              <a:t>&lt;Userkennung&gt; ist das Benutzerkürzel des aktuellen Linux Benutzers und &lt;SD-Karten ID&gt; eine karten-individuelle ID. Für die weiteren Schritte muss man in das Stammverzeichnis mit dem Befehl</a:t>
            </a:r>
            <a:br>
              <a:rPr lang="de-DE" dirty="0" smtClean="0"/>
            </a:br>
            <a:r>
              <a:rPr lang="de-DE" dirty="0" smtClean="0"/>
              <a:t>&gt;cd /</a:t>
            </a:r>
            <a:r>
              <a:rPr lang="de-DE" dirty="0" err="1" smtClean="0"/>
              <a:t>media</a:t>
            </a:r>
            <a:r>
              <a:rPr lang="de-DE" dirty="0" smtClean="0"/>
              <a:t>/&lt;Userkennung&gt;/&lt;SD-Karten ID&gt; wechseln</a:t>
            </a:r>
          </a:p>
          <a:p>
            <a:r>
              <a:rPr lang="de-DE" dirty="0" smtClean="0"/>
              <a:t>Kopieren des Root Filesystems:</a:t>
            </a:r>
            <a:br>
              <a:rPr lang="de-DE" dirty="0" smtClean="0"/>
            </a:br>
            <a:r>
              <a:rPr lang="de-DE" dirty="0" smtClean="0"/>
              <a:t>&gt;</a:t>
            </a:r>
            <a:r>
              <a:rPr lang="de-DE" dirty="0" err="1" smtClean="0"/>
              <a:t>sudo</a:t>
            </a:r>
            <a:r>
              <a:rPr lang="de-DE" dirty="0" smtClean="0"/>
              <a:t> </a:t>
            </a:r>
            <a:r>
              <a:rPr lang="de-DE" dirty="0" err="1" smtClean="0"/>
              <a:t>tar</a:t>
            </a:r>
            <a:r>
              <a:rPr lang="de-DE" dirty="0" smtClean="0"/>
              <a:t> –</a:t>
            </a:r>
            <a:r>
              <a:rPr lang="de-DE" dirty="0" err="1" smtClean="0"/>
              <a:t>xzf</a:t>
            </a:r>
            <a:r>
              <a:rPr lang="de-DE" dirty="0" smtClean="0"/>
              <a:t> ~/</a:t>
            </a:r>
            <a:r>
              <a:rPr lang="de-DE" dirty="0" err="1" smtClean="0"/>
              <a:t>iuno</a:t>
            </a:r>
            <a:r>
              <a:rPr lang="de-DE" dirty="0" smtClean="0"/>
              <a:t>/</a:t>
            </a:r>
            <a:r>
              <a:rPr lang="de-DE" dirty="0" err="1" smtClean="0"/>
              <a:t>openwrt</a:t>
            </a:r>
            <a:r>
              <a:rPr lang="de-DE" dirty="0" smtClean="0"/>
              <a:t>/</a:t>
            </a:r>
            <a:r>
              <a:rPr lang="de-DE" dirty="0" err="1" smtClean="0"/>
              <a:t>openwrt-dd</a:t>
            </a:r>
            <a:r>
              <a:rPr lang="de-DE" dirty="0" smtClean="0"/>
              <a:t>/bin/mvebu64/openwrt-mvebu64-armada-espressobin-rootfs.tar.gz –C .</a:t>
            </a:r>
            <a:endParaRPr lang="en-US" dirty="0"/>
          </a:p>
        </p:txBody>
      </p:sp>
      <p:sp>
        <p:nvSpPr>
          <p:cNvPr id="4" name="Datumsplatzhalter 3"/>
          <p:cNvSpPr>
            <a:spLocks noGrp="1"/>
          </p:cNvSpPr>
          <p:nvPr>
            <p:ph type="dt" sz="half" idx="2"/>
          </p:nvPr>
        </p:nvSpPr>
        <p:spPr/>
        <p:txBody>
          <a:bodyPr/>
          <a:lstStyle/>
          <a:p>
            <a:fld id="{A60F47CF-8812-42B2-B647-EF7375698385}" type="datetime1">
              <a:rPr lang="de-DE" smtClean="0"/>
              <a:t>25.10.2018</a:t>
            </a:fld>
            <a:endParaRPr lang="de-DE"/>
          </a:p>
        </p:txBody>
      </p:sp>
      <p:sp>
        <p:nvSpPr>
          <p:cNvPr id="5" name="Fußzeilenplatzhalter 4"/>
          <p:cNvSpPr>
            <a:spLocks noGrp="1"/>
          </p:cNvSpPr>
          <p:nvPr>
            <p:ph type="ftr" sz="quarter" idx="3"/>
          </p:nvPr>
        </p:nvSpPr>
        <p:spPr/>
        <p:txBody>
          <a:bodyPr/>
          <a:lstStyle/>
          <a:p>
            <a:endParaRPr lang="de-DE"/>
          </a:p>
        </p:txBody>
      </p:sp>
      <p:sp>
        <p:nvSpPr>
          <p:cNvPr id="6" name="Foliennummernplatzhalter 5"/>
          <p:cNvSpPr>
            <a:spLocks noGrp="1"/>
          </p:cNvSpPr>
          <p:nvPr>
            <p:ph type="sldNum" sz="quarter" idx="4"/>
          </p:nvPr>
        </p:nvSpPr>
        <p:spPr/>
        <p:txBody>
          <a:bodyPr/>
          <a:lstStyle/>
          <a:p>
            <a:r>
              <a:rPr lang="de-DE" smtClean="0"/>
              <a:t>S. </a:t>
            </a:r>
            <a:fld id="{B9DF6C52-4BA1-4C4E-9BE9-FC89916C8393}" type="slidenum">
              <a:rPr lang="de-DE" smtClean="0"/>
              <a:pPr/>
              <a:t>9</a:t>
            </a:fld>
            <a:endParaRPr lang="de-DE" dirty="0"/>
          </a:p>
        </p:txBody>
      </p:sp>
    </p:spTree>
    <p:extLst>
      <p:ext uri="{BB962C8B-B14F-4D97-AF65-F5344CB8AC3E}">
        <p14:creationId xmlns:p14="http://schemas.microsoft.com/office/powerpoint/2010/main" val="56192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IUNO-Template-16-9">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2_Standard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1584E9"/>
        </a:solidFill>
        <a:ln w="12700" cap="flat" cmpd="sng" algn="ctr">
          <a:noFill/>
          <a:prstDash val="solid"/>
          <a:round/>
          <a:headEnd type="none" w="med" len="med"/>
          <a:tailEnd type="none" w="med" len="med"/>
        </a:ln>
        <a:effectLst/>
      </a:spPr>
      <a:bodyPr vert="horz" wrap="square" lIns="91440" tIns="45720" rIns="9144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1584E9"/>
        </a:solidFill>
        <a:ln w="12700" cap="flat" cmpd="sng" algn="ctr">
          <a:noFill/>
          <a:prstDash val="solid"/>
          <a:round/>
          <a:headEnd type="none" w="med" len="med"/>
          <a:tailEnd type="none" w="med" len="med"/>
        </a:ln>
        <a:effectLst/>
      </a:spPr>
      <a:bodyPr vert="horz" wrap="square" lIns="91440" tIns="45720" rIns="91440" bIns="10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6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Präsentation1" id="{048F39AA-0669-4CCB-AA14-4D550389F6CC}" vid="{E837218A-9489-48E1-BFAE-6AAF6D3BA78C}"/>
    </a:ext>
  </a:extLst>
</a:theme>
</file>

<file path=ppt/theme/theme2.xml><?xml version="1.0" encoding="utf-8"?>
<a:theme xmlns:a="http://schemas.openxmlformats.org/drawingml/2006/main" name="INHALT">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IUN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äsentation1" id="{048F39AA-0669-4CCB-AA14-4D550389F6CC}" vid="{975303DC-F9CE-4059-B2E1-2555D0E9D233}"/>
    </a:ext>
  </a:extLst>
</a:theme>
</file>

<file path=ppt/theme/theme3.xml><?xml version="1.0" encoding="utf-8"?>
<a:theme xmlns:a="http://schemas.openxmlformats.org/drawingml/2006/main" name="KAPITEL">
  <a:themeElements>
    <a:clrScheme name="IUNO">
      <a:dk1>
        <a:srgbClr val="003C5A"/>
      </a:dk1>
      <a:lt1>
        <a:srgbClr val="FFFFFF"/>
      </a:lt1>
      <a:dk2>
        <a:srgbClr val="FFFFFF"/>
      </a:dk2>
      <a:lt2>
        <a:srgbClr val="FFFFFF"/>
      </a:lt2>
      <a:accent1>
        <a:srgbClr val="00A0D7"/>
      </a:accent1>
      <a:accent2>
        <a:srgbClr val="00789B"/>
      </a:accent2>
      <a:accent3>
        <a:srgbClr val="006E6E"/>
      </a:accent3>
      <a:accent4>
        <a:srgbClr val="558C5A"/>
      </a:accent4>
      <a:accent5>
        <a:srgbClr val="AFBE32"/>
      </a:accent5>
      <a:accent6>
        <a:srgbClr val="737373"/>
      </a:accent6>
      <a:hlink>
        <a:srgbClr val="4D4D4D"/>
      </a:hlink>
      <a:folHlink>
        <a:srgbClr val="95DB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äsentation1" id="{048F39AA-0669-4CCB-AA14-4D550389F6CC}" vid="{CE18303E-611C-4EEA-AB04-DCE59975DFA8}"/>
    </a:ext>
  </a:ext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IUNO-Template-16-9</Template>
  <TotalTime>0</TotalTime>
  <Words>2223</Words>
  <Application>Microsoft Office PowerPoint</Application>
  <PresentationFormat>Benutzerdefiniert</PresentationFormat>
  <Paragraphs>272</Paragraphs>
  <Slides>41</Slides>
  <Notes>1</Notes>
  <HiddenSlides>0</HiddenSlides>
  <MMClips>0</MMClips>
  <ScaleCrop>false</ScaleCrop>
  <HeadingPairs>
    <vt:vector size="6" baseType="variant">
      <vt:variant>
        <vt:lpstr>Verwendete Schriftarten</vt:lpstr>
      </vt:variant>
      <vt:variant>
        <vt:i4>7</vt:i4>
      </vt:variant>
      <vt:variant>
        <vt:lpstr>Design</vt:lpstr>
      </vt:variant>
      <vt:variant>
        <vt:i4>3</vt:i4>
      </vt:variant>
      <vt:variant>
        <vt:lpstr>Folientitel</vt:lpstr>
      </vt:variant>
      <vt:variant>
        <vt:i4>41</vt:i4>
      </vt:variant>
    </vt:vector>
  </HeadingPairs>
  <TitlesOfParts>
    <vt:vector size="51" baseType="lpstr">
      <vt:lpstr>Arial</vt:lpstr>
      <vt:lpstr>Helvetica</vt:lpstr>
      <vt:lpstr>Wingdings</vt:lpstr>
      <vt:lpstr>Akkurat</vt:lpstr>
      <vt:lpstr>Akkurat Light</vt:lpstr>
      <vt:lpstr>Courier New</vt:lpstr>
      <vt:lpstr>Times New Roman</vt:lpstr>
      <vt:lpstr>IUNO-Template-16-9</vt:lpstr>
      <vt:lpstr>INHALT</vt:lpstr>
      <vt:lpstr>KAPITEL</vt:lpstr>
      <vt:lpstr>IUNO</vt:lpstr>
      <vt:lpstr>Info</vt:lpstr>
      <vt:lpstr>Buildumgebung / Host PC</vt:lpstr>
      <vt:lpstr>Quellcode aus Github Repository auschecken</vt:lpstr>
      <vt:lpstr>Quellcode aus Github Repository auschecken</vt:lpstr>
      <vt:lpstr>OpenWrt Konfiguration anpassen und Firmware Image bauen</vt:lpstr>
      <vt:lpstr>Firmware Image und Kernel auf SD-Karte kopieren</vt:lpstr>
      <vt:lpstr>Firmware Image und Kernel auf SD-Karte kopieren</vt:lpstr>
      <vt:lpstr>Firmware Image und Kernel auf SD-Karte kopieren</vt:lpstr>
      <vt:lpstr>Firmware Image und Kernel auf SD-Karte kopieren</vt:lpstr>
      <vt:lpstr>Anpassungen im Bootloader für den Boot-Prozess</vt:lpstr>
      <vt:lpstr>Anpassungen im Bootloader für den Boot-Prozess</vt:lpstr>
      <vt:lpstr>Bootphase</vt:lpstr>
      <vt:lpstr>Linux Konsole</vt:lpstr>
      <vt:lpstr>Erstellung eines IDevID Schlüssels und Zertifikats mit Hilfe des Intel TPM 2.0 TSS und dem strongSwan pki Tool</vt:lpstr>
      <vt:lpstr>Erstellung eines IDevID Schlüssels und Zertifikats mit Hilfe des Intel TPM 2.0 TSS und dem strongSwan pki Tool</vt:lpstr>
      <vt:lpstr>Erstellung eines IDevID Schlüssels und Zertifikats mit Hilfe des Intel TPM 2.0 TSS und dem strongSwan pki Tool</vt:lpstr>
      <vt:lpstr>Erstellung eines IDevID Schlüssels und Zertifikats mit Hilfe des Intel TPM 2.0 TSS und dem strongSwan pki Tool</vt:lpstr>
      <vt:lpstr>Wiederherstellung und Prüfung des EK Zertifikats</vt:lpstr>
      <vt:lpstr>Wiederherstellung und Prüfung des EK Zertifikats</vt:lpstr>
      <vt:lpstr>Wiederherstellung und Prüfung des EK Zertifikats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Erstellung eines IDevID Zertifikats mit Hilfe des AK CSRs</vt:lpstr>
      <vt:lpstr>Abspeichern des IDevID Zertifikats im NVRAM auf dem TPM mittels der IBM TPM 2.0 Tools </vt:lpstr>
      <vt:lpstr>Abspeichern des IDevID Zertifikats im NVRAM auf dem TPM mittels der IBM TPM 2.0 Tools </vt:lpstr>
      <vt:lpstr>Erstellung eines IDevID Zertifikats mit Hilfe des AK CSRs</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vt:lpstr>
      <vt:lpstr>Nutzung des IDevID Zertifikates und privaten Schlüssels für eine VPN Verbindung (neu)</vt:lpstr>
      <vt:lpstr>Nutzung des IDevID Zertifikates und privaten Schlüssels für eine VPN Verbindung</vt:lpstr>
      <vt:lpstr>PowerPoint-Präsentation</vt:lpstr>
    </vt:vector>
  </TitlesOfParts>
  <Company>Phoenix Contact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IUNO</dc:title>
  <dc:creator>Pape, Andreas (pypa01)</dc:creator>
  <cp:lastModifiedBy>Pape, Andreas (pypa01)</cp:lastModifiedBy>
  <cp:revision>96</cp:revision>
  <cp:lastPrinted>2010-09-15T07:58:39Z</cp:lastPrinted>
  <dcterms:created xsi:type="dcterms:W3CDTF">2018-01-29T07:09:41Z</dcterms:created>
  <dcterms:modified xsi:type="dcterms:W3CDTF">2018-10-25T08:08:26Z</dcterms:modified>
  <cp:category>Presentation</cp:category>
</cp:coreProperties>
</file>