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4"/>
    <p:sldMasterId id="2147483650" r:id="rId5"/>
    <p:sldMasterId id="2147483651" r:id="rId6"/>
    <p:sldMasterId id="2147483649" r:id="rId7"/>
  </p:sldMasterIdLst>
  <p:notesMasterIdLst>
    <p:notesMasterId r:id="rId25"/>
  </p:notesMasterIdLst>
  <p:handoutMasterIdLst>
    <p:handoutMasterId r:id="rId26"/>
  </p:handoutMasterIdLst>
  <p:sldIdLst>
    <p:sldId id="256" r:id="rId8"/>
    <p:sldId id="284" r:id="rId9"/>
    <p:sldId id="272" r:id="rId10"/>
    <p:sldId id="281" r:id="rId11"/>
    <p:sldId id="282" r:id="rId12"/>
    <p:sldId id="308" r:id="rId13"/>
    <p:sldId id="305" r:id="rId14"/>
    <p:sldId id="306" r:id="rId15"/>
    <p:sldId id="277" r:id="rId16"/>
    <p:sldId id="290" r:id="rId17"/>
    <p:sldId id="292" r:id="rId18"/>
    <p:sldId id="307" r:id="rId19"/>
    <p:sldId id="309" r:id="rId20"/>
    <p:sldId id="311" r:id="rId21"/>
    <p:sldId id="310" r:id="rId22"/>
    <p:sldId id="312" r:id="rId23"/>
    <p:sldId id="313" r:id="rId24"/>
  </p:sldIdLst>
  <p:sldSz cx="9906000" cy="6858000" type="A4"/>
  <p:notesSz cx="6858000" cy="9144000"/>
  <p:defaultTextStyle>
    <a:defPPr>
      <a:defRPr lang="ko-KR"/>
    </a:defPPr>
    <a:lvl1pPr algn="l" rtl="0" fontAlgn="base" latinLnBrk="1"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1pPr>
    <a:lvl2pPr marL="457200" algn="l" rtl="0" fontAlgn="base" latinLnBrk="1"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2pPr>
    <a:lvl3pPr marL="914400" algn="l" rtl="0" fontAlgn="base" latinLnBrk="1"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3pPr>
    <a:lvl4pPr marL="1371600" algn="l" rtl="0" fontAlgn="base" latinLnBrk="1"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4pPr>
    <a:lvl5pPr marL="1828800" algn="l" rtl="0" fontAlgn="base" latinLnBrk="1"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FF9933"/>
    <a:srgbClr val="EAF2F1"/>
    <a:srgbClr val="F4FAEC"/>
    <a:srgbClr val="F0F8E4"/>
    <a:srgbClr val="FDF9F5"/>
    <a:srgbClr val="FBF1E5"/>
    <a:srgbClr val="E7F4F5"/>
    <a:srgbClr val="FBFB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6" autoAdjust="0"/>
    <p:restoredTop sz="94660" autoAdjust="0"/>
  </p:normalViewPr>
  <p:slideViewPr>
    <p:cSldViewPr>
      <p:cViewPr>
        <p:scale>
          <a:sx n="100" d="100"/>
          <a:sy n="100" d="100"/>
        </p:scale>
        <p:origin x="-1350" y="-3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BDF7349-D93A-47C7-AC50-E40E763666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2CA661B-1B95-4CD4-8A52-B0618FBFBDA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로그인 정보 전달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Patch </a:t>
            </a: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등의 이슈로 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Latency</a:t>
            </a: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가 발생할 경우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kern="0" dirty="0" err="1" smtClean="0">
                <a:latin typeface="맑은 고딕" pitchFamily="50" charset="-127"/>
                <a:ea typeface="맑은 고딕" pitchFamily="50" charset="-127"/>
              </a:rPr>
              <a:t>로그인이</a:t>
            </a: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 실패하는 사유가 있는데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이는 성국님 쪽에서 로그인 처리가 가능한 방법론을 제시하고 있으며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, Broker</a:t>
            </a: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로 이관될 가능성을 염두에 두고 있음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buAutoNum type="arabicPeriod"/>
            </a:pP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시에 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IGR </a:t>
            </a: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접근을 인지하고 있음을 전제하기 때문에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, “_” </a:t>
            </a:r>
            <a:r>
              <a:rPr lang="ko-KR" altLang="en-US" kern="0" dirty="0" err="1" smtClean="0">
                <a:latin typeface="맑은 고딕" pitchFamily="50" charset="-127"/>
                <a:ea typeface="맑은 고딕" pitchFamily="50" charset="-127"/>
              </a:rPr>
              <a:t>테그로</a:t>
            </a: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 접근한 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Player</a:t>
            </a: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kern="0" dirty="0" err="1" smtClean="0">
                <a:latin typeface="맑은 고딕" pitchFamily="50" charset="-127"/>
                <a:ea typeface="맑은 고딕" pitchFamily="50" charset="-127"/>
              </a:rPr>
              <a:t>TimeServer</a:t>
            </a: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User-Start</a:t>
            </a: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를 전달하지 않아도 된다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게임 내는 모든 유저에 대한 처리 기준이 일원화되기 원할 것이기 때문에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보내는 것도 무관하다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단 해당 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player</a:t>
            </a: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not active</a:t>
            </a: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로 회신 될 것이고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이 액션이 과다할 경우 타임서버의 퍼포먼스에 영향을 주므로 되도록 사전 차단되기 원한다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이를 위해 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“_”</a:t>
            </a: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kern="0" dirty="0" err="1" smtClean="0">
                <a:latin typeface="맑은 고딕" pitchFamily="50" charset="-127"/>
                <a:ea typeface="맑은 고딕" pitchFamily="50" charset="-127"/>
              </a:rPr>
              <a:t>funcom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 tech</a:t>
            </a: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의 판단하에 일관적인 </a:t>
            </a:r>
            <a:r>
              <a:rPr lang="ko-KR" altLang="en-US" kern="0" dirty="0" err="1" smtClean="0">
                <a:latin typeface="맑은 고딕" pitchFamily="50" charset="-127"/>
                <a:ea typeface="맑은 고딕" pitchFamily="50" charset="-127"/>
              </a:rPr>
              <a:t>기준값이</a:t>
            </a: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 되지 못한다고 보일 시에는 다른 문자로 치환이 가능하다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A661B-1B95-4CD4-8A52-B0618FBFBDA3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A661B-1B95-4CD4-8A52-B0618FBFBDA3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8875" y="2779704"/>
            <a:ext cx="7704138" cy="5302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1600200"/>
            <a:ext cx="2319338" cy="4525963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681037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AEE73-16AD-4A0D-9577-27BD2BC85F1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624638"/>
            <a:ext cx="9906000" cy="2174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36D44-A0CC-4DBF-961F-2FDCC71421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C4EC7-BAC8-4E1B-86BC-8618664D675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16250" y="1098550"/>
            <a:ext cx="3195638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64288" y="1098550"/>
            <a:ext cx="3197225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31D77-DF46-45C5-9745-1992C5329CB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EDCBC-DEA8-42D3-B90C-182E6CAB1D2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AD455-B8A3-471D-9EA0-046B94C022D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76DC6-4228-433F-AEEE-0B9FA6D485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5140D-939C-48C6-A70E-5B7E79A3710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8875" y="2779704"/>
            <a:ext cx="7704138" cy="5302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54A55-284B-4C33-97EF-76264AFA7D7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C50FB-3D26-4B95-BEE9-6FD4ADAE9E4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12025" y="1062038"/>
            <a:ext cx="2249488" cy="51038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0388" y="1062038"/>
            <a:ext cx="6599237" cy="51038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6A6FC-0629-476E-B3B2-A7F126FBB88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46950" y="1600200"/>
            <a:ext cx="2381250" cy="45259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00025" y="1600200"/>
            <a:ext cx="699452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2E72E-2454-421B-A66D-E37ADAB6ED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84430" y="79329"/>
            <a:ext cx="7040562" cy="4762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626225"/>
            <a:ext cx="9906000" cy="217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40145-D26B-4973-AA80-201002D2E5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8B77-0FCE-4086-AA9B-25FBCFF113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00025" y="908050"/>
            <a:ext cx="467677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67677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3A2C5-B151-4AA5-89F3-A55547823F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9CACA-B4F4-4E92-9E2A-0338364A48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BAE77-8363-4DB2-B485-C7B5D64DCD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8875" y="2779704"/>
            <a:ext cx="7704138" cy="5302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ACFA1-A6B6-4C25-8BE2-7F68108B98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261C3-9227-4E1B-B1E4-479CBAB7CF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EED94-661E-4761-AB78-CB416AD880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83C89-DDB3-45BE-9B77-3E4A673492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80300" y="44450"/>
            <a:ext cx="2425700" cy="6337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00025" y="44450"/>
            <a:ext cx="7127875" cy="6337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9C710-D252-469D-94C1-497DA7A87A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1250" y="2684454"/>
            <a:ext cx="7704138" cy="530225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2684463"/>
            <a:ext cx="77041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366713" y="2552700"/>
            <a:ext cx="9172575" cy="46038"/>
          </a:xfrm>
          <a:prstGeom prst="rect">
            <a:avLst/>
          </a:prstGeom>
          <a:solidFill>
            <a:srgbClr val="FF4E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Tx/>
              <a:buNone/>
              <a:defRPr/>
            </a:pPr>
            <a:endParaRPr lang="ko-KR" altLang="en-US" dirty="0"/>
          </a:p>
        </p:txBody>
      </p:sp>
      <p:pic>
        <p:nvPicPr>
          <p:cNvPr id="1028" name="그림 17" descr="nwg_logo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34975" y="1882775"/>
            <a:ext cx="11557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그림 18" descr="nwg_foot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623050"/>
            <a:ext cx="99060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14" r:id="rId1"/>
    <p:sldLayoutId id="2147484415" r:id="rId2"/>
    <p:sldLayoutId id="2147484416" r:id="rId3"/>
    <p:sldLayoutId id="2147484417" r:id="rId4"/>
    <p:sldLayoutId id="2147484418" r:id="rId5"/>
    <p:sldLayoutId id="2147484419" r:id="rId6"/>
    <p:sldLayoutId id="2147484420" r:id="rId7"/>
    <p:sldLayoutId id="2147484421" r:id="rId8"/>
    <p:sldLayoutId id="2147484422" r:id="rId9"/>
    <p:sldLayoutId id="2147484423" r:id="rId10"/>
    <p:sldLayoutId id="2147484424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3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3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3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3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14" descr="nwg_foot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623050"/>
            <a:ext cx="99060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0388" y="1062038"/>
            <a:ext cx="20812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0" y="1098550"/>
            <a:ext cx="6545263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6996" name="Line 20"/>
          <p:cNvSpPr>
            <a:spLocks noChangeShapeType="1"/>
          </p:cNvSpPr>
          <p:nvPr userDrawn="1"/>
        </p:nvSpPr>
        <p:spPr bwMode="gray">
          <a:xfrm>
            <a:off x="2800350" y="1000125"/>
            <a:ext cx="0" cy="5192713"/>
          </a:xfrm>
          <a:prstGeom prst="line">
            <a:avLst/>
          </a:prstGeom>
          <a:noFill/>
          <a:ln w="3175">
            <a:solidFill>
              <a:srgbClr val="E2E2E2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97650"/>
            <a:ext cx="99060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900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24256728-1BA6-4D41-82C2-349C2C503D3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2055" name="그림 15" descr="nwg_top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90600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5" r:id="rId1"/>
    <p:sldLayoutId id="2147484456" r:id="rId2"/>
    <p:sldLayoutId id="2147484426" r:id="rId3"/>
    <p:sldLayoutId id="2147484427" r:id="rId4"/>
    <p:sldLayoutId id="2147484428" r:id="rId5"/>
    <p:sldLayoutId id="2147484429" r:id="rId6"/>
    <p:sldLayoutId id="2147484430" r:id="rId7"/>
    <p:sldLayoutId id="2147484431" r:id="rId8"/>
    <p:sldLayoutId id="2147484432" r:id="rId9"/>
    <p:sldLayoutId id="2147484433" r:id="rId10"/>
    <p:sldLayoutId id="214748443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lnSpc>
          <a:spcPct val="115000"/>
        </a:lnSpc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15000"/>
        </a:lnSpc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2133600"/>
            <a:ext cx="9528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3075" name="그림 8" descr="nwg_foot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623050"/>
            <a:ext cx="99060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그림 15" descr="nwg_top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90600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5" r:id="rId1"/>
    <p:sldLayoutId id="2147484436" r:id="rId2"/>
    <p:sldLayoutId id="2147484437" r:id="rId3"/>
    <p:sldLayoutId id="2147484438" r:id="rId4"/>
    <p:sldLayoutId id="2147484439" r:id="rId5"/>
    <p:sldLayoutId id="2147484440" r:id="rId6"/>
    <p:sldLayoutId id="2147484441" r:id="rId7"/>
    <p:sldLayoutId id="2147484442" r:id="rId8"/>
    <p:sldLayoutId id="2147484443" r:id="rId9"/>
    <p:sldLayoutId id="2147484444" r:id="rId10"/>
    <p:sldLayoutId id="2147484445" r:id="rId11"/>
  </p:sldLayoutIdLst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그림 15" descr="nwg_top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90600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7" name="Text Box 11"/>
          <p:cNvSpPr txBox="1">
            <a:spLocks noChangeArrowheads="1"/>
          </p:cNvSpPr>
          <p:nvPr userDrawn="1"/>
        </p:nvSpPr>
        <p:spPr bwMode="gray">
          <a:xfrm>
            <a:off x="371475" y="581025"/>
            <a:ext cx="9363075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  <a:defRPr/>
            </a:pPr>
            <a:endParaRPr lang="ko-KR" altLang="ko-KR" sz="2000">
              <a:latin typeface="Akzidenz Grotesk BE" pitchFamily="34" charset="0"/>
              <a:ea typeface="HY헤드라인M" pitchFamily="18" charset="-127"/>
            </a:endParaRPr>
          </a:p>
        </p:txBody>
      </p:sp>
      <p:sp>
        <p:nvSpPr>
          <p:cNvPr id="4100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2693988" y="88900"/>
            <a:ext cx="70405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101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025" y="908050"/>
            <a:ext cx="950595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pic>
        <p:nvPicPr>
          <p:cNvPr id="4102" name="그림 14" descr="nwg_foot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623050"/>
            <a:ext cx="99060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97650"/>
            <a:ext cx="99060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900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203F100C-9285-4D0C-9FAF-9C4455739AF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57" r:id="rId2"/>
    <p:sldLayoutId id="2147484447" r:id="rId3"/>
    <p:sldLayoutId id="2147484448" r:id="rId4"/>
    <p:sldLayoutId id="2147484449" r:id="rId5"/>
    <p:sldLayoutId id="2147484450" r:id="rId6"/>
    <p:sldLayoutId id="2147484451" r:id="rId7"/>
    <p:sldLayoutId id="2147484452" r:id="rId8"/>
    <p:sldLayoutId id="2147484453" r:id="rId9"/>
    <p:sldLayoutId id="2147484454" r:id="rId10"/>
    <p:sldLayoutId id="2147484455" r:id="rId11"/>
  </p:sldLayoutIdLst>
  <p:hf hdr="0" ftr="0" dt="0"/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lnSpc>
          <a:spcPct val="115000"/>
        </a:lnSpc>
        <a:spcBef>
          <a:spcPct val="20000"/>
        </a:spcBef>
        <a:spcAft>
          <a:spcPct val="0"/>
        </a:spcAft>
        <a:buFont typeface="HY견고딕" pitchFamily="18" charset="-127"/>
        <a:buChar char="1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15000"/>
        </a:lnSpc>
        <a:spcBef>
          <a:spcPct val="20000"/>
        </a:spcBef>
        <a:spcAft>
          <a:spcPct val="0"/>
        </a:spcAft>
        <a:buFont typeface="HY견고딕" pitchFamily="18" charset="-127"/>
        <a:buChar char="A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lnSpc>
          <a:spcPct val="115000"/>
        </a:lnSpc>
        <a:spcBef>
          <a:spcPct val="20000"/>
        </a:spcBef>
        <a:spcAft>
          <a:spcPct val="0"/>
        </a:spcAft>
        <a:buFont typeface="HY견고딕" pitchFamily="18" charset="-127"/>
        <a:buChar char="a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돋움" pitchFamily="50" charset="-127"/>
          <a:ea typeface="돋움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on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9"/>
          <p:cNvSpPr>
            <a:spLocks noChangeArrowheads="1"/>
          </p:cNvSpPr>
          <p:nvPr/>
        </p:nvSpPr>
        <p:spPr bwMode="auto">
          <a:xfrm>
            <a:off x="323850" y="3282950"/>
            <a:ext cx="7704138" cy="234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 latinLnBrk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100" kern="0" dirty="0" smtClean="0">
                <a:solidFill>
                  <a:srgbClr val="898989"/>
                </a:solidFill>
                <a:latin typeface="Calibri" pitchFamily="34" charset="0"/>
                <a:ea typeface="맑은 고딕" pitchFamily="50" charset="-127"/>
              </a:rPr>
              <a:t>2010.10.15</a:t>
            </a:r>
            <a:endParaRPr kumimoji="0" lang="en-US" altLang="ko-KR" sz="1100" kern="0" dirty="0" smtClean="0">
              <a:solidFill>
                <a:srgbClr val="898989"/>
              </a:solidFill>
              <a:latin typeface="Calibri" pitchFamily="34" charset="0"/>
              <a:ea typeface="맑은 고딕" pitchFamily="50" charset="-127"/>
            </a:endParaRPr>
          </a:p>
          <a:p>
            <a:pPr fontAlgn="auto" latinLnBrk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100" kern="0" dirty="0" smtClean="0">
                <a:solidFill>
                  <a:srgbClr val="898989"/>
                </a:solidFill>
                <a:latin typeface="Calibri" pitchFamily="34" charset="0"/>
                <a:ea typeface="맑은 고딕" pitchFamily="50" charset="-127"/>
              </a:rPr>
              <a:t>Overview of Broker Interface</a:t>
            </a:r>
          </a:p>
          <a:p>
            <a:pPr fontAlgn="auto" latinLnBrk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en-US" altLang="ko-KR" sz="1100" kern="0" dirty="0" smtClean="0">
              <a:solidFill>
                <a:srgbClr val="898989"/>
              </a:solidFill>
              <a:latin typeface="Calibri" pitchFamily="34" charset="0"/>
              <a:ea typeface="맑은 고딕" pitchFamily="50" charset="-127"/>
            </a:endParaRPr>
          </a:p>
          <a:p>
            <a:pPr fontAlgn="auto" latinLnBrk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100" kern="0" dirty="0" smtClean="0">
                <a:solidFill>
                  <a:srgbClr val="898989"/>
                </a:solidFill>
                <a:latin typeface="Calibri" pitchFamily="34" charset="0"/>
                <a:ea typeface="맑은 고딕" pitchFamily="50" charset="-127"/>
              </a:rPr>
              <a:t>Team,  Infra-Dev.</a:t>
            </a:r>
            <a:endParaRPr kumimoji="0" lang="en-US" altLang="ko-KR" sz="1100" kern="0" dirty="0">
              <a:solidFill>
                <a:srgbClr val="898989"/>
              </a:solidFill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7171" name="제목 9"/>
          <p:cNvSpPr>
            <a:spLocks noGrp="1"/>
          </p:cNvSpPr>
          <p:nvPr>
            <p:ph type="title"/>
          </p:nvPr>
        </p:nvSpPr>
        <p:spPr>
          <a:xfrm>
            <a:off x="345207" y="2600908"/>
            <a:ext cx="7704137" cy="530225"/>
          </a:xfrm>
        </p:spPr>
        <p:txBody>
          <a:bodyPr/>
          <a:lstStyle/>
          <a:p>
            <a:pPr eaLnBrk="1" hangingPunct="1"/>
            <a:r>
              <a:rPr lang="en-US" altLang="ko-KR" sz="2800" b="1" dirty="0" smtClean="0">
                <a:latin typeface="Calibri" pitchFamily="34" charset="0"/>
                <a:ea typeface="Arial Unicode MS" pitchFamily="50" charset="-127"/>
                <a:cs typeface="Arial" pitchFamily="34" charset="0"/>
              </a:rPr>
              <a:t>Overview of JSON-ORB Interface</a:t>
            </a:r>
            <a:endParaRPr lang="ko-KR" altLang="en-US" sz="2800" b="1" dirty="0" smtClean="0">
              <a:latin typeface="Calibri" pitchFamily="34" charset="0"/>
              <a:ea typeface="Arial Unicode MS" pitchFamily="50" charset="-127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364F360-2712-47BB-8B11-C31C62C050F7}" type="slidenum">
              <a:rPr lang="en-US" altLang="ko-KR" smtClean="0"/>
              <a:pPr/>
              <a:t>10</a:t>
            </a:fld>
            <a:endParaRPr lang="en-US" altLang="ko-KR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684463" y="79375"/>
            <a:ext cx="7040562" cy="47625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JSON Object Request Broker Interface Architecture</a:t>
            </a:r>
            <a:endParaRPr lang="ko-KR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8" name="그룹 247"/>
          <p:cNvGrpSpPr/>
          <p:nvPr/>
        </p:nvGrpSpPr>
        <p:grpSpPr>
          <a:xfrm>
            <a:off x="680979" y="909603"/>
            <a:ext cx="9042456" cy="5546342"/>
            <a:chOff x="680979" y="909603"/>
            <a:chExt cx="9042456" cy="5546342"/>
          </a:xfrm>
        </p:grpSpPr>
        <p:sp>
          <p:nvSpPr>
            <p:cNvPr id="105" name="AutoShape 146"/>
            <p:cNvSpPr>
              <a:spLocks noChangeArrowheads="1"/>
            </p:cNvSpPr>
            <p:nvPr/>
          </p:nvSpPr>
          <p:spPr bwMode="auto">
            <a:xfrm>
              <a:off x="2871759" y="2698741"/>
              <a:ext cx="4345047" cy="350524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t"/>
            <a:lstStyle/>
            <a:p>
              <a:pPr marL="342900" indent="-342900">
                <a:buFontTx/>
                <a:buNone/>
                <a:defRPr/>
              </a:pPr>
              <a:r>
                <a:rPr lang="en-US" altLang="ja-JP" sz="1050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굴림" pitchFamily="50" charset="-127"/>
                </a:rPr>
                <a:t>JSON </a:t>
              </a:r>
            </a:p>
            <a:p>
              <a:pPr marL="342900" indent="-342900">
                <a:buFontTx/>
                <a:buNone/>
                <a:defRPr/>
              </a:pPr>
              <a:r>
                <a:rPr lang="en-US" altLang="ja-JP" sz="1050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굴림" pitchFamily="50" charset="-127"/>
                </a:rPr>
                <a:t>ORB </a:t>
              </a:r>
            </a:p>
            <a:p>
              <a:pPr marL="342900" indent="-342900">
                <a:buFontTx/>
                <a:buNone/>
                <a:defRPr/>
              </a:pPr>
              <a:r>
                <a:rPr lang="en-US" altLang="ja-JP" sz="1050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굴림" pitchFamily="50" charset="-127"/>
                </a:rPr>
                <a:t>Interface</a:t>
              </a:r>
              <a:endParaRPr lang="en-US" altLang="ja-JP" sz="105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굴림" pitchFamily="50" charset="-127"/>
              </a:endParaRPr>
            </a:p>
          </p:txBody>
        </p:sp>
        <p:sp>
          <p:nvSpPr>
            <p:cNvPr id="235" name="AutoShape 146"/>
            <p:cNvSpPr>
              <a:spLocks noChangeArrowheads="1"/>
            </p:cNvSpPr>
            <p:nvPr/>
          </p:nvSpPr>
          <p:spPr bwMode="auto">
            <a:xfrm>
              <a:off x="2944785" y="3519489"/>
              <a:ext cx="4162482" cy="36513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t"/>
            <a:lstStyle/>
            <a:p>
              <a:pPr marL="342900" indent="-342900">
                <a:buFontTx/>
                <a:buNone/>
                <a:defRPr/>
              </a:pPr>
              <a:r>
                <a:rPr lang="en-US" altLang="ja-JP" sz="9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ea typeface="굴림" pitchFamily="50" charset="-127"/>
                </a:rPr>
                <a:t>Piggy-Back Agent</a:t>
              </a:r>
            </a:p>
          </p:txBody>
        </p:sp>
        <p:sp>
          <p:nvSpPr>
            <p:cNvPr id="59" name="AutoShape 146"/>
            <p:cNvSpPr>
              <a:spLocks noChangeArrowheads="1"/>
            </p:cNvSpPr>
            <p:nvPr/>
          </p:nvSpPr>
          <p:spPr bwMode="auto">
            <a:xfrm>
              <a:off x="3930636" y="1639863"/>
              <a:ext cx="1935189" cy="5842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342900" indent="-342900" algn="ctr">
                <a:buFontTx/>
                <a:buNone/>
                <a:defRPr/>
              </a:pPr>
              <a:r>
                <a:rPr lang="en-US" altLang="ja-JP" sz="1050" dirty="0" smtClean="0">
                  <a:solidFill>
                    <a:schemeClr val="tx1"/>
                  </a:solidFill>
                  <a:latin typeface="Calibri" pitchFamily="34" charset="0"/>
                  <a:ea typeface="굴림" pitchFamily="50" charset="-127"/>
                </a:rPr>
                <a:t>Game Server</a:t>
              </a:r>
              <a:endParaRPr lang="en-US" altLang="ja-JP" sz="1050" dirty="0">
                <a:solidFill>
                  <a:schemeClr val="tx1"/>
                </a:solidFill>
                <a:latin typeface="Calibri" pitchFamily="34" charset="0"/>
                <a:ea typeface="굴림" pitchFamily="50" charset="-127"/>
              </a:endParaRP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827031" y="909603"/>
              <a:ext cx="1168417" cy="620721"/>
              <a:chOff x="388875" y="982663"/>
              <a:chExt cx="1022364" cy="766739"/>
            </a:xfrm>
          </p:grpSpPr>
          <p:grpSp>
            <p:nvGrpSpPr>
              <p:cNvPr id="72" name="그룹 71"/>
              <p:cNvGrpSpPr/>
              <p:nvPr/>
            </p:nvGrpSpPr>
            <p:grpSpPr>
              <a:xfrm>
                <a:off x="498351" y="1274748"/>
                <a:ext cx="720000" cy="255576"/>
                <a:chOff x="498351" y="1274748"/>
                <a:chExt cx="720000" cy="255576"/>
              </a:xfrm>
            </p:grpSpPr>
            <p:sp>
              <p:nvSpPr>
                <p:cNvPr id="52" name="AutoShape 146"/>
                <p:cNvSpPr>
                  <a:spLocks noChangeArrowheads="1"/>
                </p:cNvSpPr>
                <p:nvPr/>
              </p:nvSpPr>
              <p:spPr bwMode="auto">
                <a:xfrm>
                  <a:off x="498351" y="1274748"/>
                  <a:ext cx="720000" cy="25557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 algn="ctr">
                  <a:solidFill>
                    <a:schemeClr val="accent3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342900" indent="-342900" algn="ctr">
                    <a:defRPr/>
                  </a:pPr>
                  <a:endParaRPr lang="ja-JP" altLang="en-US">
                    <a:solidFill>
                      <a:schemeClr val="bg1">
                        <a:lumMod val="50000"/>
                      </a:schemeClr>
                    </a:solidFill>
                    <a:ea typeface="굴림" pitchFamily="50" charset="-127"/>
                  </a:endParaRPr>
                </a:p>
              </p:txBody>
            </p:sp>
            <p:sp>
              <p:nvSpPr>
                <p:cNvPr id="53" name="TextBox 177"/>
                <p:cNvSpPr txBox="1">
                  <a:spLocks noChangeArrowheads="1"/>
                </p:cNvSpPr>
                <p:nvPr/>
              </p:nvSpPr>
              <p:spPr bwMode="auto">
                <a:xfrm>
                  <a:off x="534867" y="1311246"/>
                  <a:ext cx="648000" cy="215444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buFontTx/>
                    <a:buNone/>
                    <a:defRPr/>
                  </a:pPr>
                  <a:r>
                    <a:rPr lang="en-US" altLang="ko-KR" sz="800" dirty="0" smtClean="0">
                      <a:solidFill>
                        <a:schemeClr val="bg1">
                          <a:lumMod val="50000"/>
                        </a:schemeClr>
                      </a:solidFill>
                      <a:latin typeface="Microsoft Sans Serif" pitchFamily="34" charset="0"/>
                      <a:cs typeface="Microsoft Sans Serif" pitchFamily="34" charset="0"/>
                    </a:rPr>
                    <a:t>Player</a:t>
                  </a:r>
                  <a:endPara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Microsoft Sans Serif" pitchFamily="34" charset="0"/>
                    <a:cs typeface="Microsoft Sans Serif" pitchFamily="34" charset="0"/>
                  </a:endParaRPr>
                </a:p>
              </p:txBody>
            </p:sp>
          </p:grpSp>
          <p:sp>
            <p:nvSpPr>
              <p:cNvPr id="54" name="AutoShape 155"/>
              <p:cNvSpPr>
                <a:spLocks noChangeArrowheads="1"/>
              </p:cNvSpPr>
              <p:nvPr/>
            </p:nvSpPr>
            <p:spPr bwMode="auto">
              <a:xfrm>
                <a:off x="388875" y="982663"/>
                <a:ext cx="1022364" cy="766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 cap="rnd" algn="ctr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t"/>
              <a:lstStyle/>
              <a:p>
                <a:pPr>
                  <a:buNone/>
                </a:pPr>
                <a:r>
                  <a:rPr lang="en-US" altLang="ko-KR" sz="1200" dirty="0" smtClean="0">
                    <a:latin typeface="Calibri" pitchFamily="34" charset="0"/>
                    <a:cs typeface="Microsoft Sans Serif" pitchFamily="34" charset="0"/>
                  </a:rPr>
                  <a:t>Game Start!</a:t>
                </a:r>
              </a:p>
              <a:p>
                <a:pPr>
                  <a:buNone/>
                </a:pPr>
                <a:r>
                  <a:rPr lang="en-US" altLang="ko-KR" sz="1200" dirty="0" smtClean="0">
                    <a:latin typeface="Calibri" pitchFamily="34" charset="0"/>
                    <a:cs typeface="Microsoft Sans Serif" pitchFamily="34" charset="0"/>
                  </a:rPr>
                  <a:t>@Browser</a:t>
                </a:r>
                <a:endParaRPr lang="ko-KR" altLang="en-US" sz="1200" dirty="0">
                  <a:latin typeface="Calibri" pitchFamily="34" charset="0"/>
                  <a:cs typeface="Microsoft Sans Serif" pitchFamily="34" charset="0"/>
                </a:endParaRPr>
              </a:p>
            </p:txBody>
          </p:sp>
        </p:grpSp>
        <p:sp>
          <p:nvSpPr>
            <p:cNvPr id="96" name="AutoShape 146"/>
            <p:cNvSpPr>
              <a:spLocks noChangeArrowheads="1"/>
            </p:cNvSpPr>
            <p:nvPr/>
          </p:nvSpPr>
          <p:spPr bwMode="auto">
            <a:xfrm>
              <a:off x="3930636" y="927066"/>
              <a:ext cx="1935189" cy="54769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342900" indent="-342900" algn="ctr">
                <a:buFontTx/>
                <a:buNone/>
                <a:defRPr/>
              </a:pPr>
              <a:r>
                <a:rPr lang="en-US" altLang="ja-JP" sz="1050" dirty="0" smtClean="0">
                  <a:solidFill>
                    <a:schemeClr val="tx1"/>
                  </a:solidFill>
                  <a:latin typeface="Calibri" pitchFamily="34" charset="0"/>
                  <a:ea typeface="굴림" pitchFamily="50" charset="-127"/>
                </a:rPr>
                <a:t>Game Client</a:t>
              </a:r>
              <a:endParaRPr lang="en-US" altLang="ja-JP" sz="1050" dirty="0">
                <a:solidFill>
                  <a:schemeClr val="tx1"/>
                </a:solidFill>
                <a:latin typeface="Calibri" pitchFamily="34" charset="0"/>
                <a:ea typeface="굴림" pitchFamily="50" charset="-127"/>
              </a:endParaRPr>
            </a:p>
          </p:txBody>
        </p:sp>
        <p:sp>
          <p:nvSpPr>
            <p:cNvPr id="97" name="AutoShape 146"/>
            <p:cNvSpPr>
              <a:spLocks noChangeArrowheads="1"/>
            </p:cNvSpPr>
            <p:nvPr/>
          </p:nvSpPr>
          <p:spPr bwMode="auto">
            <a:xfrm>
              <a:off x="3455967" y="3721104"/>
              <a:ext cx="2154268" cy="23003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b"/>
            <a:lstStyle/>
            <a:p>
              <a:pPr marL="342900" indent="-342900">
                <a:buFontTx/>
                <a:buNone/>
                <a:defRPr/>
              </a:pPr>
              <a:r>
                <a:rPr lang="en-US" altLang="ja-JP" sz="105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ea typeface="굴림" pitchFamily="50" charset="-127"/>
                </a:rPr>
                <a:t>Session  Pool</a:t>
              </a:r>
            </a:p>
          </p:txBody>
        </p:sp>
        <p:sp>
          <p:nvSpPr>
            <p:cNvPr id="98" name="AutoShape 146"/>
            <p:cNvSpPr>
              <a:spLocks noChangeArrowheads="1"/>
            </p:cNvSpPr>
            <p:nvPr/>
          </p:nvSpPr>
          <p:spPr bwMode="auto">
            <a:xfrm>
              <a:off x="863544" y="2224071"/>
              <a:ext cx="1277955" cy="47466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342900" indent="-342900" algn="ctr">
                <a:buFontTx/>
                <a:buNone/>
                <a:defRPr/>
              </a:pPr>
              <a:r>
                <a:rPr lang="en-US" altLang="ja-JP" sz="1050" dirty="0" smtClean="0">
                  <a:solidFill>
                    <a:schemeClr val="tx1"/>
                  </a:solidFill>
                  <a:latin typeface="Calibri" pitchFamily="34" charset="0"/>
                  <a:ea typeface="굴림" pitchFamily="50" charset="-127"/>
                </a:rPr>
                <a:t>Web Server</a:t>
              </a:r>
            </a:p>
          </p:txBody>
        </p:sp>
        <p:cxnSp>
          <p:nvCxnSpPr>
            <p:cNvPr id="100" name="직선 화살표 연결선 99"/>
            <p:cNvCxnSpPr/>
            <p:nvPr/>
          </p:nvCxnSpPr>
          <p:spPr bwMode="auto">
            <a:xfrm rot="5400000">
              <a:off x="956414" y="1840685"/>
              <a:ext cx="620723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lgDash"/>
              <a:round/>
              <a:headEnd type="none" w="med" len="med"/>
              <a:tailEnd type="arrow"/>
            </a:ln>
            <a:effectLst/>
          </p:spPr>
        </p:cxnSp>
        <p:sp>
          <p:nvSpPr>
            <p:cNvPr id="104" name="TextBox 103"/>
            <p:cNvSpPr txBox="1"/>
            <p:nvPr/>
          </p:nvSpPr>
          <p:spPr>
            <a:xfrm>
              <a:off x="680979" y="1603350"/>
              <a:ext cx="631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buNone/>
              </a:pPr>
              <a:r>
                <a:rPr lang="en-US" altLang="ko-KR" sz="80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@1</a:t>
              </a:r>
              <a:br>
                <a:rPr lang="en-US" altLang="ko-KR" sz="80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80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게임</a:t>
              </a:r>
              <a:r>
                <a:rPr lang="en-US" altLang="ko-KR" sz="80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80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실행</a:t>
              </a:r>
              <a:r>
                <a:rPr lang="en-US" altLang="ko-KR" sz="80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80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80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인자 요청</a:t>
              </a:r>
              <a:endParaRPr lang="en-US" altLang="ko-KR" sz="8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AutoShape 146"/>
            <p:cNvSpPr>
              <a:spLocks noChangeArrowheads="1"/>
            </p:cNvSpPr>
            <p:nvPr/>
          </p:nvSpPr>
          <p:spPr bwMode="auto">
            <a:xfrm>
              <a:off x="2397090" y="909603"/>
              <a:ext cx="1131903" cy="584209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buNone/>
                <a:defRPr/>
              </a:pPr>
              <a:r>
                <a:rPr lang="en-US" altLang="ja-JP" sz="900" dirty="0" smtClean="0">
                  <a:latin typeface="Calibri" pitchFamily="34" charset="0"/>
                  <a:ea typeface="맑은 고딕" pitchFamily="50" charset="-127"/>
                </a:rPr>
                <a:t>Game </a:t>
              </a:r>
            </a:p>
            <a:p>
              <a:pPr marL="342900" indent="-342900" algn="ctr">
                <a:buNone/>
                <a:defRPr/>
              </a:pPr>
              <a:r>
                <a:rPr lang="en-US" altLang="ja-JP" sz="900" dirty="0" smtClean="0">
                  <a:latin typeface="Calibri" pitchFamily="34" charset="0"/>
                  <a:ea typeface="맑은 고딕" pitchFamily="50" charset="-127"/>
                </a:rPr>
                <a:t>Launching </a:t>
              </a:r>
            </a:p>
            <a:p>
              <a:pPr marL="342900" indent="-342900" algn="ctr">
                <a:buNone/>
                <a:defRPr/>
              </a:pPr>
              <a:r>
                <a:rPr lang="en-US" altLang="ja-JP" sz="900" dirty="0" smtClean="0">
                  <a:latin typeface="Calibri" pitchFamily="34" charset="0"/>
                  <a:ea typeface="맑은 고딕" pitchFamily="50" charset="-127"/>
                </a:rPr>
                <a:t>Process</a:t>
              </a:r>
              <a:endParaRPr lang="ja-JP" altLang="en-US" sz="900" dirty="0">
                <a:latin typeface="Calibri" pitchFamily="34" charset="0"/>
                <a:ea typeface="굴림" pitchFamily="50" charset="-127"/>
              </a:endParaRPr>
            </a:p>
          </p:txBody>
        </p:sp>
        <p:cxnSp>
          <p:nvCxnSpPr>
            <p:cNvPr id="109" name="직선 화살표 연결선 108"/>
            <p:cNvCxnSpPr/>
            <p:nvPr/>
          </p:nvCxnSpPr>
          <p:spPr bwMode="auto">
            <a:xfrm rot="5400000">
              <a:off x="1138184" y="1839892"/>
              <a:ext cx="620723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lgDash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133" name="TextBox 132"/>
            <p:cNvSpPr txBox="1"/>
            <p:nvPr/>
          </p:nvSpPr>
          <p:spPr>
            <a:xfrm>
              <a:off x="1411239" y="1639863"/>
              <a:ext cx="631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80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@3</a:t>
              </a:r>
              <a:br>
                <a:rPr lang="en-US" altLang="ko-KR" sz="80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80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게임</a:t>
              </a:r>
              <a:r>
                <a:rPr lang="en-US" altLang="ko-KR" sz="80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80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실행</a:t>
              </a:r>
              <a:r>
                <a:rPr lang="en-US" altLang="ko-KR" sz="80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80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80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인자 전달</a:t>
              </a:r>
              <a:endParaRPr lang="en-US" altLang="ko-KR" sz="8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484265" y="3027357"/>
              <a:ext cx="1116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80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@2</a:t>
              </a:r>
              <a:br>
                <a:rPr lang="en-US" altLang="ko-KR" sz="80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80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게임</a:t>
              </a:r>
              <a:r>
                <a:rPr lang="en-US" altLang="ko-KR" sz="80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80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접속 정보 전달</a:t>
              </a:r>
              <a:r>
                <a:rPr lang="en-US" altLang="ko-KR" sz="80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80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80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/ Create User Entity</a:t>
              </a:r>
            </a:p>
          </p:txBody>
        </p:sp>
        <p:cxnSp>
          <p:nvCxnSpPr>
            <p:cNvPr id="136" name="직선 화살표 연결선 135"/>
            <p:cNvCxnSpPr>
              <a:endCxn id="107" idx="1"/>
            </p:cNvCxnSpPr>
            <p:nvPr/>
          </p:nvCxnSpPr>
          <p:spPr bwMode="auto">
            <a:xfrm>
              <a:off x="1995447" y="1201707"/>
              <a:ext cx="401643" cy="1"/>
            </a:xfrm>
            <a:prstGeom prst="straightConnector1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143" name="TextBox 142"/>
            <p:cNvSpPr txBox="1"/>
            <p:nvPr/>
          </p:nvSpPr>
          <p:spPr>
            <a:xfrm>
              <a:off x="2020848" y="1020729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80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@4</a:t>
              </a:r>
            </a:p>
          </p:txBody>
        </p:sp>
        <p:cxnSp>
          <p:nvCxnSpPr>
            <p:cNvPr id="146" name="직선 화살표 연결선 145"/>
            <p:cNvCxnSpPr/>
            <p:nvPr/>
          </p:nvCxnSpPr>
          <p:spPr bwMode="auto">
            <a:xfrm>
              <a:off x="3528993" y="1200120"/>
              <a:ext cx="401643" cy="1"/>
            </a:xfrm>
            <a:prstGeom prst="straightConnector1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147" name="TextBox 146"/>
            <p:cNvSpPr txBox="1"/>
            <p:nvPr/>
          </p:nvSpPr>
          <p:spPr>
            <a:xfrm>
              <a:off x="3554394" y="1019142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80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@5</a:t>
              </a:r>
            </a:p>
          </p:txBody>
        </p:sp>
        <p:sp>
          <p:nvSpPr>
            <p:cNvPr id="148" name="AutoShape 146"/>
            <p:cNvSpPr>
              <a:spLocks noChangeArrowheads="1"/>
            </p:cNvSpPr>
            <p:nvPr/>
          </p:nvSpPr>
          <p:spPr bwMode="auto">
            <a:xfrm>
              <a:off x="3784583" y="2808281"/>
              <a:ext cx="3103606" cy="73026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b"/>
            <a:lstStyle/>
            <a:p>
              <a:pPr marL="342900" indent="-342900" algn="r">
                <a:buFontTx/>
                <a:buNone/>
                <a:defRPr/>
              </a:pPr>
              <a:r>
                <a:rPr lang="en-US" altLang="ja-JP" sz="1050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굴림" pitchFamily="50" charset="-127"/>
                </a:rPr>
                <a:t>Connection Pool</a:t>
              </a:r>
              <a:endParaRPr lang="en-US" altLang="ja-JP" sz="105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굴림" pitchFamily="50" charset="-127"/>
              </a:endParaRPr>
            </a:p>
          </p:txBody>
        </p:sp>
        <p:sp>
          <p:nvSpPr>
            <p:cNvPr id="157" name="원호 156"/>
            <p:cNvSpPr/>
            <p:nvPr/>
          </p:nvSpPr>
          <p:spPr bwMode="auto">
            <a:xfrm rot="7631896">
              <a:off x="4459790" y="1602259"/>
              <a:ext cx="876312" cy="876312"/>
            </a:xfrm>
            <a:prstGeom prst="arc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9" name="직선 연결선 158"/>
            <p:cNvCxnSpPr>
              <a:stCxn id="96" idx="2"/>
              <a:endCxn id="59" idx="0"/>
            </p:cNvCxnSpPr>
            <p:nvPr/>
          </p:nvCxnSpPr>
          <p:spPr bwMode="auto">
            <a:xfrm rot="5400000">
              <a:off x="4815680" y="1557312"/>
              <a:ext cx="165102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diamond" w="med" len="med"/>
            </a:ln>
            <a:effectLst/>
          </p:spPr>
        </p:cxnSp>
        <p:cxnSp>
          <p:nvCxnSpPr>
            <p:cNvPr id="192" name="꺾인 연결선 191"/>
            <p:cNvCxnSpPr>
              <a:stCxn id="98" idx="2"/>
              <a:endCxn id="171" idx="1"/>
            </p:cNvCxnSpPr>
            <p:nvPr/>
          </p:nvCxnSpPr>
          <p:spPr bwMode="auto">
            <a:xfrm rot="16200000" flipH="1">
              <a:off x="1721600" y="2479662"/>
              <a:ext cx="1734369" cy="2172524"/>
            </a:xfrm>
            <a:prstGeom prst="bentConnector2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lgDash"/>
              <a:round/>
              <a:headEnd type="none" w="med" len="med"/>
              <a:tailEnd type="arrow"/>
            </a:ln>
            <a:effectLst/>
          </p:spPr>
        </p:cxnSp>
        <p:sp>
          <p:nvSpPr>
            <p:cNvPr id="180" name="AutoShape 146"/>
            <p:cNvSpPr>
              <a:spLocks noChangeArrowheads="1"/>
            </p:cNvSpPr>
            <p:nvPr/>
          </p:nvSpPr>
          <p:spPr bwMode="auto">
            <a:xfrm>
              <a:off x="4514844" y="5145113"/>
              <a:ext cx="949338" cy="40164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marL="342900" indent="-342900">
                <a:buNone/>
                <a:defRPr/>
              </a:pPr>
              <a:r>
                <a:rPr lang="en-US" altLang="ja-JP" sz="10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ea typeface="굴림" pitchFamily="50" charset="-127"/>
                </a:rPr>
                <a:t>User Entity C</a:t>
              </a:r>
              <a:endParaRPr lang="ja-JP" altLang="en-US" sz="10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굴림" pitchFamily="50" charset="-127"/>
              </a:endParaRPr>
            </a:p>
          </p:txBody>
        </p:sp>
        <p:sp>
          <p:nvSpPr>
            <p:cNvPr id="179" name="AutoShape 146"/>
            <p:cNvSpPr>
              <a:spLocks noChangeArrowheads="1"/>
            </p:cNvSpPr>
            <p:nvPr/>
          </p:nvSpPr>
          <p:spPr bwMode="auto">
            <a:xfrm>
              <a:off x="3675045" y="4926035"/>
              <a:ext cx="949338" cy="40164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marL="342900" indent="-342900">
                <a:buNone/>
                <a:defRPr/>
              </a:pPr>
              <a:r>
                <a:rPr lang="en-US" altLang="ja-JP" sz="10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ea typeface="굴림" pitchFamily="50" charset="-127"/>
                </a:rPr>
                <a:t>User Entity B</a:t>
              </a:r>
              <a:endParaRPr lang="ja-JP" altLang="en-US" sz="10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굴림" pitchFamily="50" charset="-127"/>
              </a:endParaRPr>
            </a:p>
          </p:txBody>
        </p:sp>
        <p:sp>
          <p:nvSpPr>
            <p:cNvPr id="200" name="AutoShape 146"/>
            <p:cNvSpPr>
              <a:spLocks noChangeArrowheads="1"/>
            </p:cNvSpPr>
            <p:nvPr/>
          </p:nvSpPr>
          <p:spPr bwMode="auto">
            <a:xfrm>
              <a:off x="5719774" y="3721105"/>
              <a:ext cx="1168416" cy="23003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b"/>
            <a:lstStyle/>
            <a:p>
              <a:pPr marL="342900" indent="-342900">
                <a:buFontTx/>
                <a:buNone/>
                <a:defRPr/>
              </a:pPr>
              <a:r>
                <a:rPr lang="en-US" altLang="ja-JP" sz="105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ea typeface="굴림" pitchFamily="50" charset="-127"/>
                </a:rPr>
                <a:t>Thread  Pool</a:t>
              </a:r>
            </a:p>
          </p:txBody>
        </p:sp>
        <p:sp>
          <p:nvSpPr>
            <p:cNvPr id="202" name="AutoShape 146"/>
            <p:cNvSpPr>
              <a:spLocks noChangeArrowheads="1"/>
            </p:cNvSpPr>
            <p:nvPr/>
          </p:nvSpPr>
          <p:spPr bwMode="auto">
            <a:xfrm>
              <a:off x="5026026" y="4122748"/>
              <a:ext cx="1752623" cy="584208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t"/>
            <a:lstStyle/>
            <a:p>
              <a:pPr marL="342900" indent="-342900" algn="r">
                <a:buNone/>
                <a:defRPr/>
              </a:pPr>
              <a:r>
                <a:rPr lang="en-US" altLang="ja-JP" sz="1000" dirty="0" err="1" smtClean="0">
                  <a:latin typeface="Calibri" pitchFamily="34" charset="0"/>
                  <a:ea typeface="굴림" pitchFamily="50" charset="-127"/>
                </a:rPr>
                <a:t>Worker.Threads</a:t>
              </a:r>
              <a:r>
                <a:rPr lang="en-US" altLang="ja-JP" sz="1000" dirty="0" smtClean="0">
                  <a:latin typeface="Calibri" pitchFamily="34" charset="0"/>
                  <a:ea typeface="굴림" pitchFamily="50" charset="-127"/>
                </a:rPr>
                <a:t>:</a:t>
              </a:r>
            </a:p>
            <a:p>
              <a:pPr marL="342900" indent="-342900" algn="r">
                <a:buNone/>
                <a:defRPr/>
              </a:pPr>
              <a:r>
                <a:rPr lang="en-US" altLang="ja-JP" sz="1000" dirty="0" smtClean="0">
                  <a:latin typeface="Calibri" pitchFamily="34" charset="0"/>
                  <a:ea typeface="굴림" pitchFamily="50" charset="-127"/>
                </a:rPr>
                <a:t>Process Request</a:t>
              </a:r>
              <a:endParaRPr lang="ja-JP" altLang="en-US" sz="1000" dirty="0">
                <a:latin typeface="Calibri" pitchFamily="34" charset="0"/>
                <a:ea typeface="굴림" pitchFamily="50" charset="-127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3054324" y="2297097"/>
              <a:ext cx="1570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800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#1. </a:t>
              </a:r>
              <a:r>
                <a:rPr lang="ko-KR" altLang="en-US" sz="800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계좌 조회</a:t>
              </a:r>
              <a:r>
                <a:rPr lang="en-US" altLang="ko-KR" sz="800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800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할인 쿠폰 조회</a:t>
              </a:r>
              <a:r>
                <a:rPr lang="en-US" altLang="ko-KR" sz="800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br>
                <a:rPr lang="en-US" altLang="ko-KR" sz="800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800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구매</a:t>
              </a:r>
              <a:r>
                <a:rPr lang="en-US" altLang="ko-KR" sz="800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800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구매 취소 요청</a:t>
              </a:r>
              <a:endParaRPr lang="en-US" altLang="ko-KR" sz="8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587870" y="2519809"/>
              <a:ext cx="9858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800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#5. </a:t>
              </a:r>
              <a:r>
                <a:rPr lang="ko-KR" altLang="en-US" sz="800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결과 전송</a:t>
              </a:r>
              <a:endParaRPr lang="en-US" altLang="ko-KR" sz="8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1" name="AutoShape 146"/>
            <p:cNvSpPr>
              <a:spLocks noChangeArrowheads="1"/>
            </p:cNvSpPr>
            <p:nvPr/>
          </p:nvSpPr>
          <p:spPr bwMode="auto">
            <a:xfrm>
              <a:off x="3675046" y="4013210"/>
              <a:ext cx="1387494" cy="83979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marL="342900" indent="-342900">
                <a:buNone/>
                <a:defRPr/>
              </a:pPr>
              <a:r>
                <a:rPr lang="en-US" altLang="ja-JP" sz="10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ea typeface="굴림" pitchFamily="50" charset="-127"/>
                </a:rPr>
                <a:t>User Entity A</a:t>
              </a:r>
              <a:endParaRPr lang="ja-JP" altLang="en-US" sz="10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굴림" pitchFamily="50" charset="-127"/>
              </a:endParaRPr>
            </a:p>
          </p:txBody>
        </p:sp>
        <p:sp>
          <p:nvSpPr>
            <p:cNvPr id="183" name="AutoShape 146"/>
            <p:cNvSpPr>
              <a:spLocks noChangeArrowheads="1"/>
            </p:cNvSpPr>
            <p:nvPr/>
          </p:nvSpPr>
          <p:spPr bwMode="auto">
            <a:xfrm>
              <a:off x="3748070" y="4159260"/>
              <a:ext cx="1204930" cy="401643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t"/>
            <a:lstStyle/>
            <a:p>
              <a:pPr marL="342900" indent="-342900">
                <a:buNone/>
                <a:defRPr/>
              </a:pPr>
              <a:r>
                <a:rPr lang="en-US" altLang="ja-JP" sz="1000" dirty="0" smtClean="0">
                  <a:latin typeface="Calibri" pitchFamily="34" charset="0"/>
                  <a:ea typeface="굴림" pitchFamily="50" charset="-127"/>
                </a:rPr>
                <a:t>Request Queue</a:t>
              </a:r>
            </a:p>
            <a:p>
              <a:pPr marL="342900" indent="-342900" algn="r">
                <a:buNone/>
                <a:defRPr/>
              </a:pPr>
              <a:r>
                <a:rPr lang="en-US" altLang="ja-JP" sz="1000" dirty="0" smtClean="0">
                  <a:latin typeface="Calibri" pitchFamily="34" charset="0"/>
                  <a:ea typeface="굴림" pitchFamily="50" charset="-127"/>
                </a:rPr>
                <a:t>@</a:t>
              </a:r>
              <a:r>
                <a:rPr lang="en-US" altLang="ja-JP" sz="1000" dirty="0" err="1" smtClean="0">
                  <a:latin typeface="Calibri" pitchFamily="34" charset="0"/>
                  <a:ea typeface="굴림" pitchFamily="50" charset="-127"/>
                </a:rPr>
                <a:t>ThreadSafe</a:t>
              </a:r>
              <a:endParaRPr lang="ja-JP" altLang="en-US" sz="1000" dirty="0">
                <a:latin typeface="Calibri" pitchFamily="34" charset="0"/>
                <a:ea typeface="굴림" pitchFamily="50" charset="-127"/>
              </a:endParaRPr>
            </a:p>
          </p:txBody>
        </p:sp>
        <p:sp>
          <p:nvSpPr>
            <p:cNvPr id="217" name="AutoShape 146"/>
            <p:cNvSpPr>
              <a:spLocks noChangeArrowheads="1"/>
            </p:cNvSpPr>
            <p:nvPr/>
          </p:nvSpPr>
          <p:spPr bwMode="auto">
            <a:xfrm>
              <a:off x="4405305" y="3063870"/>
              <a:ext cx="1095389" cy="401643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t"/>
            <a:lstStyle/>
            <a:p>
              <a:pPr>
                <a:spcBef>
                  <a:spcPts val="0"/>
                </a:spcBef>
                <a:buNone/>
                <a:defRPr/>
              </a:pPr>
              <a:r>
                <a:rPr lang="en-US" altLang="ja-JP" sz="1000" dirty="0" smtClean="0">
                  <a:latin typeface="Calibri" pitchFamily="34" charset="0"/>
                  <a:ea typeface="굴림" pitchFamily="50" charset="-127"/>
                </a:rPr>
                <a:t>Response Queue</a:t>
              </a:r>
              <a:r>
                <a:rPr lang="en-US" altLang="ja-JP" sz="10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ea typeface="굴림" pitchFamily="50" charset="-127"/>
                </a:rPr>
                <a:t> </a:t>
              </a:r>
              <a:br>
                <a:rPr lang="en-US" altLang="ja-JP" sz="10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ea typeface="굴림" pitchFamily="50" charset="-127"/>
                </a:rPr>
              </a:br>
              <a:r>
                <a:rPr lang="en-US" altLang="ja-JP" sz="10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ea typeface="굴림" pitchFamily="50" charset="-127"/>
                </a:rPr>
                <a:t>@</a:t>
              </a:r>
              <a:r>
                <a:rPr lang="en-US" altLang="ja-JP" sz="10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ea typeface="굴림" pitchFamily="50" charset="-127"/>
                </a:rPr>
                <a:t>ThreadSafe</a:t>
              </a:r>
              <a:endParaRPr lang="ja-JP" altLang="en-US" sz="10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굴림" pitchFamily="50" charset="-127"/>
              </a:endParaRPr>
            </a:p>
          </p:txBody>
        </p:sp>
        <p:sp>
          <p:nvSpPr>
            <p:cNvPr id="150" name="AutoShape 146"/>
            <p:cNvSpPr>
              <a:spLocks noChangeArrowheads="1"/>
            </p:cNvSpPr>
            <p:nvPr/>
          </p:nvSpPr>
          <p:spPr bwMode="auto">
            <a:xfrm>
              <a:off x="5610234" y="2881305"/>
              <a:ext cx="720000" cy="255576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buNone/>
                <a:defRPr/>
              </a:pPr>
              <a:r>
                <a:rPr lang="en-US" altLang="ja-JP" sz="1000" dirty="0" smtClean="0">
                  <a:latin typeface="Calibri" pitchFamily="34" charset="0"/>
                  <a:ea typeface="굴림" pitchFamily="50" charset="-127"/>
                </a:rPr>
                <a:t>Connection</a:t>
              </a:r>
              <a:endParaRPr lang="ja-JP" altLang="en-US" sz="1000" dirty="0">
                <a:latin typeface="Calibri" pitchFamily="34" charset="0"/>
                <a:ea typeface="굴림" pitchFamily="50" charset="-127"/>
              </a:endParaRPr>
            </a:p>
          </p:txBody>
        </p:sp>
        <p:cxnSp>
          <p:nvCxnSpPr>
            <p:cNvPr id="196" name="직선 화살표 연결선 195"/>
            <p:cNvCxnSpPr>
              <a:stCxn id="150" idx="2"/>
              <a:endCxn id="183" idx="0"/>
            </p:cNvCxnSpPr>
            <p:nvPr/>
          </p:nvCxnSpPr>
          <p:spPr bwMode="auto">
            <a:xfrm rot="5400000">
              <a:off x="4649196" y="2838221"/>
              <a:ext cx="1022379" cy="161969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arrow"/>
            </a:ln>
            <a:effectLst/>
          </p:spPr>
        </p:cxnSp>
        <p:sp>
          <p:nvSpPr>
            <p:cNvPr id="220" name="AutoShape 146"/>
            <p:cNvSpPr>
              <a:spLocks noChangeArrowheads="1"/>
            </p:cNvSpPr>
            <p:nvPr/>
          </p:nvSpPr>
          <p:spPr bwMode="auto">
            <a:xfrm>
              <a:off x="7399372" y="2698740"/>
              <a:ext cx="1606572" cy="350524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t"/>
            <a:lstStyle/>
            <a:p>
              <a:pPr marL="342900" indent="-342900">
                <a:buFontTx/>
                <a:buNone/>
                <a:defRPr/>
              </a:pPr>
              <a:r>
                <a:rPr lang="en-US" altLang="ja-JP" sz="1050" dirty="0" err="1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굴림" pitchFamily="50" charset="-127"/>
                </a:rPr>
                <a:t>Neowiz</a:t>
              </a:r>
              <a:r>
                <a:rPr lang="en-US" altLang="ja-JP" sz="1050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굴림" pitchFamily="50" charset="-127"/>
                </a:rPr>
                <a:t> Infra Structure</a:t>
              </a:r>
              <a:endParaRPr lang="en-US" altLang="ja-JP" sz="105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굴림" pitchFamily="50" charset="-127"/>
              </a:endParaRPr>
            </a:p>
          </p:txBody>
        </p:sp>
        <p:sp>
          <p:nvSpPr>
            <p:cNvPr id="221" name="AutoShape 146"/>
            <p:cNvSpPr>
              <a:spLocks noChangeArrowheads="1"/>
            </p:cNvSpPr>
            <p:nvPr/>
          </p:nvSpPr>
          <p:spPr bwMode="auto">
            <a:xfrm>
              <a:off x="7508910" y="3721104"/>
              <a:ext cx="1350981" cy="5842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342900" indent="-342900" algn="ctr">
                <a:buFontTx/>
                <a:buNone/>
                <a:defRPr/>
              </a:pPr>
              <a:r>
                <a:rPr lang="en-US" altLang="ja-JP" sz="1050" dirty="0" smtClean="0">
                  <a:solidFill>
                    <a:schemeClr val="tx1"/>
                  </a:solidFill>
                  <a:latin typeface="Calibri" pitchFamily="34" charset="0"/>
                  <a:ea typeface="굴림" pitchFamily="50" charset="-127"/>
                </a:rPr>
                <a:t>Billing Infra</a:t>
              </a:r>
              <a:endParaRPr lang="en-US" altLang="ja-JP" sz="1050" dirty="0">
                <a:solidFill>
                  <a:schemeClr val="tx1"/>
                </a:solidFill>
                <a:latin typeface="Calibri" pitchFamily="34" charset="0"/>
                <a:ea typeface="굴림" pitchFamily="50" charset="-127"/>
              </a:endParaRPr>
            </a:p>
          </p:txBody>
        </p:sp>
        <p:sp>
          <p:nvSpPr>
            <p:cNvPr id="222" name="AutoShape 146"/>
            <p:cNvSpPr>
              <a:spLocks noChangeArrowheads="1"/>
            </p:cNvSpPr>
            <p:nvPr/>
          </p:nvSpPr>
          <p:spPr bwMode="auto">
            <a:xfrm>
              <a:off x="7508910" y="4451364"/>
              <a:ext cx="1350981" cy="5842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342900" indent="-342900" algn="ctr">
                <a:buFontTx/>
                <a:buNone/>
                <a:defRPr/>
              </a:pPr>
              <a:r>
                <a:rPr lang="en-US" altLang="ja-JP" sz="1050" dirty="0" smtClean="0">
                  <a:solidFill>
                    <a:schemeClr val="tx1"/>
                  </a:solidFill>
                  <a:latin typeface="Calibri" pitchFamily="34" charset="0"/>
                  <a:ea typeface="굴림" pitchFamily="50" charset="-127"/>
                </a:rPr>
                <a:t>Game Service Infra</a:t>
              </a:r>
              <a:endParaRPr lang="en-US" altLang="ja-JP" sz="1050" dirty="0">
                <a:solidFill>
                  <a:schemeClr val="tx1"/>
                </a:solidFill>
                <a:latin typeface="Calibri" pitchFamily="34" charset="0"/>
                <a:ea typeface="굴림" pitchFamily="50" charset="-127"/>
              </a:endParaRPr>
            </a:p>
          </p:txBody>
        </p:sp>
        <p:cxnSp>
          <p:nvCxnSpPr>
            <p:cNvPr id="225" name="직선 연결선 224"/>
            <p:cNvCxnSpPr>
              <a:stCxn id="202" idx="3"/>
              <a:endCxn id="221" idx="1"/>
            </p:cNvCxnSpPr>
            <p:nvPr/>
          </p:nvCxnSpPr>
          <p:spPr bwMode="auto">
            <a:xfrm flipV="1">
              <a:off x="6778649" y="4013208"/>
              <a:ext cx="730261" cy="401644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27" name="직선 연결선 226"/>
            <p:cNvCxnSpPr>
              <a:stCxn id="202" idx="3"/>
              <a:endCxn id="222" idx="1"/>
            </p:cNvCxnSpPr>
            <p:nvPr/>
          </p:nvCxnSpPr>
          <p:spPr bwMode="auto">
            <a:xfrm>
              <a:off x="6778649" y="4414852"/>
              <a:ext cx="730261" cy="32861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56" name="직선 화살표 연결선 155"/>
            <p:cNvCxnSpPr>
              <a:stCxn id="59" idx="2"/>
              <a:endCxn id="150" idx="0"/>
            </p:cNvCxnSpPr>
            <p:nvPr/>
          </p:nvCxnSpPr>
          <p:spPr bwMode="auto">
            <a:xfrm rot="16200000" flipH="1">
              <a:off x="5105615" y="2016686"/>
              <a:ext cx="657234" cy="107200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diamond" w="med" len="med"/>
            </a:ln>
            <a:effectLst/>
          </p:spPr>
        </p:cxnSp>
        <p:sp>
          <p:nvSpPr>
            <p:cNvPr id="228" name="TextBox 227"/>
            <p:cNvSpPr txBox="1"/>
            <p:nvPr/>
          </p:nvSpPr>
          <p:spPr>
            <a:xfrm>
              <a:off x="3602019" y="3757617"/>
              <a:ext cx="9858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800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#2. </a:t>
              </a:r>
              <a:r>
                <a:rPr lang="en-US" altLang="ko-KR" sz="800" dirty="0" err="1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Queueing</a:t>
              </a:r>
              <a:endParaRPr lang="en-US" altLang="ko-KR" sz="8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5938851" y="3830643"/>
              <a:ext cx="9858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800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#4. Processing</a:t>
              </a:r>
            </a:p>
          </p:txBody>
        </p:sp>
        <p:cxnSp>
          <p:nvCxnSpPr>
            <p:cNvPr id="230" name="직선 화살표 연결선 229"/>
            <p:cNvCxnSpPr/>
            <p:nvPr/>
          </p:nvCxnSpPr>
          <p:spPr bwMode="auto">
            <a:xfrm>
              <a:off x="7472397" y="1019142"/>
              <a:ext cx="401643" cy="1"/>
            </a:xfrm>
            <a:prstGeom prst="straightConnector1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231" name="TextBox 230"/>
            <p:cNvSpPr txBox="1"/>
            <p:nvPr/>
          </p:nvSpPr>
          <p:spPr>
            <a:xfrm>
              <a:off x="7837527" y="909603"/>
              <a:ext cx="1533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@ </a:t>
              </a: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게임 시작 시 처리 요소</a:t>
              </a:r>
              <a:endParaRPr lang="en-US" altLang="ko-KR" sz="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32" name="직선 화살표 연결선 231"/>
            <p:cNvCxnSpPr/>
            <p:nvPr/>
          </p:nvCxnSpPr>
          <p:spPr bwMode="auto">
            <a:xfrm>
              <a:off x="7472397" y="1241854"/>
              <a:ext cx="401643" cy="1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3" name="TextBox 232"/>
            <p:cNvSpPr txBox="1"/>
            <p:nvPr/>
          </p:nvSpPr>
          <p:spPr>
            <a:xfrm>
              <a:off x="7837527" y="1132315"/>
              <a:ext cx="18859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# </a:t>
              </a: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게임 내 이벤트에 의한 처리 요소</a:t>
              </a:r>
              <a:endParaRPr lang="en-US" altLang="ko-KR" sz="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6851676" y="3903669"/>
              <a:ext cx="9858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800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#3. Refer</a:t>
              </a:r>
            </a:p>
          </p:txBody>
        </p:sp>
        <p:sp>
          <p:nvSpPr>
            <p:cNvPr id="125" name="AutoShape 146"/>
            <p:cNvSpPr>
              <a:spLocks noChangeArrowheads="1"/>
            </p:cNvSpPr>
            <p:nvPr/>
          </p:nvSpPr>
          <p:spPr bwMode="auto">
            <a:xfrm>
              <a:off x="4086948" y="2881306"/>
              <a:ext cx="720000" cy="255576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buNone/>
                <a:defRPr/>
              </a:pPr>
              <a:r>
                <a:rPr lang="en-US" altLang="ja-JP" sz="1000" dirty="0" smtClean="0">
                  <a:latin typeface="Calibri" pitchFamily="34" charset="0"/>
                  <a:ea typeface="굴림" pitchFamily="50" charset="-127"/>
                </a:rPr>
                <a:t>Connection</a:t>
              </a:r>
              <a:endParaRPr lang="ja-JP" altLang="en-US" sz="1000" dirty="0">
                <a:latin typeface="Calibri" pitchFamily="34" charset="0"/>
                <a:ea typeface="굴림" pitchFamily="50" charset="-127"/>
              </a:endParaRPr>
            </a:p>
          </p:txBody>
        </p:sp>
        <p:cxnSp>
          <p:nvCxnSpPr>
            <p:cNvPr id="154" name="직선 화살표 연결선 153"/>
            <p:cNvCxnSpPr>
              <a:stCxn id="59" idx="2"/>
              <a:endCxn id="125" idx="0"/>
            </p:cNvCxnSpPr>
            <p:nvPr/>
          </p:nvCxnSpPr>
          <p:spPr bwMode="auto">
            <a:xfrm rot="5400000">
              <a:off x="4343973" y="2327047"/>
              <a:ext cx="657235" cy="451283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diamond" w="med" len="med"/>
              <a:tailEnd type="diamond" w="med" len="med"/>
            </a:ln>
            <a:effectLst/>
          </p:spPr>
        </p:cxnSp>
        <p:cxnSp>
          <p:nvCxnSpPr>
            <p:cNvPr id="191" name="직선 화살표 연결선 190"/>
            <p:cNvCxnSpPr>
              <a:stCxn id="125" idx="2"/>
              <a:endCxn id="183" idx="0"/>
            </p:cNvCxnSpPr>
            <p:nvPr/>
          </p:nvCxnSpPr>
          <p:spPr bwMode="auto">
            <a:xfrm rot="5400000">
              <a:off x="3887553" y="3599865"/>
              <a:ext cx="1022378" cy="96413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diamond" w="med" len="med"/>
              <a:tailEnd type="arrow"/>
            </a:ln>
            <a:effectLst/>
          </p:spPr>
        </p:cxnSp>
        <p:cxnSp>
          <p:nvCxnSpPr>
            <p:cNvPr id="216" name="직선 화살표 연결선 215"/>
            <p:cNvCxnSpPr>
              <a:stCxn id="202" idx="0"/>
              <a:endCxn id="217" idx="2"/>
            </p:cNvCxnSpPr>
            <p:nvPr/>
          </p:nvCxnSpPr>
          <p:spPr bwMode="auto">
            <a:xfrm rot="16200000" flipV="1">
              <a:off x="5099052" y="3319462"/>
              <a:ext cx="657235" cy="949338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diamond" w="med" len="med"/>
              <a:tailEnd type="arrow"/>
            </a:ln>
            <a:effectLst/>
          </p:spPr>
        </p:cxnSp>
        <p:sp>
          <p:nvSpPr>
            <p:cNvPr id="244" name="TextBox 243"/>
            <p:cNvSpPr txBox="1"/>
            <p:nvPr/>
          </p:nvSpPr>
          <p:spPr>
            <a:xfrm>
              <a:off x="3528992" y="6240501"/>
              <a:ext cx="3395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* J-ORB.I </a:t>
              </a: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의 내부 구현은 실제 시스템과 상이할 수 있습니다</a:t>
              </a: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364F360-2712-47BB-8B11-C31C62C050F7}" type="slidenum">
              <a:rPr lang="en-US" altLang="ko-KR" smtClean="0"/>
              <a:pPr/>
              <a:t>11</a:t>
            </a:fld>
            <a:endParaRPr lang="en-US" altLang="ko-KR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684463" y="79375"/>
            <a:ext cx="7040562" cy="47625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Requirements for Integrate Game and J-ORB.I</a:t>
            </a:r>
            <a:endParaRPr lang="ko-KR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Rectangle 3"/>
          <p:cNvSpPr txBox="1">
            <a:spLocks noChangeArrowheads="1"/>
          </p:cNvSpPr>
          <p:nvPr/>
        </p:nvSpPr>
        <p:spPr bwMode="auto">
          <a:xfrm>
            <a:off x="4076687" y="982662"/>
            <a:ext cx="5513464" cy="5440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>
              <a:lnSpc>
                <a:spcPct val="115000"/>
              </a:lnSpc>
              <a:buFont typeface="HY견고딕" pitchFamily="18" charset="-127"/>
              <a:buAutoNum type="arabicPeriod"/>
              <a:defRPr/>
            </a:pP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Socket Connection</a:t>
            </a:r>
          </a:p>
          <a:p>
            <a:pPr marL="838200" lvl="1" indent="-381000">
              <a:lnSpc>
                <a:spcPct val="115000"/>
              </a:lnSpc>
              <a:buFont typeface="HY견고딕" pitchFamily="18" charset="-127"/>
              <a:buAutoNum type="arabicPeriod"/>
              <a:defRPr/>
            </a:pP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게임 서버 어플리케이션이 실행되면서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Connection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을 생성합니다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38200" lvl="1" indent="-381000">
              <a:lnSpc>
                <a:spcPct val="115000"/>
              </a:lnSpc>
              <a:buFont typeface="HY견고딕" pitchFamily="18" charset="-127"/>
              <a:buAutoNum type="arabicPeriod"/>
              <a:defRPr/>
            </a:pP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통신은 </a:t>
            </a:r>
            <a:r>
              <a:rPr lang="ko-KR" altLang="en-US" sz="1000" kern="0" dirty="0" err="1" smtClean="0">
                <a:latin typeface="맑은 고딕" pitchFamily="50" charset="-127"/>
                <a:ea typeface="맑은 고딕" pitchFamily="50" charset="-127"/>
              </a:rPr>
              <a:t>비동기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(Asynchronous)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 방식으로 진행됩니다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295400" lvl="2" indent="-381000">
              <a:lnSpc>
                <a:spcPct val="115000"/>
              </a:lnSpc>
              <a:buFont typeface="HY견고딕" pitchFamily="18" charset="-127"/>
              <a:buAutoNum type="arabicPeriod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JORBI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Java NIO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패키지를 기반으로 작성되었고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, Direct Buffer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를 사용하여 요청을 처리하고 있습니다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때문에 단일 </a:t>
            </a:r>
            <a:r>
              <a:rPr lang="ko-KR" altLang="en-US" sz="1000" kern="0" dirty="0" err="1" smtClean="0">
                <a:latin typeface="맑은 고딕" pitchFamily="50" charset="-127"/>
                <a:ea typeface="맑은 고딕" pitchFamily="50" charset="-127"/>
              </a:rPr>
              <a:t>소캣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 보다는 다중 </a:t>
            </a:r>
            <a:r>
              <a:rPr lang="ko-KR" altLang="en-US" sz="1000" kern="0" dirty="0" err="1" smtClean="0">
                <a:latin typeface="맑은 고딕" pitchFamily="50" charset="-127"/>
                <a:ea typeface="맑은 고딕" pitchFamily="50" charset="-127"/>
              </a:rPr>
              <a:t>소캣을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 사용하길 권장 드립니다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295400" lvl="2" indent="-381000">
              <a:lnSpc>
                <a:spcPct val="115000"/>
              </a:lnSpc>
              <a:buFont typeface="HY견고딕" pitchFamily="18" charset="-127"/>
              <a:buAutoNum type="arabicPeriod"/>
              <a:defRPr/>
            </a:pP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필요한 경우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 동기방식으로 진행하여도 무방합니다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38200" lvl="1" indent="-381000">
              <a:lnSpc>
                <a:spcPct val="115000"/>
              </a:lnSpc>
              <a:buFont typeface="HY견고딕" pitchFamily="18" charset="-127"/>
              <a:buAutoNum type="arabicPeriod"/>
              <a:defRPr/>
            </a:pP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필요한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경우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Connection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을 추가 생성하는 것은 자유로우나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,</a:t>
            </a:r>
            <a:b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J-ORB.I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는 한계 수량에 차면 거절할 수 있습니다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38200" lvl="1" indent="-381000">
              <a:lnSpc>
                <a:spcPct val="115000"/>
              </a:lnSpc>
              <a:buFont typeface="HY견고딕" pitchFamily="18" charset="-127"/>
              <a:buAutoNum type="arabicPeriod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Connection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재생성은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초 내외로 설정해주시기 바랍니다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838200" lvl="1" indent="-381000">
              <a:lnSpc>
                <a:spcPct val="115000"/>
              </a:lnSpc>
              <a:buFont typeface="HY견고딕" pitchFamily="18" charset="-127"/>
              <a:buAutoNum type="arabicPeriod"/>
              <a:defRPr/>
            </a:pPr>
            <a:endParaRPr lang="en-US" altLang="ko-KR" sz="10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81000" indent="-381000">
              <a:lnSpc>
                <a:spcPct val="115000"/>
              </a:lnSpc>
              <a:buFont typeface="HY견고딕" pitchFamily="18" charset="-127"/>
              <a:buAutoNum type="arabicPeriod"/>
              <a:defRPr/>
            </a:pP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Protocol Data Unit</a:t>
            </a:r>
          </a:p>
          <a:p>
            <a:pPr marL="838200" lvl="1" indent="-381000">
              <a:lnSpc>
                <a:spcPct val="115000"/>
              </a:lnSpc>
              <a:buFont typeface="HY견고딕" pitchFamily="18" charset="-127"/>
              <a:buAutoNum type="arabicPeriod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Header</a:t>
            </a:r>
            <a:b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ex. [0x0e][0xA1][0x0001][0x0A02]</a:t>
            </a:r>
            <a:b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- Start 1 byte: [0x0e]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로 고정합니다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- Dummy 1 byte: [0xA1]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아무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값이나 보내도록 합니다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- Sequence 2 bytes: [0x0001]</a:t>
            </a:r>
            <a:b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1 bit rotation shift left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를 이용하여 순차 증가 값을 보내도록 합니다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하나의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Connection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을 통해 전달되는 값은 순차 증가 값을 보장해야 합니다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- Data Length 2 bytes: [0x0A02]</a:t>
            </a:r>
            <a:b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Body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의 길이를 전달합니다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. ‘Unsigned Short Integer’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형태가 적당합니다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38200" lvl="1" indent="-381000">
              <a:lnSpc>
                <a:spcPct val="115000"/>
              </a:lnSpc>
              <a:buFont typeface="HY견고딕" pitchFamily="18" charset="-127"/>
              <a:buAutoNum type="arabicPeriod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Body</a:t>
            </a:r>
            <a:b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- “JSON Format”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을 이용하여 데이터를 표현합니다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  refer.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  <a:hlinkClick r:id="rId3"/>
              </a:rPr>
              <a:t>http://www.json.org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- ASCII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를 제외한 모든 문자열 데이터는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UTF-8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을 사용합니다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통신 시에 한글 등의 멀티바이트 문자는 송신부에서는 멀티바이트 문자로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보내 주시고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kern="0" dirty="0" err="1" smtClean="0">
                <a:latin typeface="맑은 고딕" pitchFamily="50" charset="-127"/>
                <a:ea typeface="맑은 고딕" pitchFamily="50" charset="-127"/>
              </a:rPr>
              <a:t>수신부에서</a:t>
            </a:r>
            <a:r>
              <a:rPr lang="ko-KR" altLang="en-US" sz="1000" kern="0" dirty="0" err="1" smtClean="0">
                <a:latin typeface="맑은 고딕" pitchFamily="50" charset="-127"/>
                <a:ea typeface="맑은 고딕" pitchFamily="50" charset="-127"/>
              </a:rPr>
              <a:t>만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필요한 경우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UTF-8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을 멀티바이트로 변환해서 사용하시면 됩니다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0" name="직선 연결선 209"/>
          <p:cNvCxnSpPr/>
          <p:nvPr/>
        </p:nvCxnSpPr>
        <p:spPr bwMode="auto">
          <a:xfrm rot="5400000">
            <a:off x="-172314" y="5085579"/>
            <a:ext cx="820590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AutoShape 146"/>
          <p:cNvSpPr>
            <a:spLocks noChangeArrowheads="1"/>
          </p:cNvSpPr>
          <p:nvPr/>
        </p:nvSpPr>
        <p:spPr bwMode="auto">
          <a:xfrm>
            <a:off x="1228675" y="1603350"/>
            <a:ext cx="1935189" cy="58420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342900" indent="-342900" algn="ctr">
              <a:buFontTx/>
              <a:buNone/>
              <a:defRPr/>
            </a:pPr>
            <a:r>
              <a:rPr lang="en-US" altLang="ja-JP" sz="1050" dirty="0" smtClean="0">
                <a:solidFill>
                  <a:schemeClr val="tx1"/>
                </a:solidFill>
                <a:latin typeface="Calibri" pitchFamily="34" charset="0"/>
                <a:ea typeface="굴림" pitchFamily="50" charset="-127"/>
              </a:rPr>
              <a:t>Game Server</a:t>
            </a:r>
            <a:endParaRPr lang="en-US" altLang="ja-JP" sz="1050" dirty="0">
              <a:solidFill>
                <a:schemeClr val="tx1"/>
              </a:solidFill>
              <a:latin typeface="Calibri" pitchFamily="34" charset="0"/>
              <a:ea typeface="굴림" pitchFamily="50" charset="-127"/>
            </a:endParaRPr>
          </a:p>
        </p:txBody>
      </p:sp>
      <p:sp>
        <p:nvSpPr>
          <p:cNvPr id="84" name="AutoShape 146"/>
          <p:cNvSpPr>
            <a:spLocks noChangeArrowheads="1"/>
          </p:cNvSpPr>
          <p:nvPr/>
        </p:nvSpPr>
        <p:spPr bwMode="auto">
          <a:xfrm>
            <a:off x="644466" y="2771768"/>
            <a:ext cx="3103606" cy="73026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anchor="b"/>
          <a:lstStyle/>
          <a:p>
            <a:pPr marL="342900" indent="-342900" algn="r">
              <a:buFontTx/>
              <a:buNone/>
              <a:defRPr/>
            </a:pPr>
            <a:r>
              <a:rPr lang="en-US" altLang="ja-JP" sz="105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굴림" pitchFamily="50" charset="-127"/>
              </a:rPr>
              <a:t>Connection Pool</a:t>
            </a:r>
            <a:endParaRPr lang="en-US" altLang="ja-JP" sz="1050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굴림" pitchFamily="50" charset="-127"/>
            </a:endParaRPr>
          </a:p>
        </p:txBody>
      </p:sp>
      <p:sp>
        <p:nvSpPr>
          <p:cNvPr id="94" name="AutoShape 146"/>
          <p:cNvSpPr>
            <a:spLocks noChangeArrowheads="1"/>
          </p:cNvSpPr>
          <p:nvPr/>
        </p:nvSpPr>
        <p:spPr bwMode="auto">
          <a:xfrm>
            <a:off x="2579656" y="2844792"/>
            <a:ext cx="720000" cy="255576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>
              <a:buNone/>
              <a:defRPr/>
            </a:pPr>
            <a:r>
              <a:rPr lang="en-US" altLang="ja-JP" sz="1000" dirty="0" smtClean="0">
                <a:latin typeface="Calibri" pitchFamily="34" charset="0"/>
                <a:ea typeface="굴림" pitchFamily="50" charset="-127"/>
              </a:rPr>
              <a:t>Connection</a:t>
            </a:r>
            <a:endParaRPr lang="ja-JP" altLang="en-US" sz="1000" dirty="0">
              <a:latin typeface="Calibri" pitchFamily="34" charset="0"/>
              <a:ea typeface="굴림" pitchFamily="50" charset="-127"/>
            </a:endParaRPr>
          </a:p>
        </p:txBody>
      </p:sp>
      <p:cxnSp>
        <p:nvCxnSpPr>
          <p:cNvPr id="96" name="직선 화살표 연결선 95"/>
          <p:cNvCxnSpPr>
            <a:stCxn id="83" idx="2"/>
            <a:endCxn id="94" idx="0"/>
          </p:cNvCxnSpPr>
          <p:nvPr/>
        </p:nvCxnSpPr>
        <p:spPr bwMode="auto">
          <a:xfrm rot="16200000" flipH="1">
            <a:off x="2239346" y="2144482"/>
            <a:ext cx="657234" cy="74338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sp>
        <p:nvSpPr>
          <p:cNvPr id="97" name="AutoShape 146"/>
          <p:cNvSpPr>
            <a:spLocks noChangeArrowheads="1"/>
          </p:cNvSpPr>
          <p:nvPr/>
        </p:nvSpPr>
        <p:spPr bwMode="auto">
          <a:xfrm>
            <a:off x="1056370" y="2844793"/>
            <a:ext cx="720000" cy="255576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>
              <a:buNone/>
              <a:defRPr/>
            </a:pPr>
            <a:r>
              <a:rPr lang="en-US" altLang="ja-JP" sz="1000" dirty="0" smtClean="0">
                <a:latin typeface="Calibri" pitchFamily="34" charset="0"/>
                <a:ea typeface="굴림" pitchFamily="50" charset="-127"/>
              </a:rPr>
              <a:t>Connection</a:t>
            </a:r>
            <a:endParaRPr lang="ja-JP" altLang="en-US" sz="1000" dirty="0">
              <a:latin typeface="Calibri" pitchFamily="34" charset="0"/>
              <a:ea typeface="굴림" pitchFamily="50" charset="-127"/>
            </a:endParaRPr>
          </a:p>
        </p:txBody>
      </p:sp>
      <p:cxnSp>
        <p:nvCxnSpPr>
          <p:cNvPr id="99" name="직선 화살표 연결선 98"/>
          <p:cNvCxnSpPr>
            <a:stCxn id="83" idx="2"/>
            <a:endCxn id="97" idx="0"/>
          </p:cNvCxnSpPr>
          <p:nvPr/>
        </p:nvCxnSpPr>
        <p:spPr bwMode="auto">
          <a:xfrm rot="5400000">
            <a:off x="1477703" y="2126225"/>
            <a:ext cx="657235" cy="7799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00025" y="2133600"/>
            <a:ext cx="9528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33400" indent="-533400" algn="r">
              <a:spcBef>
                <a:spcPct val="0"/>
              </a:spcBef>
              <a:buFontTx/>
              <a:buNone/>
              <a:defRPr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API</a:t>
            </a:r>
            <a:endParaRPr lang="en-US" altLang="ko-KR" sz="2800" kern="0" dirty="0"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73275" y="3141663"/>
            <a:ext cx="7704138" cy="248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  <a:defRPr/>
            </a:pPr>
            <a:endParaRPr lang="en-US" altLang="ko-KR" sz="1400" dirty="0" smtClean="0">
              <a:solidFill>
                <a:schemeClr val="bg2"/>
              </a:solidFill>
              <a:latin typeface="Calibri" pitchFamily="34" charset="0"/>
              <a:ea typeface="맑은 고딕" pitchFamily="50" charset="-127"/>
            </a:endParaRPr>
          </a:p>
          <a:p>
            <a:pPr algn="r">
              <a:spcBef>
                <a:spcPct val="0"/>
              </a:spcBef>
              <a:buFontTx/>
              <a:buNone/>
              <a:defRPr/>
            </a:pPr>
            <a:endParaRPr lang="en-US" altLang="ko-KR" sz="1400" dirty="0" smtClean="0">
              <a:solidFill>
                <a:schemeClr val="bg2"/>
              </a:solidFill>
              <a:latin typeface="Calibri" pitchFamily="34" charset="0"/>
              <a:ea typeface="맑은 고딕" pitchFamily="50" charset="-127"/>
            </a:endParaRPr>
          </a:p>
          <a:p>
            <a:pPr algn="r">
              <a:spcBef>
                <a:spcPct val="0"/>
              </a:spcBef>
              <a:buFontTx/>
              <a:buNone/>
              <a:defRPr/>
            </a:pPr>
            <a:endParaRPr lang="en-US" altLang="ko-KR" sz="1400" dirty="0" smtClean="0">
              <a:solidFill>
                <a:schemeClr val="bg2"/>
              </a:solidFill>
              <a:latin typeface="Calibri" pitchFamily="34" charset="0"/>
              <a:ea typeface="맑은 고딕" pitchFamily="50" charset="-127"/>
            </a:endParaRPr>
          </a:p>
          <a:p>
            <a:pPr algn="r">
              <a:spcBef>
                <a:spcPct val="0"/>
              </a:spcBef>
              <a:buFontTx/>
              <a:buNone/>
              <a:defRPr/>
            </a:pPr>
            <a:endParaRPr lang="en-US" altLang="ko-KR" sz="1400" dirty="0" smtClean="0">
              <a:solidFill>
                <a:schemeClr val="bg2"/>
              </a:solidFill>
              <a:latin typeface="Calibri" pitchFamily="34" charset="0"/>
              <a:ea typeface="맑은 고딕" pitchFamily="50" charset="-127"/>
            </a:endParaRPr>
          </a:p>
          <a:p>
            <a:pPr algn="r">
              <a:spcBef>
                <a:spcPct val="0"/>
              </a:spcBef>
              <a:buFontTx/>
              <a:buNone/>
              <a:defRPr/>
            </a:pPr>
            <a:endParaRPr lang="en-US" altLang="ko-KR" sz="1400" dirty="0" smtClean="0">
              <a:solidFill>
                <a:schemeClr val="bg2"/>
              </a:solidFill>
              <a:latin typeface="Calibri" pitchFamily="34" charset="0"/>
              <a:ea typeface="맑은 고딕" pitchFamily="50" charset="-127"/>
            </a:endParaRPr>
          </a:p>
          <a:p>
            <a:pPr algn="r">
              <a:spcBef>
                <a:spcPct val="0"/>
              </a:spcBef>
              <a:buFontTx/>
              <a:buNone/>
              <a:defRPr/>
            </a:pPr>
            <a:endParaRPr lang="en-US" altLang="ko-KR" sz="1400" dirty="0" smtClean="0">
              <a:solidFill>
                <a:schemeClr val="bg2"/>
              </a:solidFill>
              <a:latin typeface="Calibri" pitchFamily="34" charset="0"/>
              <a:ea typeface="맑은 고딕" pitchFamily="50" charset="-127"/>
            </a:endParaRPr>
          </a:p>
          <a:p>
            <a:pPr algn="r">
              <a:spcBef>
                <a:spcPct val="0"/>
              </a:spcBef>
              <a:buFontTx/>
              <a:buNone/>
              <a:defRPr/>
            </a:pPr>
            <a:endParaRPr lang="en-US" altLang="ko-KR" sz="1400" dirty="0" smtClean="0">
              <a:solidFill>
                <a:schemeClr val="bg2"/>
              </a:solidFill>
              <a:latin typeface="Calibri" pitchFamily="34" charset="0"/>
              <a:ea typeface="맑은 고딕" pitchFamily="50" charset="-127"/>
            </a:endParaRPr>
          </a:p>
          <a:p>
            <a:pPr algn="r">
              <a:spcBef>
                <a:spcPct val="0"/>
              </a:spcBef>
              <a:buFontTx/>
              <a:buNone/>
              <a:defRPr/>
            </a:pPr>
            <a:endParaRPr lang="en-US" altLang="ko-KR" sz="1400" dirty="0" smtClean="0">
              <a:solidFill>
                <a:schemeClr val="bg2"/>
              </a:solidFill>
              <a:latin typeface="Calibri" pitchFamily="34" charset="0"/>
              <a:ea typeface="맑은 고딕" pitchFamily="50" charset="-127"/>
            </a:endParaRPr>
          </a:p>
          <a:p>
            <a:pPr algn="r">
              <a:spcBef>
                <a:spcPct val="0"/>
              </a:spcBef>
              <a:buFontTx/>
              <a:buNone/>
              <a:defRPr/>
            </a:pPr>
            <a:endParaRPr lang="en-US" altLang="ko-KR" sz="1400" dirty="0" smtClean="0">
              <a:solidFill>
                <a:schemeClr val="bg2"/>
              </a:solidFill>
              <a:latin typeface="Calibri" pitchFamily="34" charset="0"/>
              <a:ea typeface="맑은 고딕" pitchFamily="50" charset="-127"/>
            </a:endParaRPr>
          </a:p>
          <a:p>
            <a:pPr algn="r">
              <a:spcBef>
                <a:spcPct val="0"/>
              </a:spcBef>
              <a:buFontTx/>
              <a:buNone/>
              <a:defRPr/>
            </a:pPr>
            <a:endParaRPr lang="en-US" altLang="ko-KR" sz="1400" dirty="0" smtClean="0">
              <a:solidFill>
                <a:schemeClr val="bg2"/>
              </a:solidFill>
              <a:latin typeface="Calibri" pitchFamily="34" charset="0"/>
              <a:ea typeface="맑은 고딕" pitchFamily="50" charset="-127"/>
            </a:endParaRPr>
          </a:p>
          <a:p>
            <a:pPr algn="r">
              <a:spcBef>
                <a:spcPct val="0"/>
              </a:spcBef>
              <a:buFontTx/>
              <a:buNone/>
              <a:defRPr/>
            </a:pPr>
            <a:r>
              <a:rPr lang="en-US" altLang="ko-KR" sz="1200" dirty="0" smtClean="0">
                <a:solidFill>
                  <a:schemeClr val="bg2"/>
                </a:solidFill>
                <a:latin typeface="Calibri" pitchFamily="34" charset="0"/>
                <a:ea typeface="맑은 고딕" pitchFamily="50" charset="-127"/>
              </a:rPr>
              <a:t>* </a:t>
            </a:r>
            <a:r>
              <a:rPr lang="ko-KR" altLang="en-US" sz="1200" dirty="0" smtClean="0">
                <a:solidFill>
                  <a:schemeClr val="bg2"/>
                </a:solidFill>
                <a:latin typeface="Calibri" pitchFamily="34" charset="0"/>
                <a:ea typeface="맑은 고딕" pitchFamily="50" charset="-127"/>
              </a:rPr>
              <a:t>실제</a:t>
            </a:r>
            <a:r>
              <a:rPr lang="en-US" altLang="ko-KR" sz="1200" dirty="0" smtClean="0">
                <a:solidFill>
                  <a:schemeClr val="bg2"/>
                </a:solidFill>
                <a:latin typeface="Calibri" pitchFamily="34" charset="0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bg2"/>
                </a:solidFill>
                <a:latin typeface="Calibri" pitchFamily="34" charset="0"/>
                <a:ea typeface="맑은 고딕" pitchFamily="50" charset="-127"/>
              </a:rPr>
              <a:t>API</a:t>
            </a:r>
            <a:r>
              <a:rPr lang="ko-KR" altLang="en-US" sz="1200" dirty="0" smtClean="0">
                <a:solidFill>
                  <a:schemeClr val="bg2"/>
                </a:solidFill>
                <a:latin typeface="Calibri" pitchFamily="34" charset="0"/>
                <a:ea typeface="맑은 고딕" pitchFamily="50" charset="-127"/>
              </a:rPr>
              <a:t>는 </a:t>
            </a:r>
            <a:r>
              <a:rPr lang="ko-KR" altLang="en-US" sz="1200" dirty="0" smtClean="0">
                <a:solidFill>
                  <a:schemeClr val="bg2"/>
                </a:solidFill>
                <a:latin typeface="Calibri" pitchFamily="34" charset="0"/>
                <a:ea typeface="맑은 고딕" pitchFamily="50" charset="-127"/>
              </a:rPr>
              <a:t>첨부</a:t>
            </a:r>
            <a:r>
              <a:rPr lang="ko-KR" altLang="en-US" sz="1200" dirty="0" smtClean="0">
                <a:solidFill>
                  <a:schemeClr val="bg2"/>
                </a:solidFill>
                <a:latin typeface="Calibri" pitchFamily="34" charset="0"/>
                <a:ea typeface="맑은 고딕" pitchFamily="50" charset="-127"/>
              </a:rPr>
              <a:t>된</a:t>
            </a:r>
            <a:r>
              <a:rPr lang="ko-KR" altLang="en-US" sz="1200" dirty="0" smtClean="0">
                <a:solidFill>
                  <a:schemeClr val="bg2"/>
                </a:solidFill>
                <a:latin typeface="Calibri" pitchFamily="34" charset="0"/>
                <a:ea typeface="맑은 고딕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2"/>
                </a:solidFill>
                <a:latin typeface="Calibri" pitchFamily="34" charset="0"/>
                <a:ea typeface="맑은 고딕" pitchFamily="50" charset="-127"/>
              </a:rPr>
              <a:t>Game.JORBI.API.works.yyyymmdd.xls</a:t>
            </a:r>
            <a:r>
              <a:rPr lang="ko-KR" altLang="en-US" sz="1200" dirty="0" smtClean="0">
                <a:solidFill>
                  <a:schemeClr val="bg2"/>
                </a:solidFill>
                <a:latin typeface="Calibri" pitchFamily="34" charset="0"/>
                <a:ea typeface="맑은 고딕" pitchFamily="50" charset="-127"/>
              </a:rPr>
              <a:t>를 참조하시기 바랍니다</a:t>
            </a:r>
            <a:r>
              <a:rPr lang="en-US" altLang="ko-KR" sz="1200" dirty="0" smtClean="0">
                <a:solidFill>
                  <a:schemeClr val="bg2"/>
                </a:solidFill>
                <a:latin typeface="Calibri" pitchFamily="34" charset="0"/>
                <a:ea typeface="맑은 고딕" pitchFamily="50" charset="-127"/>
              </a:rPr>
              <a:t>.</a:t>
            </a:r>
            <a:endParaRPr lang="en-US" altLang="ko-KR" sz="1200" dirty="0">
              <a:solidFill>
                <a:schemeClr val="bg2"/>
              </a:solidFill>
              <a:latin typeface="Calibri" pitchFamily="34" charset="0"/>
              <a:ea typeface="맑은 고딕" pitchFamily="50" charset="-127"/>
            </a:endParaRPr>
          </a:p>
          <a:p>
            <a:pPr algn="r">
              <a:spcBef>
                <a:spcPct val="0"/>
              </a:spcBef>
              <a:buFontTx/>
              <a:buNone/>
              <a:defRPr/>
            </a:pPr>
            <a:endParaRPr lang="en-US" altLang="ko-KR" sz="1400" dirty="0">
              <a:solidFill>
                <a:schemeClr val="bg2"/>
              </a:solidFill>
              <a:latin typeface="Calibri" pitchFamily="34" charset="0"/>
              <a:ea typeface="맑은 고딕" pitchFamily="50" charset="-127"/>
            </a:endParaRPr>
          </a:p>
          <a:p>
            <a:pPr algn="r">
              <a:spcBef>
                <a:spcPct val="0"/>
              </a:spcBef>
              <a:buFontTx/>
              <a:buNone/>
              <a:defRPr/>
            </a:pPr>
            <a:endParaRPr lang="en-US" altLang="ko-KR" sz="1400" dirty="0">
              <a:solidFill>
                <a:schemeClr val="bg2"/>
              </a:solidFill>
              <a:latin typeface="Calibri" pitchFamily="34" charset="0"/>
              <a:ea typeface="맑은 고딕" pitchFamily="50" charset="-127"/>
            </a:endParaRPr>
          </a:p>
          <a:p>
            <a:pPr marL="457200" indent="-457200" algn="r">
              <a:lnSpc>
                <a:spcPct val="115000"/>
              </a:lnSpc>
              <a:buFontTx/>
              <a:buNone/>
              <a:defRPr/>
            </a:pPr>
            <a:endParaRPr lang="en-US" altLang="ko-KR" sz="1400" dirty="0">
              <a:solidFill>
                <a:schemeClr val="bg2"/>
              </a:solidFill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33392" y="2254565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Session #3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5517232"/>
            <a:ext cx="3806815" cy="872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" name="Picture 4" descr="C:\Documents and Settings\raisehim\바탕 화면\Icons\group_2582k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492" y="3212976"/>
            <a:ext cx="976312" cy="976312"/>
          </a:xfrm>
          <a:prstGeom prst="rect">
            <a:avLst/>
          </a:prstGeom>
          <a:noFill/>
        </p:spPr>
      </p:pic>
      <p:sp>
        <p:nvSpPr>
          <p:cNvPr id="25" name="모서리가 둥근 직사각형 24"/>
          <p:cNvSpPr/>
          <p:nvPr/>
        </p:nvSpPr>
        <p:spPr bwMode="auto">
          <a:xfrm>
            <a:off x="2000672" y="1873837"/>
            <a:ext cx="2160240" cy="756084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HY견고딕" pitchFamily="18" charset="-127"/>
              </a:rPr>
              <a:t>*W-GS </a:t>
            </a:r>
            <a:b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HY견고딕" pitchFamily="18" charset="-127"/>
              </a:rPr>
            </a:b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HY견고딕" pitchFamily="18" charset="-127"/>
              </a:rPr>
              <a:t>/ *W-GE</a:t>
            </a:r>
            <a:endParaRPr kumimoji="1" lang="ko-KR" altLang="en-US" sz="105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itchFamily="34" charset="0"/>
              </a:rPr>
              <a:t>API: Authentication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40145-D26B-4973-AA80-201002D2E5E1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2762220" y="944724"/>
            <a:ext cx="3249656" cy="1460520"/>
          </a:xfrm>
          <a:prstGeom prst="round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ea typeface="HY견고딕" pitchFamily="18" charset="-127"/>
              </a:rPr>
              <a:t>Game Publishing Infra Structure</a:t>
            </a: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 bwMode="auto">
          <a:xfrm>
            <a:off x="1812881" y="1282866"/>
            <a:ext cx="4491100" cy="292104"/>
          </a:xfrm>
          <a:prstGeom prst="round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J-ORB</a:t>
            </a: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ea typeface="HY견고딕" pitchFamily="18" charset="-127"/>
              </a:rPr>
              <a:t>.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I</a:t>
            </a:r>
            <a:endParaRPr kumimoji="1" lang="ko-KR" altLang="en-US" sz="1200" b="1" i="0" u="none" strike="noStrike" cap="none" normalizeH="0" baseline="0" dirty="0" err="1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3" name="갈매기형 수장 92"/>
          <p:cNvSpPr/>
          <p:nvPr/>
        </p:nvSpPr>
        <p:spPr bwMode="auto">
          <a:xfrm>
            <a:off x="1908135" y="1499622"/>
            <a:ext cx="100011" cy="155577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4" name="갈매기형 수장 93"/>
          <p:cNvSpPr/>
          <p:nvPr/>
        </p:nvSpPr>
        <p:spPr bwMode="auto">
          <a:xfrm rot="10800000">
            <a:off x="1965283" y="1207518"/>
            <a:ext cx="100011" cy="155577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 bwMode="auto">
          <a:xfrm>
            <a:off x="279337" y="727039"/>
            <a:ext cx="1570058" cy="1981881"/>
          </a:xfrm>
          <a:prstGeom prst="roundRect">
            <a:avLst>
              <a:gd name="adj" fmla="val 6660"/>
            </a:avLst>
          </a:prstGeom>
          <a:ln w="38100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08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Game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 bwMode="auto">
          <a:xfrm>
            <a:off x="428151" y="1054262"/>
            <a:ext cx="1279074" cy="1424007"/>
          </a:xfrm>
          <a:prstGeom prst="roundRect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 bwMode="auto">
          <a:xfrm>
            <a:off x="863544" y="1273341"/>
            <a:ext cx="912825" cy="255591"/>
          </a:xfrm>
          <a:prstGeom prst="roundRect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HY견고딕" pitchFamily="18" charset="-127"/>
              </a:rPr>
              <a:t>*GS / *GE</a:t>
            </a:r>
            <a:endParaRPr kumimoji="1" lang="ko-KR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 bwMode="auto">
          <a:xfrm>
            <a:off x="279336" y="2840720"/>
            <a:ext cx="1570059" cy="693747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HY견고딕" pitchFamily="18" charset="-127"/>
              </a:rPr>
              <a:t>Client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pic>
        <p:nvPicPr>
          <p:cNvPr id="107" name="Picture 3" descr="C:\Documents and Settings\raisehim\바탕 화면\Screen Hunter\ScreenHunter_17 Nov. 16 16.50_s.gif"/>
          <p:cNvPicPr>
            <a:picLocks noChangeAspect="1" noChangeArrowheads="1"/>
          </p:cNvPicPr>
          <p:nvPr/>
        </p:nvPicPr>
        <p:blipFill>
          <a:blip r:embed="rId4" cstate="print">
            <a:lum bright="-10000"/>
          </a:blip>
          <a:srcRect b="30923"/>
          <a:stretch>
            <a:fillRect/>
          </a:stretch>
        </p:blipFill>
        <p:spPr bwMode="auto">
          <a:xfrm>
            <a:off x="754005" y="3184953"/>
            <a:ext cx="1022364" cy="532079"/>
          </a:xfrm>
          <a:prstGeom prst="rect">
            <a:avLst/>
          </a:prstGeom>
          <a:noFill/>
          <a:ln w="28575">
            <a:solidFill>
              <a:schemeClr val="bg2">
                <a:lumMod val="60000"/>
                <a:lumOff val="40000"/>
              </a:schemeClr>
            </a:solidFill>
          </a:ln>
        </p:spPr>
      </p:pic>
      <p:cxnSp>
        <p:nvCxnSpPr>
          <p:cNvPr id="127" name="직선 연결선 126"/>
          <p:cNvCxnSpPr/>
          <p:nvPr/>
        </p:nvCxnSpPr>
        <p:spPr bwMode="auto">
          <a:xfrm>
            <a:off x="2689194" y="2780928"/>
            <a:ext cx="671839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원통 127"/>
          <p:cNvSpPr/>
          <p:nvPr/>
        </p:nvSpPr>
        <p:spPr bwMode="auto">
          <a:xfrm>
            <a:off x="5025008" y="1700808"/>
            <a:ext cx="1141428" cy="80328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Auth</a:t>
            </a:r>
            <a:r>
              <a:rPr kumimoji="1" lang="en-US" altLang="ko-KR" sz="1200" b="0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 :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HY견고딕" pitchFamily="18" charset="-127"/>
              </a:rPr>
              <a:t>Login Parameters</a:t>
            </a:r>
            <a:endParaRPr kumimoji="1" lang="ko-KR" altLang="en-US" sz="1000" b="0" i="0" u="none" strike="noStrike" cap="none" normalizeH="0" baseline="0" dirty="0" err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131" name="Rectangle 3"/>
          <p:cNvSpPr txBox="1">
            <a:spLocks noChangeArrowheads="1"/>
          </p:cNvSpPr>
          <p:nvPr/>
        </p:nvSpPr>
        <p:spPr bwMode="auto">
          <a:xfrm>
            <a:off x="2689194" y="2963493"/>
            <a:ext cx="6718327" cy="281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>
              <a:lnSpc>
                <a:spcPct val="115000"/>
              </a:lnSpc>
              <a:buFont typeface="Wingdings" pitchFamily="2" charset="2"/>
              <a:buChar char="v"/>
              <a:defRPr/>
            </a:pP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GS &amp; GE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게임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CB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전 적용</a:t>
            </a:r>
            <a:r>
              <a:rPr lang="en-US" altLang="ko-KR" sz="1000" b="1" kern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b="1" kern="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GS(Game Start) –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게임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서버는 사용자 접속에 따라 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JORBI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에게 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GS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전문을 통해 인증을 요청합니다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GE(Game End) –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게임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서버는 사용자 접속 종료 및 비정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상 종료에 대해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, JORBI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에게 알립니다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endParaRPr lang="en-US" altLang="ko-KR" sz="105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JORBI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는 웹에서의 게임 시작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(W-GS)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부터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 GS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까지의 기록을 기반으로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,</a:t>
            </a:r>
            <a:b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웹 게임 시작 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~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게임 접속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”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사이의 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TS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와 게임 접속 실패율 등의 지표를 산정합니다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endParaRPr lang="en-US" altLang="ko-KR" sz="105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JORBI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CB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기간 중의 게임에 대해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시간 별 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UV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등의 추가 지표를 산정합니다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endParaRPr lang="en-US" altLang="ko-KR" sz="105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JORBI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는 게임 클라이언트 단독 실행 어뷰징을 방지합니다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endParaRPr lang="en-US" altLang="ko-KR" sz="1050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1568624" y="2744575"/>
            <a:ext cx="972108" cy="50405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HY견고딕" pitchFamily="18" charset="-127"/>
              </a:rPr>
              <a:t>Web Browser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cxnSp>
        <p:nvCxnSpPr>
          <p:cNvPr id="27" name="Shape 26"/>
          <p:cNvCxnSpPr>
            <a:endCxn id="84" idx="1"/>
          </p:cNvCxnSpPr>
          <p:nvPr/>
        </p:nvCxnSpPr>
        <p:spPr bwMode="auto">
          <a:xfrm rot="5400000" flipH="1" flipV="1">
            <a:off x="1804967" y="1924696"/>
            <a:ext cx="1206965" cy="707542"/>
          </a:xfrm>
          <a:prstGeom prst="bentConnector2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headEnd type="diamond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06" idx="0"/>
            <a:endCxn id="97" idx="2"/>
          </p:cNvCxnSpPr>
          <p:nvPr/>
        </p:nvCxnSpPr>
        <p:spPr bwMode="auto">
          <a:xfrm rot="5400000" flipH="1" flipV="1">
            <a:off x="884802" y="2657834"/>
            <a:ext cx="362451" cy="3322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headEnd type="diamond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4" descr="C:\Documents and Settings\raisehim\바탕 화면\Icons\group_2582k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492" y="3212976"/>
            <a:ext cx="976312" cy="976312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itchFamily="34" charset="0"/>
              </a:rPr>
              <a:t>API</a:t>
            </a:r>
            <a:r>
              <a:rPr lang="en-US" altLang="ko-KR" dirty="0" smtClean="0">
                <a:latin typeface="Calibri" pitchFamily="34" charset="0"/>
              </a:rPr>
              <a:t>: Real-time Integration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40145-D26B-4973-AA80-201002D2E5E1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2762220" y="944724"/>
            <a:ext cx="2586824" cy="1460520"/>
          </a:xfrm>
          <a:prstGeom prst="round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ea typeface="HY견고딕" pitchFamily="18" charset="-127"/>
              </a:rPr>
              <a:t>Game Publishing Infra Structure</a:t>
            </a: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 bwMode="auto">
          <a:xfrm>
            <a:off x="279336" y="2840720"/>
            <a:ext cx="1570059" cy="693747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HY견고딕" pitchFamily="18" charset="-127"/>
              </a:rPr>
              <a:t>Client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pic>
        <p:nvPicPr>
          <p:cNvPr id="107" name="Picture 3" descr="C:\Documents and Settings\raisehim\바탕 화면\Screen Hunter\ScreenHunter_17 Nov. 16 16.50_s.gif"/>
          <p:cNvPicPr>
            <a:picLocks noChangeAspect="1" noChangeArrowheads="1"/>
          </p:cNvPicPr>
          <p:nvPr/>
        </p:nvPicPr>
        <p:blipFill>
          <a:blip r:embed="rId3" cstate="print">
            <a:lum bright="-10000"/>
          </a:blip>
          <a:srcRect b="30923"/>
          <a:stretch>
            <a:fillRect/>
          </a:stretch>
        </p:blipFill>
        <p:spPr bwMode="auto">
          <a:xfrm>
            <a:off x="754005" y="3184953"/>
            <a:ext cx="1022364" cy="532079"/>
          </a:xfrm>
          <a:prstGeom prst="rect">
            <a:avLst/>
          </a:prstGeom>
          <a:noFill/>
          <a:ln w="28575">
            <a:solidFill>
              <a:schemeClr val="bg2">
                <a:lumMod val="60000"/>
                <a:lumOff val="40000"/>
              </a:schemeClr>
            </a:solidFill>
          </a:ln>
        </p:spPr>
      </p:pic>
      <p:cxnSp>
        <p:nvCxnSpPr>
          <p:cNvPr id="127" name="직선 연결선 126"/>
          <p:cNvCxnSpPr/>
          <p:nvPr/>
        </p:nvCxnSpPr>
        <p:spPr bwMode="auto">
          <a:xfrm>
            <a:off x="2689194" y="2780928"/>
            <a:ext cx="671839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Rectangle 3"/>
          <p:cNvSpPr txBox="1">
            <a:spLocks noChangeArrowheads="1"/>
          </p:cNvSpPr>
          <p:nvPr/>
        </p:nvSpPr>
        <p:spPr bwMode="auto">
          <a:xfrm>
            <a:off x="2689194" y="2963493"/>
            <a:ext cx="6718327" cy="281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>
              <a:lnSpc>
                <a:spcPct val="115000"/>
              </a:lnSpc>
              <a:buFont typeface="Wingdings" pitchFamily="2" charset="2"/>
              <a:buChar char="v"/>
              <a:defRPr/>
            </a:pP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CH.* &amp; FR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게임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CB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전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적용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r>
              <a:rPr lang="en-US" altLang="ko-KR" sz="1050" b="1" kern="0" dirty="0" smtClean="0">
                <a:latin typeface="맑은 고딕" pitchFamily="50" charset="-127"/>
                <a:ea typeface="맑은 고딕" pitchFamily="50" charset="-127"/>
              </a:rPr>
              <a:t>CH.ADD / CH.DEL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추가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삭제 연동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게임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서버는 사용자가 캐릭터 생성할 시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, JORBI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에게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해당 정보를 전달하여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b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검색엔진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 게임 이용 확인 서비스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메신저 등록 등을 진행할 수 있도록 합니다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endParaRPr lang="en-US" altLang="ko-KR" sz="105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r>
              <a:rPr lang="en-US" altLang="ko-KR" sz="1050" b="1" kern="0" dirty="0" smtClean="0">
                <a:latin typeface="맑은 고딕" pitchFamily="50" charset="-127"/>
                <a:ea typeface="맑은 고딕" pitchFamily="50" charset="-127"/>
              </a:rPr>
              <a:t>FR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버디리스트 연동</a:t>
            </a:r>
            <a:r>
              <a:rPr lang="en-US" altLang="ko-KR" sz="1000" b="1" kern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b="1" kern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게임 서버는 게임 내 친구 관계를 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JORBI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에게 전달하여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,</a:t>
            </a:r>
            <a:b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웹 서비스 및 메신저 등의 서비스에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서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사용할 수 있도록 합니다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38200" lvl="1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게임 내 버디 서비스 적용 시점</a:t>
            </a:r>
            <a:endParaRPr lang="en-US" altLang="ko-KR" sz="105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endParaRPr lang="en-US" altLang="ko-KR" sz="1050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5601072" y="944724"/>
            <a:ext cx="3897728" cy="1460520"/>
          </a:xfrm>
          <a:prstGeom prst="round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ea typeface="HY견고딕" pitchFamily="18" charset="-127"/>
              </a:rPr>
              <a:t>Pmang</a:t>
            </a:r>
            <a:r>
              <a:rPr lang="en-US" altLang="ko-KR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ea typeface="HY견고딕" pitchFamily="18" charset="-127"/>
              </a:rPr>
              <a:t> Infra </a:t>
            </a:r>
            <a:r>
              <a:rPr lang="en-US" altLang="ko-KR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ea typeface="HY견고딕" pitchFamily="18" charset="-127"/>
              </a:rPr>
              <a:t>Structure</a:t>
            </a: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 bwMode="auto">
          <a:xfrm>
            <a:off x="1812880" y="1282866"/>
            <a:ext cx="5840419" cy="292104"/>
          </a:xfrm>
          <a:prstGeom prst="round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J-ORB</a:t>
            </a: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ea typeface="HY견고딕" pitchFamily="18" charset="-127"/>
              </a:rPr>
              <a:t>.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I</a:t>
            </a:r>
            <a:endParaRPr kumimoji="1" lang="ko-KR" altLang="en-US" sz="1200" b="1" i="0" u="none" strike="noStrike" cap="none" normalizeH="0" baseline="0" dirty="0" err="1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23" name="원통 22"/>
          <p:cNvSpPr/>
          <p:nvPr/>
        </p:nvSpPr>
        <p:spPr bwMode="auto">
          <a:xfrm>
            <a:off x="8013340" y="1988840"/>
            <a:ext cx="1296144" cy="47925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Messenger</a:t>
            </a: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26" name="원통 25"/>
          <p:cNvSpPr/>
          <p:nvPr/>
        </p:nvSpPr>
        <p:spPr bwMode="auto">
          <a:xfrm>
            <a:off x="8013340" y="1016732"/>
            <a:ext cx="1296144" cy="936104"/>
          </a:xfrm>
          <a:prstGeom prst="can">
            <a:avLst>
              <a:gd name="adj" fmla="val 1380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HY견고딕" pitchFamily="18" charset="-127"/>
              </a:rPr>
              <a:t>Search</a:t>
            </a:r>
            <a:r>
              <a:rPr kumimoji="1" lang="en-US" altLang="ko-KR" sz="1200" b="0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 :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HY견고딕" pitchFamily="18" charset="-127"/>
              </a:rPr>
              <a:t>.Nick Name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000" b="0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.Character</a:t>
            </a:r>
          </a:p>
        </p:txBody>
      </p:sp>
      <p:sp>
        <p:nvSpPr>
          <p:cNvPr id="28" name="원통 27"/>
          <p:cNvSpPr/>
          <p:nvPr/>
        </p:nvSpPr>
        <p:spPr bwMode="auto">
          <a:xfrm>
            <a:off x="6609184" y="1664804"/>
            <a:ext cx="1296144" cy="648072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Location</a:t>
            </a: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3" name="갈매기형 수장 92"/>
          <p:cNvSpPr/>
          <p:nvPr/>
        </p:nvSpPr>
        <p:spPr bwMode="auto">
          <a:xfrm>
            <a:off x="1908135" y="1499622"/>
            <a:ext cx="100011" cy="155577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4" name="갈매기형 수장 93"/>
          <p:cNvSpPr/>
          <p:nvPr/>
        </p:nvSpPr>
        <p:spPr bwMode="auto">
          <a:xfrm rot="10800000">
            <a:off x="1965283" y="1207518"/>
            <a:ext cx="100011" cy="155577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 bwMode="auto">
          <a:xfrm>
            <a:off x="279337" y="727039"/>
            <a:ext cx="1570058" cy="1981881"/>
          </a:xfrm>
          <a:prstGeom prst="roundRect">
            <a:avLst>
              <a:gd name="adj" fmla="val 6660"/>
            </a:avLst>
          </a:prstGeom>
          <a:ln w="38100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08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Game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 bwMode="auto">
          <a:xfrm>
            <a:off x="428151" y="1054262"/>
            <a:ext cx="1279074" cy="1424007"/>
          </a:xfrm>
          <a:prstGeom prst="roundRect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 bwMode="auto">
          <a:xfrm>
            <a:off x="863544" y="1273341"/>
            <a:ext cx="912825" cy="1075539"/>
          </a:xfrm>
          <a:prstGeom prst="roundRect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HY견고딕" pitchFamily="18" charset="-127"/>
              </a:rPr>
              <a:t>*CH.ADD</a:t>
            </a:r>
          </a:p>
          <a:p>
            <a:pPr>
              <a:buNone/>
            </a:pPr>
            <a:r>
              <a:rPr lang="en-US" altLang="ko-KR" sz="1050" b="1" dirty="0" smtClean="0">
                <a:solidFill>
                  <a:schemeClr val="tx1"/>
                </a:solidFill>
                <a:latin typeface="Calibri" pitchFamily="34" charset="0"/>
                <a:ea typeface="HY견고딕" pitchFamily="18" charset="-127"/>
              </a:rPr>
              <a:t>*CH.DEL</a:t>
            </a:r>
          </a:p>
          <a:p>
            <a:pPr>
              <a:buNone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HY견고딕" pitchFamily="18" charset="-127"/>
              </a:rPr>
              <a:t>*FR</a:t>
            </a:r>
          </a:p>
        </p:txBody>
      </p:sp>
      <p:cxnSp>
        <p:nvCxnSpPr>
          <p:cNvPr id="31" name="직선 화살표 연결선 30"/>
          <p:cNvCxnSpPr>
            <a:stCxn id="106" idx="0"/>
            <a:endCxn id="97" idx="2"/>
          </p:cNvCxnSpPr>
          <p:nvPr/>
        </p:nvCxnSpPr>
        <p:spPr bwMode="auto">
          <a:xfrm rot="5400000" flipH="1" flipV="1">
            <a:off x="884802" y="2657834"/>
            <a:ext cx="362451" cy="3322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headEnd type="diamond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4" descr="C:\Documents and Settings\raisehim\바탕 화면\Icons\group_2582k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492" y="3212976"/>
            <a:ext cx="976312" cy="976312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itchFamily="34" charset="0"/>
              </a:rPr>
              <a:t>API: Billing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40145-D26B-4973-AA80-201002D2E5E1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2762220" y="944724"/>
            <a:ext cx="3126884" cy="1460520"/>
          </a:xfrm>
          <a:prstGeom prst="round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ea typeface="HY견고딕" pitchFamily="18" charset="-127"/>
              </a:rPr>
              <a:t>Game Publishing Infra Structure</a:t>
            </a: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 bwMode="auto">
          <a:xfrm>
            <a:off x="279336" y="2840720"/>
            <a:ext cx="1570059" cy="693747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HY견고딕" pitchFamily="18" charset="-127"/>
              </a:rPr>
              <a:t>Client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pic>
        <p:nvPicPr>
          <p:cNvPr id="107" name="Picture 3" descr="C:\Documents and Settings\raisehim\바탕 화면\Screen Hunter\ScreenHunter_17 Nov. 16 16.50_s.gif"/>
          <p:cNvPicPr>
            <a:picLocks noChangeAspect="1" noChangeArrowheads="1"/>
          </p:cNvPicPr>
          <p:nvPr/>
        </p:nvPicPr>
        <p:blipFill>
          <a:blip r:embed="rId3" cstate="print">
            <a:lum bright="-10000"/>
          </a:blip>
          <a:srcRect b="30923"/>
          <a:stretch>
            <a:fillRect/>
          </a:stretch>
        </p:blipFill>
        <p:spPr bwMode="auto">
          <a:xfrm>
            <a:off x="754005" y="3184953"/>
            <a:ext cx="1022364" cy="532079"/>
          </a:xfrm>
          <a:prstGeom prst="rect">
            <a:avLst/>
          </a:prstGeom>
          <a:noFill/>
          <a:ln w="28575">
            <a:solidFill>
              <a:schemeClr val="bg2">
                <a:lumMod val="60000"/>
                <a:lumOff val="40000"/>
              </a:schemeClr>
            </a:solidFill>
          </a:ln>
        </p:spPr>
      </p:pic>
      <p:cxnSp>
        <p:nvCxnSpPr>
          <p:cNvPr id="127" name="직선 연결선 126"/>
          <p:cNvCxnSpPr/>
          <p:nvPr/>
        </p:nvCxnSpPr>
        <p:spPr bwMode="auto">
          <a:xfrm>
            <a:off x="2689194" y="2780928"/>
            <a:ext cx="671839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Rectangle 3"/>
          <p:cNvSpPr txBox="1">
            <a:spLocks noChangeArrowheads="1"/>
          </p:cNvSpPr>
          <p:nvPr/>
        </p:nvSpPr>
        <p:spPr bwMode="auto">
          <a:xfrm>
            <a:off x="2689194" y="2963492"/>
            <a:ext cx="6718327" cy="366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>
              <a:lnSpc>
                <a:spcPct val="115000"/>
              </a:lnSpc>
              <a:buFont typeface="Wingdings" pitchFamily="2" charset="2"/>
              <a:buChar char="v"/>
              <a:defRPr/>
            </a:pP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Billing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게임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상용화 시점에 적용</a:t>
            </a:r>
            <a:r>
              <a:rPr lang="en-US" altLang="ko-KR" sz="1000" b="1" kern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b="1" kern="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r>
              <a:rPr lang="en-US" altLang="ko-KR" sz="1050" b="1" kern="0" dirty="0" smtClean="0">
                <a:latin typeface="맑은 고딕" pitchFamily="50" charset="-127"/>
                <a:ea typeface="맑은 고딕" pitchFamily="50" charset="-127"/>
              </a:rPr>
              <a:t>CASH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계좌 조회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게임 내 잔액 노출을 위해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, JORBI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통해 잔액을 조회합니다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게임 내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외부에서 충전이 진행되므로 잔액이 노출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변경되는 요소마다 조회를 진행할 수 있도록 합니다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endParaRPr lang="en-US" altLang="ko-KR" sz="105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r>
              <a:rPr lang="en-US" altLang="ko-KR" sz="1050" b="1" kern="0" dirty="0" smtClean="0">
                <a:latin typeface="맑은 고딕" pitchFamily="50" charset="-127"/>
                <a:ea typeface="맑은 고딕" pitchFamily="50" charset="-127"/>
              </a:rPr>
              <a:t>DSC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할인 쿠폰 조회</a:t>
            </a:r>
            <a:r>
              <a:rPr lang="en-US" altLang="ko-KR" sz="1050" b="1" kern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b="1" kern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구매 전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해당 아이템에 사용할 수 있는 할인 쿠폰을 보유하고 있는지 조회합니다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endParaRPr lang="en-US" altLang="ko-KR" sz="105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r>
              <a:rPr lang="en-US" altLang="ko-KR" sz="1050" b="1" kern="0" dirty="0" smtClean="0">
                <a:latin typeface="맑은 고딕" pitchFamily="50" charset="-127"/>
                <a:ea typeface="맑은 고딕" pitchFamily="50" charset="-127"/>
              </a:rPr>
              <a:t>BUY . GIFT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아이템 구매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선물</a:t>
            </a:r>
            <a:r>
              <a:rPr lang="en-US" altLang="ko-KR" sz="1050" b="1" kern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b="1" kern="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5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r>
              <a:rPr lang="en-US" altLang="ko-KR" sz="1050" b="1" kern="0" dirty="0" smtClean="0">
                <a:latin typeface="맑은 고딕" pitchFamily="50" charset="-127"/>
                <a:ea typeface="맑은 고딕" pitchFamily="50" charset="-127"/>
              </a:rPr>
              <a:t>RBK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구매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선물 실시간 취소</a:t>
            </a:r>
            <a:r>
              <a:rPr lang="en-US" altLang="ko-KR" sz="1050" b="1" kern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b="1" kern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아이템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지급 실패 등의 사유가 발생할 시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아이템 구매에서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발생한 거래번호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(CDL_ID)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를 이용하여 구매 취소를 요청할 수 있습니다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endParaRPr lang="en-US" altLang="ko-KR" sz="105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r>
              <a:rPr lang="en-US" altLang="ko-KR" sz="1050" b="1" kern="0" dirty="0" smtClean="0">
                <a:latin typeface="맑은 고딕" pitchFamily="50" charset="-127"/>
                <a:ea typeface="맑은 고딕" pitchFamily="50" charset="-127"/>
              </a:rPr>
              <a:t>Agent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RDS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응답 지연 등의 사유로 인해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회신이 어렵거나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구매에 대한 추가 </a:t>
            </a:r>
            <a:r>
              <a:rPr lang="ko-KR" altLang="en-US" sz="1050" kern="0" dirty="0" err="1" smtClean="0">
                <a:latin typeface="맑은 고딕" pitchFamily="50" charset="-127"/>
                <a:ea typeface="맑은 고딕" pitchFamily="50" charset="-127"/>
              </a:rPr>
              <a:t>리워드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 등의 이벤트 요소에 대해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,</a:t>
            </a:r>
            <a:b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모니터링 및 구매 취소 처리를 대행합니다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endParaRPr lang="en-US" altLang="ko-KR" sz="105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endParaRPr lang="en-US" altLang="ko-KR" sz="105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endParaRPr lang="en-US" altLang="ko-KR" sz="1050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5997116" y="944724"/>
            <a:ext cx="3501684" cy="1460520"/>
          </a:xfrm>
          <a:prstGeom prst="round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ea typeface="HY견고딕" pitchFamily="18" charset="-127"/>
              </a:rPr>
              <a:t>Billing </a:t>
            </a:r>
            <a:r>
              <a:rPr lang="en-US" altLang="ko-KR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ea typeface="HY견고딕" pitchFamily="18" charset="-127"/>
              </a:rPr>
              <a:t>Infra Structure(RDS)</a:t>
            </a: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 bwMode="auto">
          <a:xfrm>
            <a:off x="1812880" y="1282866"/>
            <a:ext cx="5840419" cy="292104"/>
          </a:xfrm>
          <a:prstGeom prst="round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J-ORB</a:t>
            </a: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ea typeface="HY견고딕" pitchFamily="18" charset="-127"/>
              </a:rPr>
              <a:t>.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I</a:t>
            </a:r>
            <a:endParaRPr kumimoji="1" lang="ko-KR" altLang="en-US" sz="1200" b="1" i="0" u="none" strike="noStrike" cap="none" normalizeH="0" baseline="0" dirty="0" err="1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26" name="원통 25"/>
          <p:cNvSpPr/>
          <p:nvPr/>
        </p:nvSpPr>
        <p:spPr bwMode="auto">
          <a:xfrm>
            <a:off x="8013340" y="1700808"/>
            <a:ext cx="1296144" cy="936104"/>
          </a:xfrm>
          <a:prstGeom prst="can">
            <a:avLst>
              <a:gd name="adj" fmla="val 1380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0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Discount Coupons</a:t>
            </a: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3764868" y="1736812"/>
            <a:ext cx="1944216" cy="292104"/>
          </a:xfrm>
          <a:prstGeom prst="round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*Agent</a:t>
            </a: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 bwMode="auto">
          <a:xfrm>
            <a:off x="279337" y="727039"/>
            <a:ext cx="1570058" cy="1981881"/>
          </a:xfrm>
          <a:prstGeom prst="roundRect">
            <a:avLst>
              <a:gd name="adj" fmla="val 6660"/>
            </a:avLst>
          </a:prstGeom>
          <a:ln w="38100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08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Game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 bwMode="auto">
          <a:xfrm>
            <a:off x="428151" y="1054262"/>
            <a:ext cx="1279074" cy="1424007"/>
          </a:xfrm>
          <a:prstGeom prst="roundRect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 bwMode="auto">
          <a:xfrm>
            <a:off x="863544" y="1273341"/>
            <a:ext cx="912825" cy="1075539"/>
          </a:xfrm>
          <a:prstGeom prst="roundRect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HY견고딕" pitchFamily="18" charset="-127"/>
              </a:rPr>
              <a:t>*CASH</a:t>
            </a:r>
          </a:p>
          <a:p>
            <a:pPr>
              <a:buNone/>
            </a:pPr>
            <a:r>
              <a:rPr lang="en-US" altLang="ko-KR" sz="1050" b="1" dirty="0" smtClean="0">
                <a:solidFill>
                  <a:schemeClr val="tx1"/>
                </a:solidFill>
                <a:latin typeface="Calibri" pitchFamily="34" charset="0"/>
                <a:ea typeface="HY견고딕" pitchFamily="18" charset="-127"/>
              </a:rPr>
              <a:t>*DSC</a:t>
            </a:r>
          </a:p>
          <a:p>
            <a:pPr>
              <a:buNone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HY견고딕" pitchFamily="18" charset="-127"/>
              </a:rPr>
              <a:t>*BUY</a:t>
            </a:r>
          </a:p>
          <a:p>
            <a:pPr>
              <a:buNone/>
            </a:pPr>
            <a:r>
              <a:rPr lang="en-US" altLang="ko-KR" sz="1050" b="1" dirty="0" smtClean="0">
                <a:solidFill>
                  <a:schemeClr val="tx1"/>
                </a:solidFill>
                <a:latin typeface="Calibri" pitchFamily="34" charset="0"/>
                <a:ea typeface="HY견고딕" pitchFamily="18" charset="-127"/>
              </a:rPr>
              <a:t>*GIFT</a:t>
            </a:r>
          </a:p>
          <a:p>
            <a:pPr>
              <a:buNone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HY견고딕" pitchFamily="18" charset="-127"/>
              </a:rPr>
              <a:t>*RBK</a:t>
            </a:r>
          </a:p>
        </p:txBody>
      </p:sp>
      <p:sp>
        <p:nvSpPr>
          <p:cNvPr id="93" name="갈매기형 수장 92"/>
          <p:cNvSpPr/>
          <p:nvPr/>
        </p:nvSpPr>
        <p:spPr bwMode="auto">
          <a:xfrm>
            <a:off x="1908135" y="1499622"/>
            <a:ext cx="100011" cy="155577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4" name="갈매기형 수장 93"/>
          <p:cNvSpPr/>
          <p:nvPr/>
        </p:nvSpPr>
        <p:spPr bwMode="auto">
          <a:xfrm rot="10800000">
            <a:off x="1965283" y="1207518"/>
            <a:ext cx="100011" cy="155577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cxnSp>
        <p:nvCxnSpPr>
          <p:cNvPr id="31" name="직선 화살표 연결선 30"/>
          <p:cNvCxnSpPr>
            <a:stCxn id="106" idx="0"/>
            <a:endCxn id="97" idx="2"/>
          </p:cNvCxnSpPr>
          <p:nvPr/>
        </p:nvCxnSpPr>
        <p:spPr bwMode="auto">
          <a:xfrm rot="5400000" flipH="1" flipV="1">
            <a:off x="884802" y="2657834"/>
            <a:ext cx="362451" cy="3322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headEnd type="diamond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원통 29"/>
          <p:cNvSpPr/>
          <p:nvPr/>
        </p:nvSpPr>
        <p:spPr bwMode="auto">
          <a:xfrm>
            <a:off x="6645188" y="1700808"/>
            <a:ext cx="1296144" cy="936104"/>
          </a:xfrm>
          <a:prstGeom prst="can">
            <a:avLst>
              <a:gd name="adj" fmla="val 1380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HY견고딕" pitchFamily="18" charset="-127"/>
              </a:rPr>
              <a:t>Account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HY견고딕" pitchFamily="18" charset="-127"/>
              </a:rPr>
              <a:t>s</a:t>
            </a:r>
            <a:endParaRPr kumimoji="1" lang="en-US" altLang="ko-KR" sz="1200" b="0" i="0" u="none" strike="noStrike" cap="none" normalizeH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4" descr="C:\Documents and Settings\raisehim\바탕 화면\Icons\group_2582k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492" y="3212976"/>
            <a:ext cx="976312" cy="976312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itchFamily="34" charset="0"/>
              </a:rPr>
              <a:t>API: Web Opener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40145-D26B-4973-AA80-201002D2E5E1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2762220" y="944724"/>
            <a:ext cx="3126884" cy="1460520"/>
          </a:xfrm>
          <a:prstGeom prst="round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ea typeface="HY견고딕" pitchFamily="18" charset="-127"/>
              </a:rPr>
              <a:t>Game Publishing Infra Structure</a:t>
            </a: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 bwMode="auto">
          <a:xfrm>
            <a:off x="279336" y="2840720"/>
            <a:ext cx="1570059" cy="693747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HY견고딕" pitchFamily="18" charset="-127"/>
              </a:rPr>
              <a:t>Client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pic>
        <p:nvPicPr>
          <p:cNvPr id="107" name="Picture 3" descr="C:\Documents and Settings\raisehim\바탕 화면\Screen Hunter\ScreenHunter_17 Nov. 16 16.50_s.gif"/>
          <p:cNvPicPr>
            <a:picLocks noChangeAspect="1" noChangeArrowheads="1"/>
          </p:cNvPicPr>
          <p:nvPr/>
        </p:nvPicPr>
        <p:blipFill>
          <a:blip r:embed="rId3" cstate="print">
            <a:lum bright="-10000"/>
          </a:blip>
          <a:srcRect b="30923"/>
          <a:stretch>
            <a:fillRect/>
          </a:stretch>
        </p:blipFill>
        <p:spPr bwMode="auto">
          <a:xfrm>
            <a:off x="754005" y="3184953"/>
            <a:ext cx="1022364" cy="532079"/>
          </a:xfrm>
          <a:prstGeom prst="rect">
            <a:avLst/>
          </a:prstGeom>
          <a:noFill/>
          <a:ln w="28575">
            <a:solidFill>
              <a:schemeClr val="bg2">
                <a:lumMod val="60000"/>
                <a:lumOff val="40000"/>
              </a:schemeClr>
            </a:solidFill>
          </a:ln>
        </p:spPr>
      </p:pic>
      <p:cxnSp>
        <p:nvCxnSpPr>
          <p:cNvPr id="127" name="직선 연결선 126"/>
          <p:cNvCxnSpPr/>
          <p:nvPr/>
        </p:nvCxnSpPr>
        <p:spPr bwMode="auto">
          <a:xfrm>
            <a:off x="2689194" y="2780928"/>
            <a:ext cx="671839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Rectangle 3"/>
          <p:cNvSpPr txBox="1">
            <a:spLocks noChangeArrowheads="1"/>
          </p:cNvSpPr>
          <p:nvPr/>
        </p:nvSpPr>
        <p:spPr bwMode="auto">
          <a:xfrm>
            <a:off x="2689194" y="2963492"/>
            <a:ext cx="6718327" cy="366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>
              <a:lnSpc>
                <a:spcPct val="115000"/>
              </a:lnSpc>
              <a:buFont typeface="Wingdings" pitchFamily="2" charset="2"/>
              <a:buChar char="v"/>
              <a:defRPr/>
            </a:pP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Web Opener</a:t>
            </a:r>
          </a:p>
          <a:p>
            <a:pPr marL="838200" lvl="1" indent="-381000">
              <a:lnSpc>
                <a:spcPct val="115000"/>
              </a:lnSpc>
              <a:buFont typeface="Wingdings" pitchFamily="2" charset="2"/>
              <a:buChar char="v"/>
              <a:defRPr/>
            </a:pP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게임 내 </a:t>
            </a:r>
            <a:r>
              <a:rPr lang="ko-KR" altLang="en-US" sz="1000" kern="0" dirty="0" err="1" smtClean="0">
                <a:latin typeface="맑은 고딕" pitchFamily="50" charset="-127"/>
                <a:ea typeface="맑은 고딕" pitchFamily="50" charset="-127"/>
              </a:rPr>
              <a:t>컨텐츠에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 따라 적용 시점이 상이합니다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38200" lvl="1" indent="-381000">
              <a:lnSpc>
                <a:spcPct val="115000"/>
              </a:lnSpc>
              <a:buFont typeface="Wingdings" pitchFamily="2" charset="2"/>
              <a:buChar char="v"/>
              <a:defRPr/>
            </a:pP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게임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상용화 시점에는 충전 창 개발 이슈로 필수가 됩니다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b="1" kern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b="1" kern="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r>
              <a:rPr lang="en-US" altLang="ko-KR" sz="1050" b="1" kern="0" dirty="0" smtClean="0">
                <a:latin typeface="맑은 고딕" pitchFamily="50" charset="-127"/>
                <a:ea typeface="맑은 고딕" pitchFamily="50" charset="-127"/>
              </a:rPr>
              <a:t>WR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웹 접근 인자 조회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JORBI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는 최초 웹 게임 시작 버튼 클릭 시 저장 해둔 웹 세션 정보 및 인증 정보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그리고 접근 대상이 되는 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을 전달해줍니다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38200" lvl="1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게임 클라이언트는 해당 정보로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Web Browser(IE)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를 실행합니다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295400" lvl="2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URL –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웹 </a:t>
            </a:r>
            <a:r>
              <a:rPr lang="ko-KR" altLang="en-US" sz="1000" kern="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 페이지</a:t>
            </a:r>
            <a:endParaRPr lang="en-US" altLang="ko-KR" sz="10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1295400" lvl="2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r>
              <a:rPr lang="en-US" altLang="ko-KR" sz="1000" kern="0" dirty="0" err="1" smtClean="0">
                <a:latin typeface="맑은 고딕" pitchFamily="50" charset="-127"/>
                <a:ea typeface="맑은 고딕" pitchFamily="50" charset="-127"/>
              </a:rPr>
              <a:t>ActID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접근 대상 페이지의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kern="0" dirty="0" err="1" smtClean="0">
                <a:latin typeface="맑은 고딕" pitchFamily="50" charset="-127"/>
                <a:ea typeface="맑은 고딕" pitchFamily="50" charset="-127"/>
              </a:rPr>
              <a:t>식별자</a:t>
            </a:r>
            <a:endParaRPr lang="en-US" altLang="ko-KR" sz="10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1295400" lvl="2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Token – </a:t>
            </a:r>
            <a:r>
              <a:rPr lang="ko-KR" altLang="en-US" sz="1000" kern="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 페이지의 인증 정보</a:t>
            </a:r>
            <a:endParaRPr lang="en-US" altLang="ko-KR" sz="1000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 bwMode="auto">
          <a:xfrm>
            <a:off x="1812881" y="1282866"/>
            <a:ext cx="2960100" cy="292104"/>
          </a:xfrm>
          <a:prstGeom prst="round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J-ORB</a:t>
            </a: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ea typeface="HY견고딕" pitchFamily="18" charset="-127"/>
              </a:rPr>
              <a:t>.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I</a:t>
            </a:r>
            <a:endParaRPr kumimoji="1" lang="ko-KR" altLang="en-US" sz="1200" b="1" i="0" u="none" strike="noStrike" cap="none" normalizeH="0" baseline="0" dirty="0" err="1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 bwMode="auto">
          <a:xfrm>
            <a:off x="279337" y="727039"/>
            <a:ext cx="1570058" cy="1981881"/>
          </a:xfrm>
          <a:prstGeom prst="roundRect">
            <a:avLst>
              <a:gd name="adj" fmla="val 6660"/>
            </a:avLst>
          </a:prstGeom>
          <a:ln w="38100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08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Game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 bwMode="auto">
          <a:xfrm>
            <a:off x="428151" y="1054262"/>
            <a:ext cx="1279074" cy="1424007"/>
          </a:xfrm>
          <a:prstGeom prst="roundRect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 bwMode="auto">
          <a:xfrm>
            <a:off x="863544" y="1273341"/>
            <a:ext cx="912825" cy="1075539"/>
          </a:xfrm>
          <a:prstGeom prst="roundRect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HY견고딕" pitchFamily="18" charset="-127"/>
              </a:rPr>
              <a:t>*</a:t>
            </a:r>
            <a:r>
              <a:rPr lang="en-US" altLang="ko-KR" sz="1050" b="1" dirty="0" smtClean="0">
                <a:solidFill>
                  <a:schemeClr val="tx1"/>
                </a:solidFill>
                <a:latin typeface="Calibri" pitchFamily="34" charset="0"/>
                <a:ea typeface="HY견고딕" pitchFamily="18" charset="-127"/>
              </a:rPr>
              <a:t>WR</a:t>
            </a:r>
            <a:endParaRPr kumimoji="1" lang="en-US" altLang="ko-KR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3" name="갈매기형 수장 92"/>
          <p:cNvSpPr/>
          <p:nvPr/>
        </p:nvSpPr>
        <p:spPr bwMode="auto">
          <a:xfrm>
            <a:off x="1908135" y="1499622"/>
            <a:ext cx="100011" cy="155577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4" name="갈매기형 수장 93"/>
          <p:cNvSpPr/>
          <p:nvPr/>
        </p:nvSpPr>
        <p:spPr bwMode="auto">
          <a:xfrm rot="10800000">
            <a:off x="1965283" y="1207518"/>
            <a:ext cx="100011" cy="155577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cxnSp>
        <p:nvCxnSpPr>
          <p:cNvPr id="31" name="직선 화살표 연결선 30"/>
          <p:cNvCxnSpPr>
            <a:stCxn id="106" idx="0"/>
            <a:endCxn id="97" idx="2"/>
          </p:cNvCxnSpPr>
          <p:nvPr/>
        </p:nvCxnSpPr>
        <p:spPr bwMode="auto">
          <a:xfrm rot="5400000" flipH="1" flipV="1">
            <a:off x="884802" y="2657834"/>
            <a:ext cx="362451" cy="3322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headEnd type="diamond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 bwMode="auto">
          <a:xfrm>
            <a:off x="2000672" y="1873837"/>
            <a:ext cx="2160240" cy="756084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HY견고딕" pitchFamily="18" charset="-127"/>
              </a:rPr>
              <a:t>*W-GS </a:t>
            </a:r>
            <a:endParaRPr kumimoji="1" lang="ko-KR" altLang="en-US" sz="105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1568624" y="2744575"/>
            <a:ext cx="972108" cy="50405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HY견고딕" pitchFamily="18" charset="-127"/>
              </a:rPr>
              <a:t>Web Browser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cxnSp>
        <p:nvCxnSpPr>
          <p:cNvPr id="24" name="Shape 23"/>
          <p:cNvCxnSpPr/>
          <p:nvPr/>
        </p:nvCxnSpPr>
        <p:spPr bwMode="auto">
          <a:xfrm rot="5400000" flipH="1" flipV="1">
            <a:off x="1804967" y="1924696"/>
            <a:ext cx="1206965" cy="707542"/>
          </a:xfrm>
          <a:prstGeom prst="bentConnector2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headEnd type="diamond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원통 24"/>
          <p:cNvSpPr/>
          <p:nvPr/>
        </p:nvSpPr>
        <p:spPr bwMode="auto">
          <a:xfrm>
            <a:off x="5025008" y="1700808"/>
            <a:ext cx="1141428" cy="80328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Auth</a:t>
            </a:r>
            <a:r>
              <a:rPr kumimoji="1" lang="en-US" altLang="ko-KR" sz="1200" b="0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 :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HY견고딕" pitchFamily="18" charset="-127"/>
              </a:rPr>
              <a:t>Login Parameters</a:t>
            </a:r>
            <a:endParaRPr kumimoji="1" lang="ko-KR" altLang="en-US" sz="1000" b="0" i="0" u="none" strike="noStrike" cap="none" normalizeH="0" baseline="0" dirty="0" err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512" y="5273780"/>
            <a:ext cx="9345488" cy="1323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4" descr="C:\Documents and Settings\raisehim\바탕 화면\Icons\group_2582k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492" y="3212976"/>
            <a:ext cx="976312" cy="976312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itchFamily="34" charset="0"/>
              </a:rPr>
              <a:t>API: Information Service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40145-D26B-4973-AA80-201002D2E5E1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2762220" y="944724"/>
            <a:ext cx="3126884" cy="1460520"/>
          </a:xfrm>
          <a:prstGeom prst="round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ea typeface="HY견고딕" pitchFamily="18" charset="-127"/>
              </a:rPr>
              <a:t>Game Publishing Infra Structure</a:t>
            </a: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 bwMode="auto">
          <a:xfrm>
            <a:off x="279336" y="2840720"/>
            <a:ext cx="1570059" cy="693747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HY견고딕" pitchFamily="18" charset="-127"/>
              </a:rPr>
              <a:t>Client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pic>
        <p:nvPicPr>
          <p:cNvPr id="107" name="Picture 3" descr="C:\Documents and Settings\raisehim\바탕 화면\Screen Hunter\ScreenHunter_17 Nov. 16 16.50_s.gif"/>
          <p:cNvPicPr>
            <a:picLocks noChangeAspect="1" noChangeArrowheads="1"/>
          </p:cNvPicPr>
          <p:nvPr/>
        </p:nvPicPr>
        <p:blipFill>
          <a:blip r:embed="rId3" cstate="print">
            <a:lum bright="-10000"/>
          </a:blip>
          <a:srcRect b="30923"/>
          <a:stretch>
            <a:fillRect/>
          </a:stretch>
        </p:blipFill>
        <p:spPr bwMode="auto">
          <a:xfrm>
            <a:off x="754005" y="3184953"/>
            <a:ext cx="1022364" cy="532079"/>
          </a:xfrm>
          <a:prstGeom prst="rect">
            <a:avLst/>
          </a:prstGeom>
          <a:noFill/>
          <a:ln w="28575">
            <a:solidFill>
              <a:schemeClr val="bg2">
                <a:lumMod val="60000"/>
                <a:lumOff val="40000"/>
              </a:schemeClr>
            </a:solidFill>
          </a:ln>
        </p:spPr>
      </p:pic>
      <p:cxnSp>
        <p:nvCxnSpPr>
          <p:cNvPr id="127" name="직선 연결선 126"/>
          <p:cNvCxnSpPr/>
          <p:nvPr/>
        </p:nvCxnSpPr>
        <p:spPr bwMode="auto">
          <a:xfrm>
            <a:off x="2689194" y="2780928"/>
            <a:ext cx="671839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Rectangle 3"/>
          <p:cNvSpPr txBox="1">
            <a:spLocks noChangeArrowheads="1"/>
          </p:cNvSpPr>
          <p:nvPr/>
        </p:nvSpPr>
        <p:spPr bwMode="auto">
          <a:xfrm>
            <a:off x="2689194" y="2963492"/>
            <a:ext cx="6718327" cy="366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>
              <a:lnSpc>
                <a:spcPct val="115000"/>
              </a:lnSpc>
              <a:buFont typeface="Wingdings" pitchFamily="2" charset="2"/>
              <a:buChar char="v"/>
              <a:defRPr/>
            </a:pP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Information </a:t>
            </a:r>
          </a:p>
          <a:p>
            <a:pPr marL="838200" lvl="1" indent="-381000">
              <a:lnSpc>
                <a:spcPct val="115000"/>
              </a:lnSpc>
              <a:buNone/>
              <a:defRPr/>
            </a:pP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게임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서비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스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 내에서 피망 인프라 서비스의 정보를 취득하기 위해 사용합니다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38200" lvl="1" indent="-381000">
              <a:lnSpc>
                <a:spcPct val="115000"/>
              </a:lnSpc>
              <a:buFont typeface="Wingdings" pitchFamily="2" charset="2"/>
              <a:buChar char="v"/>
              <a:defRPr/>
            </a:pPr>
            <a:endParaRPr lang="en-US" altLang="ko-KR" sz="10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838200" lvl="1" indent="-381000">
              <a:lnSpc>
                <a:spcPct val="115000"/>
              </a:lnSpc>
              <a:buFont typeface="Wingdings" pitchFamily="2" charset="2"/>
              <a:buChar char="v"/>
              <a:defRPr/>
            </a:pPr>
            <a:endParaRPr lang="en-US" altLang="ko-KR" sz="10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r>
              <a:rPr lang="en-US" altLang="ko-KR" sz="1050" b="1" kern="0" dirty="0" smtClean="0">
                <a:latin typeface="맑은 고딕" pitchFamily="50" charset="-127"/>
                <a:ea typeface="맑은 고딕" pitchFamily="50" charset="-127"/>
              </a:rPr>
              <a:t>CLAN/ MC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웹 길드의 정보 조회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피망 웹 길드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50" kern="0" dirty="0" err="1" smtClean="0">
                <a:latin typeface="맑은 고딕" pitchFamily="50" charset="-127"/>
                <a:ea typeface="맑은 고딕" pitchFamily="50" charset="-127"/>
              </a:rPr>
              <a:t>클랜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서비스의 참여 정보를 조회하여 게임 </a:t>
            </a:r>
            <a:r>
              <a:rPr lang="ko-KR" altLang="en-US" sz="1050" kern="0" dirty="0" err="1" smtClean="0">
                <a:latin typeface="맑은 고딕" pitchFamily="50" charset="-127"/>
                <a:ea typeface="맑은 고딕" pitchFamily="50" charset="-127"/>
              </a:rPr>
              <a:t>컨텐츠에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 사용하고자 할 때 사용합니다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81000" indent="-381000">
              <a:lnSpc>
                <a:spcPct val="115000"/>
              </a:lnSpc>
              <a:buNone/>
              <a:defRPr/>
            </a:pPr>
            <a:endParaRPr lang="en-US" altLang="ko-KR" sz="105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endParaRPr lang="en-US" altLang="ko-KR" sz="105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r>
              <a:rPr lang="en-US" altLang="ko-KR" sz="1050" b="1" kern="0" dirty="0" smtClean="0"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9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– !!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게임 서비스에 필요한 정보를 취득하기 위한 창구로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필요에 따라 언제든 추가 가능합니다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38200" lvl="1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r>
              <a:rPr lang="ko-KR" altLang="en-US" sz="900" kern="0" dirty="0" err="1" smtClean="0">
                <a:latin typeface="맑은 고딕" pitchFamily="50" charset="-127"/>
                <a:ea typeface="맑은 고딕" pitchFamily="50" charset="-127"/>
              </a:rPr>
              <a:t>맴버쉽</a:t>
            </a:r>
            <a:r>
              <a:rPr lang="ko-KR" altLang="en-US" sz="9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kern="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900" kern="0" dirty="0" smtClean="0">
                <a:latin typeface="맑은 고딕" pitchFamily="50" charset="-127"/>
                <a:ea typeface="맑은 고딕" pitchFamily="50" charset="-127"/>
              </a:rPr>
              <a:t>개인 정보 조회 서비스</a:t>
            </a:r>
            <a:endParaRPr lang="en-US" altLang="ko-KR" sz="9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838200" lvl="1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r>
              <a:rPr lang="en-US" altLang="ko-KR" sz="900" kern="0" dirty="0" smtClean="0">
                <a:latin typeface="맑은 고딕" pitchFamily="50" charset="-127"/>
                <a:ea typeface="맑은 고딕" pitchFamily="50" charset="-127"/>
              </a:rPr>
              <a:t>SMS </a:t>
            </a:r>
            <a:r>
              <a:rPr lang="ko-KR" altLang="en-US" sz="900" kern="0" dirty="0" smtClean="0">
                <a:latin typeface="맑은 고딕" pitchFamily="50" charset="-127"/>
                <a:ea typeface="맑은 고딕" pitchFamily="50" charset="-127"/>
              </a:rPr>
              <a:t>발송 </a:t>
            </a:r>
            <a:r>
              <a:rPr lang="en-US" altLang="ko-KR" sz="900" kern="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900" kern="0" dirty="0" smtClean="0">
                <a:latin typeface="맑은 고딕" pitchFamily="50" charset="-127"/>
                <a:ea typeface="맑은 고딕" pitchFamily="50" charset="-127"/>
              </a:rPr>
              <a:t>개인 인증을 위한 솔루션 연동</a:t>
            </a:r>
            <a:endParaRPr lang="en-US" altLang="ko-KR" sz="900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 bwMode="auto">
          <a:xfrm>
            <a:off x="1812881" y="1282866"/>
            <a:ext cx="2960100" cy="292104"/>
          </a:xfrm>
          <a:prstGeom prst="round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J-ORB</a:t>
            </a: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ea typeface="HY견고딕" pitchFamily="18" charset="-127"/>
              </a:rPr>
              <a:t>.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I</a:t>
            </a:r>
            <a:endParaRPr kumimoji="1" lang="ko-KR" altLang="en-US" sz="1200" b="1" i="0" u="none" strike="noStrike" cap="none" normalizeH="0" baseline="0" dirty="0" err="1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 bwMode="auto">
          <a:xfrm>
            <a:off x="279337" y="727039"/>
            <a:ext cx="1570058" cy="1981881"/>
          </a:xfrm>
          <a:prstGeom prst="roundRect">
            <a:avLst>
              <a:gd name="adj" fmla="val 6660"/>
            </a:avLst>
          </a:prstGeom>
          <a:ln w="38100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08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Game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 bwMode="auto">
          <a:xfrm>
            <a:off x="428151" y="1054262"/>
            <a:ext cx="1279074" cy="1424007"/>
          </a:xfrm>
          <a:prstGeom prst="roundRect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 bwMode="auto">
          <a:xfrm>
            <a:off x="863544" y="1273341"/>
            <a:ext cx="912825" cy="1075539"/>
          </a:xfrm>
          <a:prstGeom prst="roundRect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HY견고딕" pitchFamily="18" charset="-127"/>
              </a:rPr>
              <a:t>*</a:t>
            </a:r>
            <a:r>
              <a:rPr lang="en-US" altLang="ko-KR" sz="1050" b="1" dirty="0" smtClean="0">
                <a:solidFill>
                  <a:schemeClr val="tx1"/>
                </a:solidFill>
                <a:latin typeface="Calibri" pitchFamily="34" charset="0"/>
                <a:ea typeface="HY견고딕" pitchFamily="18" charset="-127"/>
              </a:rPr>
              <a:t>CLAN</a:t>
            </a:r>
          </a:p>
          <a:p>
            <a:pPr>
              <a:buNone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HY견고딕" pitchFamily="18" charset="-127"/>
              </a:rPr>
              <a:t>*MC</a:t>
            </a:r>
          </a:p>
          <a:p>
            <a:pPr>
              <a:buNone/>
            </a:pPr>
            <a:r>
              <a:rPr lang="en-US" altLang="ko-KR" sz="1050" b="1" dirty="0" smtClean="0">
                <a:solidFill>
                  <a:schemeClr val="tx1"/>
                </a:solidFill>
                <a:latin typeface="Calibri" pitchFamily="34" charset="0"/>
                <a:ea typeface="HY견고딕" pitchFamily="18" charset="-127"/>
              </a:rPr>
              <a:t>* ETC…</a:t>
            </a:r>
            <a:endParaRPr kumimoji="1" lang="en-US" altLang="ko-KR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3" name="갈매기형 수장 92"/>
          <p:cNvSpPr/>
          <p:nvPr/>
        </p:nvSpPr>
        <p:spPr bwMode="auto">
          <a:xfrm>
            <a:off x="1908135" y="1499622"/>
            <a:ext cx="100011" cy="155577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4" name="갈매기형 수장 93"/>
          <p:cNvSpPr/>
          <p:nvPr/>
        </p:nvSpPr>
        <p:spPr bwMode="auto">
          <a:xfrm rot="10800000">
            <a:off x="1965283" y="1207518"/>
            <a:ext cx="100011" cy="155577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cxnSp>
        <p:nvCxnSpPr>
          <p:cNvPr id="31" name="직선 화살표 연결선 30"/>
          <p:cNvCxnSpPr>
            <a:stCxn id="106" idx="0"/>
            <a:endCxn id="97" idx="2"/>
          </p:cNvCxnSpPr>
          <p:nvPr/>
        </p:nvCxnSpPr>
        <p:spPr bwMode="auto">
          <a:xfrm rot="5400000" flipH="1" flipV="1">
            <a:off x="884802" y="2657834"/>
            <a:ext cx="362451" cy="3322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headEnd type="diamond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원통 24"/>
          <p:cNvSpPr/>
          <p:nvPr/>
        </p:nvSpPr>
        <p:spPr bwMode="auto">
          <a:xfrm>
            <a:off x="3152800" y="1700808"/>
            <a:ext cx="1141428" cy="80328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0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Guild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F233662-0723-48A9-830C-C63EF9D350E7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Contents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en-US" altLang="ko-KR" sz="1800" dirty="0" smtClean="0">
                <a:latin typeface="Calibri" pitchFamily="34" charset="0"/>
                <a:ea typeface="맑은 고딕" pitchFamily="50" charset="-127"/>
              </a:rPr>
              <a:t>Overview</a:t>
            </a:r>
          </a:p>
          <a:p>
            <a:pPr marL="857250" lvl="1" indent="-457200" eaLnBrk="1" hangingPunct="1">
              <a:buFontTx/>
              <a:buAutoNum type="arabicPeriod"/>
            </a:pPr>
            <a:r>
              <a:rPr lang="en-US" altLang="ko-KR" sz="1200" dirty="0" err="1" smtClean="0">
                <a:latin typeface="Calibri" pitchFamily="34" charset="0"/>
              </a:rPr>
              <a:t>NeowizGames</a:t>
            </a:r>
            <a:r>
              <a:rPr lang="en-US" altLang="ko-KR" sz="1200" dirty="0" smtClean="0">
                <a:latin typeface="Calibri" pitchFamily="34" charset="0"/>
              </a:rPr>
              <a:t> Service Platform</a:t>
            </a:r>
          </a:p>
          <a:p>
            <a:pPr marL="857250" lvl="1" indent="-457200" eaLnBrk="1" hangingPunct="1">
              <a:buFontTx/>
              <a:buAutoNum type="arabicPeriod"/>
            </a:pPr>
            <a:r>
              <a:rPr lang="en-US" altLang="ko-KR" sz="1200" dirty="0" smtClean="0">
                <a:latin typeface="Calibri" pitchFamily="34" charset="0"/>
              </a:rPr>
              <a:t>Definitions :</a:t>
            </a:r>
          </a:p>
          <a:p>
            <a:pPr marL="1257300" lvl="2" indent="-457200" eaLnBrk="1" hangingPunct="1">
              <a:buFont typeface="Wingdings" pitchFamily="2" charset="2"/>
              <a:buChar char="§"/>
            </a:pPr>
            <a:r>
              <a:rPr lang="en-US" altLang="ko-KR" sz="1050" dirty="0" smtClean="0">
                <a:latin typeface="Calibri" pitchFamily="34" charset="0"/>
                <a:ea typeface="맑은 고딕" pitchFamily="50" charset="-127"/>
              </a:rPr>
              <a:t>Authentication</a:t>
            </a:r>
          </a:p>
          <a:p>
            <a:pPr marL="1257300" lvl="2" indent="-457200" eaLnBrk="1" hangingPunct="1">
              <a:buFont typeface="Wingdings" pitchFamily="2" charset="2"/>
              <a:buChar char="§"/>
            </a:pPr>
            <a:r>
              <a:rPr lang="en-US" altLang="ko-KR" sz="1050" dirty="0" smtClean="0">
                <a:latin typeface="Calibri" pitchFamily="34" charset="0"/>
                <a:ea typeface="맑은 고딕" pitchFamily="50" charset="-127"/>
              </a:rPr>
              <a:t>Product </a:t>
            </a:r>
            <a:r>
              <a:rPr lang="en-US" altLang="ko-KR" sz="1050" dirty="0" err="1" smtClean="0">
                <a:latin typeface="Calibri" pitchFamily="34" charset="0"/>
                <a:ea typeface="맑은 고딕" pitchFamily="50" charset="-127"/>
              </a:rPr>
              <a:t>vs</a:t>
            </a:r>
            <a:r>
              <a:rPr lang="en-US" altLang="ko-KR" sz="1050" dirty="0" smtClean="0">
                <a:latin typeface="Calibri" pitchFamily="34" charset="0"/>
                <a:ea typeface="맑은 고딕" pitchFamily="50" charset="-127"/>
              </a:rPr>
              <a:t> Item</a:t>
            </a:r>
          </a:p>
          <a:p>
            <a:pPr marL="1257300" lvl="2" indent="-457200" eaLnBrk="1" hangingPunct="1">
              <a:buFont typeface="Wingdings" pitchFamily="2" charset="2"/>
              <a:buChar char="§"/>
            </a:pPr>
            <a:r>
              <a:rPr lang="en-US" altLang="ko-KR" sz="1050" dirty="0" smtClean="0">
                <a:latin typeface="Calibri" pitchFamily="34" charset="0"/>
                <a:ea typeface="맑은 고딕" pitchFamily="50" charset="-127"/>
              </a:rPr>
              <a:t>Purchase</a:t>
            </a:r>
          </a:p>
          <a:p>
            <a:pPr marL="1257300" lvl="2" indent="-457200" eaLnBrk="1" hangingPunct="1">
              <a:buFont typeface="Wingdings" pitchFamily="2" charset="2"/>
              <a:buChar char="§"/>
            </a:pPr>
            <a:r>
              <a:rPr lang="en-US" altLang="ko-KR" sz="1050" dirty="0" smtClean="0">
                <a:latin typeface="Calibri" pitchFamily="34" charset="0"/>
                <a:ea typeface="맑은 고딕" pitchFamily="50" charset="-127"/>
              </a:rPr>
              <a:t>Discount Coupon</a:t>
            </a:r>
            <a:br>
              <a:rPr lang="en-US" altLang="ko-KR" sz="1050" dirty="0" smtClean="0">
                <a:latin typeface="Calibri" pitchFamily="34" charset="0"/>
                <a:ea typeface="맑은 고딕" pitchFamily="50" charset="-127"/>
              </a:rPr>
            </a:br>
            <a:endParaRPr lang="en-US" altLang="ko-KR" sz="1200" dirty="0" smtClean="0">
              <a:latin typeface="Calibri" pitchFamily="34" charset="0"/>
              <a:ea typeface="맑은 고딕" pitchFamily="50" charset="-127"/>
            </a:endParaRPr>
          </a:p>
          <a:p>
            <a:pPr marL="457200" indent="-457200" eaLnBrk="1" hangingPunct="1">
              <a:buFontTx/>
              <a:buAutoNum type="arabicPeriod"/>
            </a:pPr>
            <a:r>
              <a:rPr lang="en-US" altLang="ko-KR" sz="1800" dirty="0" smtClean="0">
                <a:latin typeface="Calibri" pitchFamily="34" charset="0"/>
                <a:ea typeface="맑은 고딕" pitchFamily="50" charset="-127"/>
              </a:rPr>
              <a:t>J-ORB </a:t>
            </a:r>
            <a:r>
              <a:rPr lang="en-US" altLang="ko-KR" sz="1800" dirty="0" smtClean="0">
                <a:latin typeface="Calibri" pitchFamily="34" charset="0"/>
                <a:ea typeface="맑은 고딕" pitchFamily="50" charset="-127"/>
              </a:rPr>
              <a:t>Interface</a:t>
            </a:r>
            <a:r>
              <a:rPr lang="en-US" altLang="ko-KR" sz="1200" dirty="0" smtClean="0">
                <a:latin typeface="Calibri" pitchFamily="34" charset="0"/>
                <a:ea typeface="맑은 고딕" pitchFamily="50" charset="-127"/>
              </a:rPr>
              <a:t>(Broker)</a:t>
            </a:r>
            <a:r>
              <a:rPr lang="en-US" altLang="ko-KR" sz="1800" dirty="0" smtClean="0">
                <a:latin typeface="Calibri" pitchFamily="34" charset="0"/>
                <a:ea typeface="맑은 고딕" pitchFamily="50" charset="-127"/>
              </a:rPr>
              <a:t> </a:t>
            </a:r>
            <a:endParaRPr lang="en-US" altLang="ko-KR" sz="1800" dirty="0" smtClean="0">
              <a:latin typeface="Calibri" pitchFamily="34" charset="0"/>
              <a:ea typeface="맑은 고딕" pitchFamily="50" charset="-127"/>
            </a:endParaRPr>
          </a:p>
          <a:p>
            <a:pPr marL="857250" lvl="1" indent="-457200" eaLnBrk="1" hangingPunct="1">
              <a:buFontTx/>
              <a:buAutoNum type="arabicPeriod"/>
            </a:pPr>
            <a:r>
              <a:rPr lang="en-US" altLang="ko-KR" sz="1200" dirty="0" smtClean="0">
                <a:latin typeface="Calibri" pitchFamily="34" charset="0"/>
                <a:ea typeface="맑은 고딕" pitchFamily="50" charset="-127"/>
              </a:rPr>
              <a:t>JSON </a:t>
            </a:r>
            <a:r>
              <a:rPr lang="en-US" altLang="ko-KR" sz="1200" dirty="0" smtClean="0">
                <a:latin typeface="Calibri" pitchFamily="34" charset="0"/>
                <a:ea typeface="맑은 고딕" pitchFamily="50" charset="-127"/>
              </a:rPr>
              <a:t>Object Request Broker Interface </a:t>
            </a:r>
            <a:r>
              <a:rPr lang="en-US" altLang="ko-KR" sz="1200" dirty="0" smtClean="0">
                <a:latin typeface="Calibri" pitchFamily="34" charset="0"/>
                <a:ea typeface="맑은 고딕" pitchFamily="50" charset="-127"/>
              </a:rPr>
              <a:t>Architecture</a:t>
            </a:r>
          </a:p>
          <a:p>
            <a:pPr marL="857250" lvl="1" indent="-457200" eaLnBrk="1" hangingPunct="1">
              <a:buFontTx/>
              <a:buAutoNum type="arabicPeriod"/>
            </a:pPr>
            <a:r>
              <a:rPr lang="en-US" altLang="ko-KR" sz="1200" dirty="0" smtClean="0">
                <a:latin typeface="Calibri" pitchFamily="34" charset="0"/>
                <a:ea typeface="맑은 고딕" pitchFamily="50" charset="-127"/>
              </a:rPr>
              <a:t>System Requirements</a:t>
            </a:r>
            <a:r>
              <a:rPr lang="en-US" altLang="ko-KR" sz="1200" dirty="0" smtClean="0">
                <a:latin typeface="Calibri" pitchFamily="34" charset="0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Calibri" pitchFamily="34" charset="0"/>
                <a:ea typeface="맑은 고딕" pitchFamily="50" charset="-127"/>
              </a:rPr>
            </a:br>
            <a:endParaRPr lang="en-US" altLang="ko-KR" sz="1200" dirty="0" smtClean="0">
              <a:latin typeface="Calibri" pitchFamily="34" charset="0"/>
              <a:ea typeface="맑은 고딕" pitchFamily="50" charset="-127"/>
            </a:endParaRPr>
          </a:p>
          <a:p>
            <a:pPr marL="457200" indent="-457200" eaLnBrk="1" hangingPunct="1">
              <a:buFontTx/>
              <a:buAutoNum type="arabicPeriod"/>
            </a:pPr>
            <a:r>
              <a:rPr lang="en-US" altLang="ko-KR" sz="1800" dirty="0" smtClean="0">
                <a:latin typeface="Calibri" pitchFamily="34" charset="0"/>
                <a:ea typeface="맑은 고딕" pitchFamily="50" charset="-127"/>
              </a:rPr>
              <a:t>API</a:t>
            </a:r>
            <a:br>
              <a:rPr lang="en-US" altLang="ko-KR" sz="1800" dirty="0" smtClean="0">
                <a:latin typeface="Calibri" pitchFamily="34" charset="0"/>
                <a:ea typeface="맑은 고딕" pitchFamily="50" charset="-127"/>
              </a:rPr>
            </a:br>
            <a:r>
              <a:rPr lang="en-US" altLang="ko-KR" sz="1200" dirty="0" smtClean="0">
                <a:latin typeface="Calibri" pitchFamily="34" charset="0"/>
                <a:ea typeface="맑은 고딕" pitchFamily="50" charset="-127"/>
              </a:rPr>
              <a:t>- Authentication</a:t>
            </a:r>
            <a:br>
              <a:rPr lang="en-US" altLang="ko-KR" sz="1200" dirty="0" smtClean="0">
                <a:latin typeface="Calibri" pitchFamily="34" charset="0"/>
                <a:ea typeface="맑은 고딕" pitchFamily="50" charset="-127"/>
              </a:rPr>
            </a:br>
            <a:r>
              <a:rPr lang="en-US" altLang="ko-KR" sz="1200" dirty="0" smtClean="0">
                <a:latin typeface="Calibri" pitchFamily="34" charset="0"/>
                <a:ea typeface="맑은 고딕" pitchFamily="50" charset="-127"/>
              </a:rPr>
              <a:t>- Real-time Integration</a:t>
            </a:r>
            <a:br>
              <a:rPr lang="en-US" altLang="ko-KR" sz="1200" dirty="0" smtClean="0">
                <a:latin typeface="Calibri" pitchFamily="34" charset="0"/>
                <a:ea typeface="맑은 고딕" pitchFamily="50" charset="-127"/>
              </a:rPr>
            </a:br>
            <a:r>
              <a:rPr lang="en-US" altLang="ko-KR" sz="1200" dirty="0" smtClean="0">
                <a:latin typeface="Calibri" pitchFamily="34" charset="0"/>
                <a:ea typeface="맑은 고딕" pitchFamily="50" charset="-127"/>
              </a:rPr>
              <a:t>- Billing</a:t>
            </a:r>
            <a:br>
              <a:rPr lang="en-US" altLang="ko-KR" sz="1200" dirty="0" smtClean="0">
                <a:latin typeface="Calibri" pitchFamily="34" charset="0"/>
                <a:ea typeface="맑은 고딕" pitchFamily="50" charset="-127"/>
              </a:rPr>
            </a:br>
            <a:r>
              <a:rPr lang="en-US" altLang="ko-KR" sz="1200" dirty="0" smtClean="0">
                <a:latin typeface="Calibri" pitchFamily="34" charset="0"/>
                <a:ea typeface="맑은 고딕" pitchFamily="50" charset="-127"/>
              </a:rPr>
              <a:t>- Web Opener</a:t>
            </a:r>
            <a:r>
              <a:rPr lang="en-US" altLang="ko-KR" sz="1200" dirty="0" smtClean="0">
                <a:latin typeface="Calibri" pitchFamily="34" charset="0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Calibri" pitchFamily="34" charset="0"/>
                <a:ea typeface="맑은 고딕" pitchFamily="50" charset="-127"/>
              </a:rPr>
            </a:br>
            <a:r>
              <a:rPr lang="en-US" altLang="ko-KR" sz="1200" dirty="0" smtClean="0">
                <a:latin typeface="Calibri" pitchFamily="34" charset="0"/>
                <a:ea typeface="맑은 고딕" pitchFamily="50" charset="-127"/>
              </a:rPr>
              <a:t>- Information Services</a:t>
            </a:r>
          </a:p>
          <a:p>
            <a:pPr marL="457200" indent="-457200" eaLnBrk="1" hangingPunct="1">
              <a:buFontTx/>
              <a:buAutoNum type="arabicPeriod"/>
            </a:pPr>
            <a:endParaRPr lang="en-US" altLang="ko-KR" sz="1800" dirty="0" smtClean="0">
              <a:latin typeface="Calibri" pitchFamily="34" charset="0"/>
              <a:ea typeface="맑은 고딕" pitchFamily="50" charset="-127"/>
            </a:endParaRPr>
          </a:p>
          <a:p>
            <a:pPr marL="457200" indent="-457200" eaLnBrk="1" hangingPunct="1">
              <a:buFontTx/>
              <a:buAutoNum type="arabicPeriod"/>
            </a:pPr>
            <a:endParaRPr lang="en-US" altLang="ko-KR" sz="1800" dirty="0" smtClean="0">
              <a:latin typeface="Calibri" pitchFamily="34" charset="0"/>
              <a:ea typeface="맑은 고딕" pitchFamily="50" charset="-127"/>
            </a:endParaRPr>
          </a:p>
          <a:p>
            <a:pPr marL="457200" indent="-457200" eaLnBrk="1" hangingPunct="1"/>
            <a:endParaRPr lang="en-US" altLang="ko-KR" sz="1800" dirty="0" smtClean="0">
              <a:latin typeface="Calibri" pitchFamily="34" charset="0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297113"/>
            <a:ext cx="9528175" cy="803275"/>
          </a:xfrm>
        </p:spPr>
        <p:txBody>
          <a:bodyPr/>
          <a:lstStyle/>
          <a:p>
            <a:pPr marL="533400" indent="-533400" eaLnBrk="1" hangingPunct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Overview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073275" y="3141663"/>
            <a:ext cx="7704138" cy="248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  <a:defRPr/>
            </a:pPr>
            <a:r>
              <a:rPr lang="en-US" altLang="ko-KR" sz="1400" dirty="0" smtClean="0">
                <a:latin typeface="Calibri" pitchFamily="34" charset="0"/>
                <a:ea typeface="맑은 고딕" pitchFamily="50" charset="-127"/>
              </a:rPr>
              <a:t>- </a:t>
            </a:r>
            <a:r>
              <a:rPr lang="en-US" altLang="ko-KR" sz="1400" dirty="0" err="1" smtClean="0">
                <a:latin typeface="Calibri" pitchFamily="34" charset="0"/>
                <a:ea typeface="맑은 고딕" pitchFamily="50" charset="-127"/>
              </a:rPr>
              <a:t>NeowizGames</a:t>
            </a:r>
            <a:r>
              <a:rPr lang="en-US" altLang="ko-KR" sz="1400" dirty="0" smtClean="0">
                <a:latin typeface="Calibri" pitchFamily="34" charset="0"/>
                <a:ea typeface="맑은 고딕" pitchFamily="50" charset="-127"/>
              </a:rPr>
              <a:t> Service Platform</a:t>
            </a:r>
          </a:p>
          <a:p>
            <a:pPr algn="r">
              <a:spcBef>
                <a:spcPct val="0"/>
              </a:spcBef>
              <a:buFontTx/>
              <a:buNone/>
              <a:defRPr/>
            </a:pPr>
            <a:r>
              <a:rPr lang="en-US" altLang="ko-KR" sz="1400" dirty="0" smtClean="0">
                <a:latin typeface="Calibri" pitchFamily="34" charset="0"/>
              </a:rPr>
              <a:t>- Definitions</a:t>
            </a:r>
            <a:endParaRPr lang="en-US" altLang="ko-KR" sz="1400" dirty="0"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33392" y="2254565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Session #1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모서리가 둥근 직사각형 62"/>
          <p:cNvSpPr/>
          <p:nvPr/>
        </p:nvSpPr>
        <p:spPr bwMode="auto">
          <a:xfrm>
            <a:off x="1776369" y="744501"/>
            <a:ext cx="912826" cy="720000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HY견고딕" pitchFamily="18" charset="-127"/>
              </a:rPr>
              <a:t>CS/GM</a:t>
            </a:r>
            <a:b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HY견고딕" pitchFamily="18" charset="-127"/>
              </a:rPr>
            </a:b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HY견고딕" pitchFamily="18" charset="-127"/>
              </a:rPr>
              <a:t>Tools</a:t>
            </a: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Calibri" pitchFamily="34" charset="0"/>
              </a:rPr>
              <a:t>NeowizGames</a:t>
            </a:r>
            <a:r>
              <a:rPr lang="en-US" altLang="ko-KR" dirty="0" smtClean="0">
                <a:latin typeface="Calibri" pitchFamily="34" charset="0"/>
              </a:rPr>
              <a:t> Service Platform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40145-D26B-4973-AA80-201002D2E5E1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66" name="모서리가 둥근 직사각형 65"/>
          <p:cNvSpPr/>
          <p:nvPr/>
        </p:nvSpPr>
        <p:spPr bwMode="auto">
          <a:xfrm>
            <a:off x="2762220" y="754026"/>
            <a:ext cx="4929255" cy="720000"/>
          </a:xfrm>
          <a:prstGeom prst="roundRect">
            <a:avLst/>
          </a:prstGeom>
          <a:ln w="1270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200" dirty="0" smtClean="0">
                <a:solidFill>
                  <a:srgbClr val="C00000"/>
                </a:solidFill>
                <a:latin typeface="Calibri" pitchFamily="34" charset="0"/>
                <a:ea typeface="HY견고딕" pitchFamily="18" charset="-127"/>
              </a:rPr>
              <a:t>Customer Management System</a:t>
            </a: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7856447" y="690525"/>
            <a:ext cx="803286" cy="219078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40813" y="690525"/>
            <a:ext cx="77938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000" b="1" dirty="0" smtClean="0">
                <a:latin typeface="Calibri" pitchFamily="34" charset="0"/>
              </a:rPr>
              <a:t>Server Side</a:t>
            </a:r>
            <a:endParaRPr lang="ko-KR" altLang="en-US" sz="1000" b="1" dirty="0">
              <a:latin typeface="Calibri" pitchFamily="34" charset="0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7856447" y="963424"/>
            <a:ext cx="803286" cy="219078"/>
          </a:xfrm>
          <a:prstGeom prst="roundRect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40813" y="953899"/>
            <a:ext cx="74892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000" b="1" dirty="0" smtClean="0">
                <a:solidFill>
                  <a:srgbClr val="0070C0"/>
                </a:solidFill>
                <a:latin typeface="Calibri" pitchFamily="34" charset="0"/>
              </a:rPr>
              <a:t>Client Side</a:t>
            </a:r>
            <a:endParaRPr lang="ko-KR" altLang="en-US" sz="10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7856447" y="1236478"/>
            <a:ext cx="803286" cy="219078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639096" y="1246003"/>
            <a:ext cx="96693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000" b="1" dirty="0" smtClean="0">
                <a:solidFill>
                  <a:srgbClr val="C00000"/>
                </a:solidFill>
                <a:latin typeface="Calibri" pitchFamily="34" charset="0"/>
              </a:rPr>
              <a:t>Customer Care</a:t>
            </a:r>
            <a:endParaRPr lang="ko-KR" altLang="en-US" sz="10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7855471" y="1520644"/>
            <a:ext cx="803286" cy="219078"/>
          </a:xfrm>
          <a:prstGeom prst="roundRect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640813" y="1520644"/>
            <a:ext cx="10679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000" b="1" dirty="0" smtClean="0">
                <a:solidFill>
                  <a:srgbClr val="00B050"/>
                </a:solidFill>
                <a:latin typeface="Calibri" pitchFamily="34" charset="0"/>
              </a:rPr>
              <a:t>IGR Service Infra</a:t>
            </a:r>
            <a:endParaRPr lang="ko-KR" altLang="en-US" sz="1000" b="1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64" name="모서리가 둥근 직사각형 63"/>
          <p:cNvSpPr/>
          <p:nvPr/>
        </p:nvSpPr>
        <p:spPr bwMode="auto">
          <a:xfrm>
            <a:off x="2888000" y="1092168"/>
            <a:ext cx="1460519" cy="272319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200" dirty="0" smtClean="0">
                <a:solidFill>
                  <a:srgbClr val="C00000"/>
                </a:solidFill>
                <a:latin typeface="Calibri" pitchFamily="34" charset="0"/>
                <a:ea typeface="HY견고딕" pitchFamily="18" charset="-127"/>
              </a:rPr>
              <a:t>GM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HY견고딕" pitchFamily="18" charset="-127"/>
              </a:rPr>
              <a:t>Back-Office</a:t>
            </a: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242823" y="3282948"/>
            <a:ext cx="9310815" cy="3286170"/>
            <a:chOff x="242823" y="3282948"/>
            <a:chExt cx="9310815" cy="3286170"/>
          </a:xfrm>
        </p:grpSpPr>
        <p:sp>
          <p:nvSpPr>
            <p:cNvPr id="94" name="직사각형 93"/>
            <p:cNvSpPr/>
            <p:nvPr/>
          </p:nvSpPr>
          <p:spPr bwMode="auto">
            <a:xfrm>
              <a:off x="242823" y="3940182"/>
              <a:ext cx="9310815" cy="262893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kumimoji="1" lang="ko-KR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HY견고딕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 bwMode="auto">
            <a:xfrm>
              <a:off x="279336" y="3949721"/>
              <a:ext cx="9237789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모서리가 둥근 직사각형 16"/>
            <p:cNvSpPr/>
            <p:nvPr/>
          </p:nvSpPr>
          <p:spPr bwMode="auto">
            <a:xfrm>
              <a:off x="279336" y="4074876"/>
              <a:ext cx="1716111" cy="693747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itchFamily="34" charset="0"/>
                  <a:ea typeface="HY견고딕" pitchFamily="18" charset="-127"/>
                </a:rPr>
                <a:t>Client Shop</a:t>
              </a: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HY견고딕" pitchFamily="18" charset="-127"/>
              </a:endParaRPr>
            </a:p>
          </p:txBody>
        </p:sp>
        <p:pic>
          <p:nvPicPr>
            <p:cNvPr id="72707" name="Picture 3" descr="C:\Documents and Settings\raisehim\바탕 화면\Screen Hunter\ScreenHunter_17 Nov. 16 16.50_s.gif"/>
            <p:cNvPicPr>
              <a:picLocks noChangeAspect="1" noChangeArrowheads="1"/>
            </p:cNvPicPr>
            <p:nvPr/>
          </p:nvPicPr>
          <p:blipFill>
            <a:blip r:embed="rId2" cstate="print">
              <a:lum bright="-10000"/>
            </a:blip>
            <a:srcRect b="30923"/>
            <a:stretch>
              <a:fillRect/>
            </a:stretch>
          </p:blipFill>
          <p:spPr bwMode="auto">
            <a:xfrm>
              <a:off x="827031" y="4366980"/>
              <a:ext cx="1022364" cy="532079"/>
            </a:xfrm>
            <a:prstGeom prst="rect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</a:ln>
          </p:spPr>
        </p:pic>
        <p:pic>
          <p:nvPicPr>
            <p:cNvPr id="72708" name="Picture 4" descr="C:\Documents and Settings\raisehim\바탕 화면\Icons\group_2582k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4005" y="4753007"/>
              <a:ext cx="976312" cy="976312"/>
            </a:xfrm>
            <a:prstGeom prst="rect">
              <a:avLst/>
            </a:prstGeom>
            <a:noFill/>
          </p:spPr>
        </p:pic>
        <p:sp>
          <p:nvSpPr>
            <p:cNvPr id="12" name="모서리가 둥근 직사각형 11"/>
            <p:cNvSpPr/>
            <p:nvPr/>
          </p:nvSpPr>
          <p:spPr bwMode="auto">
            <a:xfrm>
              <a:off x="2616168" y="4074876"/>
              <a:ext cx="1716111" cy="693747"/>
            </a:xfrm>
            <a:prstGeom prst="roundRect">
              <a:avLst/>
            </a:prstGeom>
            <a:noFill/>
            <a:ln w="127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itchFamily="34" charset="0"/>
                  <a:ea typeface="HY견고딕" pitchFamily="18" charset="-127"/>
                </a:rPr>
                <a:t>Web Shop</a:t>
              </a: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HY견고딕" pitchFamily="18" charset="-127"/>
              </a:endParaRPr>
            </a:p>
          </p:txBody>
        </p:sp>
        <p:pic>
          <p:nvPicPr>
            <p:cNvPr id="72706" name="Picture 2" descr="C:\Documents and Settings\raisehim\바탕 화면\Screen Hunter\ncp_promotion_033.JPG"/>
            <p:cNvPicPr>
              <a:picLocks noChangeAspect="1" noChangeArrowheads="1"/>
            </p:cNvPicPr>
            <p:nvPr/>
          </p:nvPicPr>
          <p:blipFill>
            <a:blip r:embed="rId4" cstate="print">
              <a:lum bright="-10000"/>
            </a:blip>
            <a:srcRect/>
            <a:stretch>
              <a:fillRect/>
            </a:stretch>
          </p:blipFill>
          <p:spPr bwMode="auto">
            <a:xfrm>
              <a:off x="3200376" y="4360989"/>
              <a:ext cx="959392" cy="517173"/>
            </a:xfrm>
            <a:prstGeom prst="rect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</a:ln>
          </p:spPr>
        </p:pic>
        <p:pic>
          <p:nvPicPr>
            <p:cNvPr id="72709" name="Picture 5" descr="C:\Documents and Settings\raisehim\바탕 화면\Icons\mac_2582k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17811" y="4753007"/>
              <a:ext cx="976312" cy="976312"/>
            </a:xfrm>
            <a:prstGeom prst="rect">
              <a:avLst/>
            </a:prstGeom>
            <a:noFill/>
          </p:spPr>
        </p:pic>
        <p:sp>
          <p:nvSpPr>
            <p:cNvPr id="33" name="모서리가 둥근 직사각형 32"/>
            <p:cNvSpPr/>
            <p:nvPr/>
          </p:nvSpPr>
          <p:spPr bwMode="auto">
            <a:xfrm>
              <a:off x="6121416" y="4397388"/>
              <a:ext cx="1643085" cy="1158877"/>
            </a:xfrm>
            <a:prstGeom prst="roundRect">
              <a:avLst>
                <a:gd name="adj" fmla="val 10914"/>
              </a:avLst>
            </a:prstGeom>
            <a:noFill/>
            <a:ln w="127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en-US" altLang="ko-KR" sz="1200" dirty="0" smtClean="0">
                  <a:solidFill>
                    <a:srgbClr val="0070C0"/>
                  </a:solidFill>
                  <a:latin typeface="Calibri" pitchFamily="34" charset="0"/>
                  <a:ea typeface="HY견고딕" pitchFamily="18" charset="-127"/>
                </a:rPr>
                <a:t>Mobile Network</a:t>
              </a: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HY견고딕" pitchFamily="18" charset="-127"/>
              </a:endParaRPr>
            </a:p>
          </p:txBody>
        </p:sp>
        <p:pic>
          <p:nvPicPr>
            <p:cNvPr id="72714" name="Picture 10" descr="C:\Documents and Settings\raisehim\바탕 화면\Icons\text-document_2582kk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815163" y="4643482"/>
              <a:ext cx="912783" cy="912783"/>
            </a:xfrm>
            <a:prstGeom prst="rect">
              <a:avLst/>
            </a:prstGeom>
            <a:noFill/>
          </p:spPr>
        </p:pic>
        <p:sp>
          <p:nvSpPr>
            <p:cNvPr id="46" name="모서리가 둥근 직사각형 45"/>
            <p:cNvSpPr/>
            <p:nvPr/>
          </p:nvSpPr>
          <p:spPr bwMode="auto">
            <a:xfrm>
              <a:off x="7837527" y="4068771"/>
              <a:ext cx="1643085" cy="1158877"/>
            </a:xfrm>
            <a:prstGeom prst="roundRect">
              <a:avLst>
                <a:gd name="adj" fmla="val 12557"/>
              </a:avLst>
            </a:prstGeom>
            <a:noFill/>
            <a:ln w="127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en-US" altLang="ko-KR" sz="1200" dirty="0" smtClean="0">
                  <a:solidFill>
                    <a:srgbClr val="0070C0"/>
                  </a:solidFill>
                  <a:latin typeface="Calibri" pitchFamily="34" charset="0"/>
                  <a:ea typeface="HY견고딕" pitchFamily="18" charset="-127"/>
                </a:rPr>
                <a:t>IGR Network</a:t>
              </a: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HY견고딕" pitchFamily="18" charset="-127"/>
              </a:endParaRPr>
            </a:p>
          </p:txBody>
        </p:sp>
        <p:pic>
          <p:nvPicPr>
            <p:cNvPr id="72715" name="Picture 11" descr="C:\Documents and Settings\raisehim\바탕 화면\Icons\127471-simple-black-square-icon-people-things-people-worker_2582kk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528171" y="4338722"/>
              <a:ext cx="952441" cy="952441"/>
            </a:xfrm>
            <a:prstGeom prst="rect">
              <a:avLst/>
            </a:prstGeom>
            <a:noFill/>
          </p:spPr>
        </p:pic>
        <p:sp>
          <p:nvSpPr>
            <p:cNvPr id="50" name="모서리가 둥근 직사각형 49"/>
            <p:cNvSpPr/>
            <p:nvPr/>
          </p:nvSpPr>
          <p:spPr bwMode="auto">
            <a:xfrm>
              <a:off x="7837527" y="3392486"/>
              <a:ext cx="1643085" cy="474669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en-US" altLang="ko-KR" sz="1200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HY견고딕" pitchFamily="18" charset="-127"/>
                </a:rPr>
                <a:t>HTTPD</a:t>
              </a:r>
            </a:p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HY견고딕" pitchFamily="18" charset="-127"/>
                </a:rPr>
                <a:t>- for IGR service provider.</a:t>
              </a:r>
              <a:endPara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alibri" pitchFamily="34" charset="0"/>
                <a:ea typeface="HY견고딕" pitchFamily="18" charset="-127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 bwMode="auto">
            <a:xfrm>
              <a:off x="6121416" y="3392488"/>
              <a:ext cx="1643085" cy="949338"/>
            </a:xfrm>
            <a:prstGeom prst="roundRect">
              <a:avLst>
                <a:gd name="adj" fmla="val 1165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en-US" altLang="ko-KR" sz="1200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HY견고딕" pitchFamily="18" charset="-127"/>
                </a:rPr>
                <a:t>WAP gate</a:t>
              </a:r>
            </a:p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HY견고딕" pitchFamily="18" charset="-127"/>
                </a:rPr>
                <a:t> Mobile Payment.</a:t>
              </a:r>
            </a:p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HY견고딕" pitchFamily="18" charset="-127"/>
                </a:rPr>
                <a:t> 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HY견고딕" pitchFamily="18" charset="-127"/>
                </a:rPr>
                <a:t>Mobile Shop.</a:t>
              </a:r>
            </a:p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HY견고딕" pitchFamily="18" charset="-127"/>
                </a:rPr>
                <a:t> 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HY견고딕" pitchFamily="18" charset="-127"/>
                </a:rPr>
                <a:t>Mobile Game Application.</a:t>
              </a:r>
              <a:endPara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alibri" pitchFamily="34" charset="0"/>
                <a:ea typeface="HY견고딕" pitchFamily="18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 bwMode="auto">
            <a:xfrm>
              <a:off x="4405305" y="4835711"/>
              <a:ext cx="1643085" cy="693747"/>
            </a:xfrm>
            <a:prstGeom prst="roundRect">
              <a:avLst/>
            </a:prstGeom>
            <a:noFill/>
            <a:ln w="127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itchFamily="34" charset="0"/>
                  <a:ea typeface="HY견고딕" pitchFamily="18" charset="-127"/>
                </a:rPr>
                <a:t>Affiliate</a:t>
              </a:r>
              <a:r>
                <a:rPr kumimoji="1" lang="en-US" altLang="ko-KR" sz="1200" b="0" i="0" u="none" strike="noStrike" cap="none" normalizeH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itchFamily="34" charset="0"/>
                  <a:ea typeface="HY견고딕" pitchFamily="18" charset="-127"/>
                </a:rPr>
                <a:t> Marketing</a:t>
              </a: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HY견고딕" pitchFamily="18" charset="-127"/>
              </a:endParaRPr>
            </a:p>
          </p:txBody>
        </p:sp>
        <p:pic>
          <p:nvPicPr>
            <p:cNvPr id="72711" name="Picture 7" descr="C:\Documents and Settings\raisehim\바탕 화면\Icons\desktop_2582kk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806948" y="5510241"/>
              <a:ext cx="976312" cy="976312"/>
            </a:xfrm>
            <a:prstGeom prst="rect">
              <a:avLst/>
            </a:prstGeom>
            <a:noFill/>
          </p:spPr>
        </p:pic>
        <p:pic>
          <p:nvPicPr>
            <p:cNvPr id="72713" name="Picture 9" descr="C:\Documents and Settings\raisehim\바탕 화면\Screen Hunter\ncp_promotion_034_s.JPG"/>
            <p:cNvPicPr>
              <a:picLocks noChangeAspect="1" noChangeArrowheads="1"/>
            </p:cNvPicPr>
            <p:nvPr/>
          </p:nvPicPr>
          <p:blipFill>
            <a:blip r:embed="rId9" cstate="print">
              <a:lum bright="-10000"/>
            </a:blip>
            <a:srcRect/>
            <a:stretch>
              <a:fillRect/>
            </a:stretch>
          </p:blipFill>
          <p:spPr bwMode="auto">
            <a:xfrm>
              <a:off x="4953000" y="5127815"/>
              <a:ext cx="912825" cy="528478"/>
            </a:xfrm>
            <a:prstGeom prst="rect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</a:ln>
          </p:spPr>
        </p:pic>
        <p:sp>
          <p:nvSpPr>
            <p:cNvPr id="53" name="모서리가 둥근 직사각형 52"/>
            <p:cNvSpPr/>
            <p:nvPr/>
          </p:nvSpPr>
          <p:spPr bwMode="auto">
            <a:xfrm>
              <a:off x="4405305" y="4074876"/>
              <a:ext cx="1643085" cy="693747"/>
            </a:xfrm>
            <a:prstGeom prst="roundRect">
              <a:avLst/>
            </a:prstGeom>
            <a:noFill/>
            <a:ln w="127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en-US" altLang="ko-KR" sz="1200" b="0" i="0" u="none" strike="noStrike" cap="none" normalizeH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itchFamily="34" charset="0"/>
                  <a:ea typeface="HY견고딕" pitchFamily="18" charset="-127"/>
                </a:rPr>
                <a:t>Promotion</a:t>
              </a: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HY견고딕" pitchFamily="18" charset="-127"/>
              </a:endParaRPr>
            </a:p>
          </p:txBody>
        </p:sp>
        <p:pic>
          <p:nvPicPr>
            <p:cNvPr id="72716" name="Picture 12" descr="C:\Documents and Settings\raisehim\바탕 화면\Screen Hunter\ncp_promotion_035_s.JPG"/>
            <p:cNvPicPr>
              <a:picLocks noChangeAspect="1" noChangeArrowheads="1"/>
            </p:cNvPicPr>
            <p:nvPr/>
          </p:nvPicPr>
          <p:blipFill>
            <a:blip r:embed="rId10" cstate="print">
              <a:lum bright="-10000"/>
            </a:blip>
            <a:srcRect b="17661"/>
            <a:stretch>
              <a:fillRect/>
            </a:stretch>
          </p:blipFill>
          <p:spPr bwMode="auto">
            <a:xfrm>
              <a:off x="4933365" y="4351350"/>
              <a:ext cx="948330" cy="525472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60" name="모서리가 둥근 직사각형 59"/>
            <p:cNvSpPr/>
            <p:nvPr/>
          </p:nvSpPr>
          <p:spPr bwMode="auto">
            <a:xfrm>
              <a:off x="2616168" y="3392487"/>
              <a:ext cx="3432222" cy="438155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en-US" altLang="ko-KR" sz="1200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HY견고딕" pitchFamily="18" charset="-127"/>
                </a:rPr>
                <a:t>HTTPD; PMANG Web service</a:t>
              </a:r>
              <a:endPara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alibri" pitchFamily="34" charset="0"/>
                <a:ea typeface="HY견고딕" pitchFamily="18" charset="-127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 bwMode="auto">
            <a:xfrm>
              <a:off x="2689194" y="3282948"/>
              <a:ext cx="6718392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9" name="모서리가 둥근 직사각형 78"/>
          <p:cNvSpPr/>
          <p:nvPr/>
        </p:nvSpPr>
        <p:spPr bwMode="auto">
          <a:xfrm>
            <a:off x="6121416" y="1585887"/>
            <a:ext cx="1570059" cy="726989"/>
          </a:xfrm>
          <a:prstGeom prst="roundRect">
            <a:avLst>
              <a:gd name="adj" fmla="val 6729"/>
            </a:avLst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HY견고딕" pitchFamily="18" charset="-127"/>
              </a:rPr>
              <a:t>Billing Infra System</a:t>
            </a:r>
          </a:p>
        </p:txBody>
      </p:sp>
      <p:sp>
        <p:nvSpPr>
          <p:cNvPr id="85" name="모서리가 둥근 직사각형 84"/>
          <p:cNvSpPr/>
          <p:nvPr/>
        </p:nvSpPr>
        <p:spPr bwMode="auto">
          <a:xfrm>
            <a:off x="7854990" y="1804965"/>
            <a:ext cx="803286" cy="219078"/>
          </a:xfrm>
          <a:prstGeom prst="round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640332" y="1804965"/>
            <a:ext cx="104547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Publishing Infra</a:t>
            </a:r>
            <a:endParaRPr lang="ko-KR" altLang="en-US" sz="1000" b="1" dirty="0">
              <a:solidFill>
                <a:schemeClr val="accent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91" name="모서리가 둥근 직사각형 90"/>
          <p:cNvSpPr/>
          <p:nvPr/>
        </p:nvSpPr>
        <p:spPr bwMode="auto">
          <a:xfrm>
            <a:off x="4405305" y="1082643"/>
            <a:ext cx="109540" cy="292104"/>
          </a:xfrm>
          <a:prstGeom prst="roundRect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 bwMode="auto">
          <a:xfrm>
            <a:off x="4568818" y="1082643"/>
            <a:ext cx="55565" cy="292104"/>
          </a:xfrm>
          <a:prstGeom prst="roundRect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pic>
        <p:nvPicPr>
          <p:cNvPr id="72717" name="Picture 13" descr="C:\Documents and Settings\raisehim\바탕 화면\Icons\yahoo_weather_026_2582kk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19135" y="5334000"/>
            <a:ext cx="2222500" cy="1524000"/>
          </a:xfrm>
          <a:prstGeom prst="rect">
            <a:avLst/>
          </a:prstGeom>
          <a:noFill/>
        </p:spPr>
      </p:pic>
      <p:grpSp>
        <p:nvGrpSpPr>
          <p:cNvPr id="112" name="그룹 111"/>
          <p:cNvGrpSpPr/>
          <p:nvPr/>
        </p:nvGrpSpPr>
        <p:grpSpPr>
          <a:xfrm>
            <a:off x="2762220" y="1577097"/>
            <a:ext cx="3249655" cy="720000"/>
            <a:chOff x="2762220" y="1577097"/>
            <a:chExt cx="3249655" cy="720000"/>
          </a:xfrm>
        </p:grpSpPr>
        <p:sp>
          <p:nvSpPr>
            <p:cNvPr id="67" name="모서리가 둥근 직사각형 66"/>
            <p:cNvSpPr/>
            <p:nvPr/>
          </p:nvSpPr>
          <p:spPr bwMode="auto">
            <a:xfrm>
              <a:off x="2762220" y="1577097"/>
              <a:ext cx="3249655" cy="720000"/>
            </a:xfrm>
            <a:prstGeom prst="roundRect">
              <a:avLst/>
            </a:prstGeom>
            <a:ln w="1270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en-US" altLang="ko-KR" sz="1200" dirty="0" smtClean="0">
                  <a:solidFill>
                    <a:srgbClr val="00B050"/>
                  </a:solidFill>
                  <a:latin typeface="Calibri" pitchFamily="34" charset="0"/>
                  <a:ea typeface="HY견고딕" pitchFamily="18" charset="-127"/>
                </a:rPr>
                <a:t>IGR Infra System</a:t>
              </a:r>
              <a:endParaRPr kumimoji="1" lang="ko-KR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alibri" pitchFamily="34" charset="0"/>
                <a:ea typeface="HY견고딕" pitchFamily="18" charset="-127"/>
              </a:endParaRPr>
            </a:p>
          </p:txBody>
        </p:sp>
        <p:sp>
          <p:nvSpPr>
            <p:cNvPr id="89" name="모서리가 둥근 직사각형 88"/>
            <p:cNvSpPr/>
            <p:nvPr/>
          </p:nvSpPr>
          <p:spPr bwMode="auto">
            <a:xfrm>
              <a:off x="3181326" y="1922442"/>
              <a:ext cx="109540" cy="292104"/>
            </a:xfrm>
            <a:prstGeom prst="roundRect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kumimoji="1" lang="ko-KR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 bwMode="auto">
            <a:xfrm>
              <a:off x="3344839" y="1922442"/>
              <a:ext cx="55565" cy="292104"/>
            </a:xfrm>
            <a:prstGeom prst="roundRect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kumimoji="1" lang="ko-KR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2762220" y="2380383"/>
            <a:ext cx="3249656" cy="720000"/>
            <a:chOff x="2762220" y="2380383"/>
            <a:chExt cx="3249656" cy="720000"/>
          </a:xfrm>
        </p:grpSpPr>
        <p:sp>
          <p:nvSpPr>
            <p:cNvPr id="81" name="모서리가 둥근 직사각형 80"/>
            <p:cNvSpPr/>
            <p:nvPr/>
          </p:nvSpPr>
          <p:spPr bwMode="auto">
            <a:xfrm>
              <a:off x="2762220" y="2380383"/>
              <a:ext cx="3249656" cy="720000"/>
            </a:xfrm>
            <a:prstGeom prst="roundRect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itchFamily="34" charset="0"/>
                  <a:ea typeface="HY견고딕" pitchFamily="18" charset="-127"/>
                </a:rPr>
                <a:t>Game Publishing Infra Structure</a:t>
              </a:r>
              <a:endParaRPr kumimoji="1" lang="ko-KR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 bwMode="auto">
            <a:xfrm>
              <a:off x="3856023" y="2716203"/>
              <a:ext cx="1452582" cy="292104"/>
            </a:xfrm>
            <a:prstGeom prst="roundRect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Calibri" pitchFamily="34" charset="0"/>
                  <a:ea typeface="HY견고딕" pitchFamily="18" charset="-127"/>
                </a:rPr>
                <a:t>Administration Tool</a:t>
              </a:r>
              <a:endParaRPr kumimoji="1" lang="ko-KR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endParaRPr>
            </a:p>
          </p:txBody>
        </p:sp>
        <p:sp>
          <p:nvSpPr>
            <p:cNvPr id="84" name="모서리가 둥근 직사각형 83"/>
            <p:cNvSpPr/>
            <p:nvPr/>
          </p:nvSpPr>
          <p:spPr bwMode="auto">
            <a:xfrm>
              <a:off x="3200376" y="2725728"/>
              <a:ext cx="584208" cy="292104"/>
            </a:xfrm>
            <a:prstGeom prst="roundRect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Calibri" pitchFamily="34" charset="0"/>
                  <a:ea typeface="HY견고딕" pitchFamily="18" charset="-127"/>
                </a:rPr>
                <a:t>Agent</a:t>
              </a:r>
              <a:endParaRPr kumimoji="1" lang="ko-KR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endParaRPr>
            </a:p>
          </p:txBody>
        </p:sp>
        <p:sp>
          <p:nvSpPr>
            <p:cNvPr id="87" name="모서리가 둥근 직사각형 86"/>
            <p:cNvSpPr/>
            <p:nvPr/>
          </p:nvSpPr>
          <p:spPr bwMode="auto">
            <a:xfrm>
              <a:off x="5354643" y="2717790"/>
              <a:ext cx="109540" cy="292104"/>
            </a:xfrm>
            <a:prstGeom prst="roundRect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kumimoji="1" lang="ko-KR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 bwMode="auto">
            <a:xfrm>
              <a:off x="5518156" y="2717790"/>
              <a:ext cx="55565" cy="292104"/>
            </a:xfrm>
            <a:prstGeom prst="roundRect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kumimoji="1" lang="ko-KR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endParaRPr>
            </a:p>
          </p:txBody>
        </p:sp>
      </p:grpSp>
      <p:sp>
        <p:nvSpPr>
          <p:cNvPr id="62" name="모서리가 둥근 직사각형 61"/>
          <p:cNvSpPr/>
          <p:nvPr/>
        </p:nvSpPr>
        <p:spPr bwMode="auto">
          <a:xfrm>
            <a:off x="1812882" y="1915239"/>
            <a:ext cx="1314468" cy="292104"/>
          </a:xfrm>
          <a:prstGeom prst="roundRect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alibri" pitchFamily="34" charset="0"/>
                <a:ea typeface="HY견고딕" pitchFamily="18" charset="-127"/>
              </a:rPr>
              <a:t>Time Server</a:t>
            </a:r>
            <a:endParaRPr kumimoji="1" lang="ko-KR" altLang="en-US" sz="1200" b="1" i="0" u="none" strike="noStrike" cap="none" normalizeH="0" baseline="0" dirty="0" err="1" smtClean="0">
              <a:ln>
                <a:noFill/>
              </a:ln>
              <a:solidFill>
                <a:srgbClr val="00B050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103" name="갈매기형 수장 102"/>
          <p:cNvSpPr/>
          <p:nvPr/>
        </p:nvSpPr>
        <p:spPr bwMode="auto">
          <a:xfrm>
            <a:off x="1893849" y="2131994"/>
            <a:ext cx="100011" cy="155577"/>
          </a:xfrm>
          <a:prstGeom prst="chevron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106" name="갈매기형 수장 105"/>
          <p:cNvSpPr/>
          <p:nvPr/>
        </p:nvSpPr>
        <p:spPr bwMode="auto">
          <a:xfrm rot="10800000">
            <a:off x="1950997" y="1839890"/>
            <a:ext cx="100011" cy="155577"/>
          </a:xfrm>
          <a:prstGeom prst="chevron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>
            <a:off x="1812881" y="2718525"/>
            <a:ext cx="1314469" cy="292104"/>
          </a:xfrm>
          <a:prstGeom prst="round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J-ORB</a:t>
            </a: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ea typeface="HY견고딕" pitchFamily="18" charset="-127"/>
              </a:rPr>
              <a:t>.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I</a:t>
            </a:r>
            <a:endParaRPr kumimoji="1" lang="ko-KR" altLang="en-US" sz="1200" b="1" i="0" u="none" strike="noStrike" cap="none" normalizeH="0" baseline="0" dirty="0" err="1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107" name="갈매기형 수장 106"/>
          <p:cNvSpPr/>
          <p:nvPr/>
        </p:nvSpPr>
        <p:spPr bwMode="auto">
          <a:xfrm>
            <a:off x="1908135" y="2935281"/>
            <a:ext cx="100011" cy="155577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108" name="갈매기형 수장 107"/>
          <p:cNvSpPr/>
          <p:nvPr/>
        </p:nvSpPr>
        <p:spPr bwMode="auto">
          <a:xfrm rot="10800000">
            <a:off x="1965283" y="2643177"/>
            <a:ext cx="100011" cy="155577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279337" y="727038"/>
            <a:ext cx="1570058" cy="3103605"/>
            <a:chOff x="279337" y="727038"/>
            <a:chExt cx="1570058" cy="3103605"/>
          </a:xfrm>
        </p:grpSpPr>
        <p:sp>
          <p:nvSpPr>
            <p:cNvPr id="5" name="모서리가 둥근 직사각형 4"/>
            <p:cNvSpPr/>
            <p:nvPr/>
          </p:nvSpPr>
          <p:spPr bwMode="auto">
            <a:xfrm>
              <a:off x="279337" y="727038"/>
              <a:ext cx="1570058" cy="3103605"/>
            </a:xfrm>
            <a:prstGeom prst="roundRect">
              <a:avLst>
                <a:gd name="adj" fmla="val 6660"/>
              </a:avLst>
            </a:prstGeom>
            <a:ln w="38100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10800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en-US" altLang="ko-KR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HY견고딕" pitchFamily="18" charset="-127"/>
                </a:rPr>
                <a:t>Game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en-US" altLang="ko-KR" sz="1600" b="1" dirty="0" smtClean="0">
                  <a:solidFill>
                    <a:schemeClr val="tx1"/>
                  </a:solidFill>
                  <a:latin typeface="Calibri" pitchFamily="34" charset="0"/>
                  <a:ea typeface="HY견고딕" pitchFamily="18" charset="-127"/>
                </a:rPr>
                <a:t>Architecture</a:t>
              </a:r>
              <a:endPara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HY견고딕" pitchFamily="18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 bwMode="auto">
            <a:xfrm>
              <a:off x="428151" y="1457297"/>
              <a:ext cx="1279074" cy="2227293"/>
            </a:xfrm>
            <a:prstGeom prst="roundRect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HY견고딕" pitchFamily="18" charset="-127"/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 bwMode="auto">
            <a:xfrm>
              <a:off x="680980" y="2625714"/>
              <a:ext cx="1095390" cy="255591"/>
            </a:xfrm>
            <a:prstGeom prst="roundRect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buNone/>
              </a:pPr>
              <a:r>
                <a:rPr kumimoji="1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HY견고딕" pitchFamily="18" charset="-127"/>
                </a:rPr>
                <a:t>Sales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Calibri" pitchFamily="34" charset="0"/>
                  <a:ea typeface="HY견고딕" pitchFamily="18" charset="-127"/>
                </a:rPr>
                <a:t>Manager</a:t>
              </a:r>
              <a:endPara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HY견고딕" pitchFamily="18" charset="-127"/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 bwMode="auto">
            <a:xfrm>
              <a:off x="680980" y="1785915"/>
              <a:ext cx="1095390" cy="255591"/>
            </a:xfrm>
            <a:prstGeom prst="roundRect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buNone/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libri" pitchFamily="34" charset="0"/>
                  <a:ea typeface="HY견고딕" pitchFamily="18" charset="-127"/>
                </a:rPr>
                <a:t>IGR manager</a:t>
              </a:r>
              <a:endPara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HY견고딕" pitchFamily="18" charset="-127"/>
              </a:endParaRPr>
            </a:p>
          </p:txBody>
        </p:sp>
      </p:grpSp>
      <p:cxnSp>
        <p:nvCxnSpPr>
          <p:cNvPr id="70" name="직선 연결선 69"/>
          <p:cNvCxnSpPr/>
          <p:nvPr/>
        </p:nvCxnSpPr>
        <p:spPr bwMode="auto">
          <a:xfrm rot="5400000" flipH="1" flipV="1">
            <a:off x="2159759" y="1732732"/>
            <a:ext cx="255589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/>
          <p:cNvCxnSpPr/>
          <p:nvPr/>
        </p:nvCxnSpPr>
        <p:spPr bwMode="auto">
          <a:xfrm rot="16200000" flipV="1">
            <a:off x="2068476" y="2479662"/>
            <a:ext cx="438155" cy="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/>
          <p:cNvCxnSpPr/>
          <p:nvPr/>
        </p:nvCxnSpPr>
        <p:spPr bwMode="auto">
          <a:xfrm rot="16200000" flipV="1">
            <a:off x="2068474" y="3282947"/>
            <a:ext cx="438155" cy="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모서리가 둥근 직사각형 73"/>
          <p:cNvSpPr/>
          <p:nvPr/>
        </p:nvSpPr>
        <p:spPr bwMode="auto">
          <a:xfrm>
            <a:off x="6122082" y="2348881"/>
            <a:ext cx="1570059" cy="756084"/>
          </a:xfrm>
          <a:prstGeom prst="roundRect">
            <a:avLst>
              <a:gd name="adj" fmla="val 6729"/>
            </a:avLst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HY견고딕" pitchFamily="18" charset="-127"/>
              </a:rPr>
              <a:t>Guild/ Messenger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HY견고딕" pitchFamily="18" charset="-127"/>
              </a:rPr>
              <a:t>/ … 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24"/>
          <p:cNvSpPr/>
          <p:nvPr/>
        </p:nvSpPr>
        <p:spPr bwMode="auto">
          <a:xfrm>
            <a:off x="2000672" y="2276872"/>
            <a:ext cx="2160240" cy="756084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Game</a:t>
            </a:r>
            <a:r>
              <a:rPr kumimoji="1" lang="en-US" altLang="ko-KR" sz="1200" b="1" i="0" u="none" strike="noStrike" cap="none" normalizeH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 </a:t>
            </a:r>
            <a:br>
              <a:rPr kumimoji="1" lang="en-US" altLang="ko-KR" sz="1200" b="1" i="0" u="none" strike="noStrike" cap="none" normalizeH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</a:br>
            <a:r>
              <a:rPr kumimoji="1" lang="en-US" altLang="ko-KR" sz="1200" b="1" i="0" u="none" strike="noStrike" cap="none" normalizeH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Start</a:t>
            </a:r>
            <a:endParaRPr kumimoji="1" lang="ko-KR" altLang="en-US" sz="1200" b="1" i="0" u="none" strike="noStrike" cap="none" normalizeH="0" baseline="0" dirty="0" err="1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itchFamily="34" charset="0"/>
              </a:rPr>
              <a:t>Definition: Authentication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40145-D26B-4973-AA80-201002D2E5E1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76" name="모서리가 둥근 직사각형 75"/>
          <p:cNvSpPr/>
          <p:nvPr/>
        </p:nvSpPr>
        <p:spPr bwMode="auto">
          <a:xfrm>
            <a:off x="6121416" y="1330296"/>
            <a:ext cx="1570059" cy="1533546"/>
          </a:xfrm>
          <a:prstGeom prst="roundRect">
            <a:avLst>
              <a:gd name="adj" fmla="val 6729"/>
            </a:avLst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200" b="1" baseline="30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HY견고딕" pitchFamily="18" charset="-127"/>
              </a:rPr>
              <a:t>#1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HY견고딕" pitchFamily="18" charset="-127"/>
              </a:rPr>
              <a:t>Billing Infra System</a:t>
            </a:r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2762220" y="1347759"/>
            <a:ext cx="3249656" cy="1460520"/>
          </a:xfrm>
          <a:prstGeom prst="round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ea typeface="HY견고딕" pitchFamily="18" charset="-127"/>
              </a:rPr>
              <a:t>Game Publishing Infra Structure</a:t>
            </a: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 bwMode="auto">
          <a:xfrm>
            <a:off x="3600431" y="2151044"/>
            <a:ext cx="1681186" cy="839799"/>
          </a:xfrm>
          <a:prstGeom prst="roundRect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1" i="0" u="none" strike="noStrike" cap="none" normalizeH="0" baseline="3000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#2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Administration Tool</a:t>
            </a:r>
            <a:endParaRPr kumimoji="1" lang="ko-KR" altLang="en-US" sz="1200" b="1" i="0" u="none" strike="noStrike" cap="none" normalizeH="0" baseline="0" dirty="0" err="1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2944785" y="2160570"/>
            <a:ext cx="584208" cy="292104"/>
          </a:xfrm>
          <a:prstGeom prst="round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Agent</a:t>
            </a: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5354643" y="2179620"/>
            <a:ext cx="109540" cy="292104"/>
          </a:xfrm>
          <a:prstGeom prst="round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5518156" y="2179620"/>
            <a:ext cx="55565" cy="292104"/>
          </a:xfrm>
          <a:prstGeom prst="round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 bwMode="auto">
          <a:xfrm>
            <a:off x="1812881" y="1685901"/>
            <a:ext cx="4491100" cy="292104"/>
          </a:xfrm>
          <a:prstGeom prst="round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J-ORB</a:t>
            </a: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ea typeface="HY견고딕" pitchFamily="18" charset="-127"/>
              </a:rPr>
              <a:t>.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I</a:t>
            </a:r>
            <a:endParaRPr kumimoji="1" lang="ko-KR" altLang="en-US" sz="1200" b="1" i="0" u="none" strike="noStrike" cap="none" normalizeH="0" baseline="0" dirty="0" err="1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3" name="갈매기형 수장 92"/>
          <p:cNvSpPr/>
          <p:nvPr/>
        </p:nvSpPr>
        <p:spPr bwMode="auto">
          <a:xfrm>
            <a:off x="1908135" y="1902657"/>
            <a:ext cx="100011" cy="155577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4" name="갈매기형 수장 93"/>
          <p:cNvSpPr/>
          <p:nvPr/>
        </p:nvSpPr>
        <p:spPr bwMode="auto">
          <a:xfrm rot="10800000">
            <a:off x="1965283" y="1610553"/>
            <a:ext cx="100011" cy="155577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 bwMode="auto">
          <a:xfrm>
            <a:off x="279337" y="727039"/>
            <a:ext cx="1570058" cy="2446370"/>
          </a:xfrm>
          <a:prstGeom prst="roundRect">
            <a:avLst>
              <a:gd name="adj" fmla="val 6660"/>
            </a:avLst>
          </a:prstGeom>
          <a:ln w="38100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08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HY견고딕" pitchFamily="18" charset="-127"/>
              </a:rPr>
              <a:t>Game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600" b="1" dirty="0" smtClean="0">
                <a:solidFill>
                  <a:schemeClr val="tx1"/>
                </a:solidFill>
                <a:latin typeface="Calibri" pitchFamily="34" charset="0"/>
                <a:ea typeface="HY견고딕" pitchFamily="18" charset="-127"/>
              </a:rPr>
              <a:t>Architecture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 bwMode="auto">
          <a:xfrm>
            <a:off x="428151" y="1457297"/>
            <a:ext cx="1279074" cy="1424007"/>
          </a:xfrm>
          <a:prstGeom prst="roundRect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 bwMode="auto">
          <a:xfrm>
            <a:off x="863544" y="1676376"/>
            <a:ext cx="912825" cy="255591"/>
          </a:xfrm>
          <a:prstGeom prst="roundRect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altLang="ko-KR" sz="1000" dirty="0" smtClean="0">
                <a:solidFill>
                  <a:schemeClr val="tx1"/>
                </a:solidFill>
                <a:latin typeface="Calibri" pitchFamily="34" charset="0"/>
                <a:ea typeface="HY견고딕" pitchFamily="18" charset="-127"/>
              </a:rPr>
              <a:t>Login Proc.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 bwMode="auto">
          <a:xfrm>
            <a:off x="279336" y="3381129"/>
            <a:ext cx="1570059" cy="693747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HY견고딕" pitchFamily="18" charset="-127"/>
              </a:rPr>
              <a:t>Client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pic>
        <p:nvPicPr>
          <p:cNvPr id="107" name="Picture 3" descr="C:\Documents and Settings\raisehim\바탕 화면\Screen Hunter\ScreenHunter_17 Nov. 16 16.50_s.gif"/>
          <p:cNvPicPr>
            <a:picLocks noChangeAspect="1" noChangeArrowheads="1"/>
          </p:cNvPicPr>
          <p:nvPr/>
        </p:nvPicPr>
        <p:blipFill>
          <a:blip r:embed="rId2" cstate="print">
            <a:lum bright="-10000"/>
          </a:blip>
          <a:srcRect b="30923"/>
          <a:stretch>
            <a:fillRect/>
          </a:stretch>
        </p:blipFill>
        <p:spPr bwMode="auto">
          <a:xfrm>
            <a:off x="754005" y="3725362"/>
            <a:ext cx="1022364" cy="532079"/>
          </a:xfrm>
          <a:prstGeom prst="rect">
            <a:avLst/>
          </a:prstGeom>
          <a:noFill/>
          <a:ln w="28575">
            <a:solidFill>
              <a:schemeClr val="bg2">
                <a:lumMod val="60000"/>
                <a:lumOff val="40000"/>
              </a:schemeClr>
            </a:solidFill>
          </a:ln>
        </p:spPr>
      </p:pic>
      <p:pic>
        <p:nvPicPr>
          <p:cNvPr id="108" name="Picture 4" descr="C:\Documents and Settings\raisehim\바탕 화면\Icons\group_2582k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40" y="4022747"/>
            <a:ext cx="976312" cy="976312"/>
          </a:xfrm>
          <a:prstGeom prst="rect">
            <a:avLst/>
          </a:prstGeom>
          <a:noFill/>
        </p:spPr>
      </p:pic>
      <p:cxnSp>
        <p:nvCxnSpPr>
          <p:cNvPr id="127" name="직선 연결선 126"/>
          <p:cNvCxnSpPr/>
          <p:nvPr/>
        </p:nvCxnSpPr>
        <p:spPr bwMode="auto">
          <a:xfrm>
            <a:off x="2689194" y="3282948"/>
            <a:ext cx="671839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원통 127"/>
          <p:cNvSpPr/>
          <p:nvPr/>
        </p:nvSpPr>
        <p:spPr bwMode="auto">
          <a:xfrm>
            <a:off x="4797423" y="2443149"/>
            <a:ext cx="1141428" cy="80328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Auth</a:t>
            </a:r>
            <a:r>
              <a:rPr kumimoji="1" lang="en-US" altLang="ko-KR" sz="1200" b="0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 :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HY견고딕" pitchFamily="18" charset="-127"/>
              </a:rPr>
              <a:t>Login Parameters</a:t>
            </a:r>
            <a:endParaRPr kumimoji="1" lang="ko-KR" altLang="en-US" sz="1000" b="0" i="0" u="none" strike="noStrike" cap="none" normalizeH="0" baseline="0" dirty="0" err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129" name="원통 128"/>
          <p:cNvSpPr/>
          <p:nvPr/>
        </p:nvSpPr>
        <p:spPr bwMode="auto">
          <a:xfrm>
            <a:off x="6815163" y="2224071"/>
            <a:ext cx="1022364" cy="730260"/>
          </a:xfrm>
          <a:prstGeom prst="can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Products</a:t>
            </a: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131" name="Rectangle 3"/>
          <p:cNvSpPr txBox="1">
            <a:spLocks noChangeArrowheads="1"/>
          </p:cNvSpPr>
          <p:nvPr/>
        </p:nvSpPr>
        <p:spPr bwMode="auto">
          <a:xfrm>
            <a:off x="2689194" y="3465513"/>
            <a:ext cx="6718327" cy="281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>
              <a:lnSpc>
                <a:spcPct val="115000"/>
              </a:lnSpc>
              <a:buFont typeface="Wingdings" pitchFamily="2" charset="2"/>
              <a:buChar char="v"/>
              <a:defRPr/>
            </a:pP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게임 실행 인자</a:t>
            </a:r>
            <a:r>
              <a:rPr lang="ko-KR" altLang="en-US" sz="1200" b="1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kern="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서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버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인증</a:t>
            </a:r>
            <a:r>
              <a:rPr lang="en-US" altLang="ko-KR" sz="1000" b="1" kern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b="1" kern="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게임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클라이언트 단독 실행을 통한 게임 접속 </a:t>
            </a:r>
            <a:r>
              <a:rPr lang="ko-KR" altLang="en-US" sz="1050" kern="0" dirty="0" err="1" smtClean="0">
                <a:latin typeface="맑은 고딕" pitchFamily="50" charset="-127"/>
                <a:ea typeface="맑은 고딕" pitchFamily="50" charset="-127"/>
              </a:rPr>
              <a:t>어뷰징을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 방지하기 위한 수단입니다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endParaRPr lang="en-US" altLang="ko-KR" sz="105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웹 브라우저의 게임 실행을 통해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, JORBI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에 인증 정보를 등록하고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b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게임 서버는 클라이언트 접속 시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 Game.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exe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실행인자로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받은 인증 정보를 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JORBI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로 전달하여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,</a:t>
            </a:r>
            <a:b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최종 접속에 대한 인증을 완료합니다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endParaRPr lang="en-US" altLang="ko-KR" sz="105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게임 서버는 서비스에 필요한 사용자의 정보를 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JORBI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를 통해 취득하게 됩니다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endParaRPr lang="en-US" altLang="ko-KR" sz="105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Game.exe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실행 인자는 </a:t>
            </a:r>
            <a:r>
              <a:rPr lang="en-US" altLang="ko-KR" sz="1050" kern="0" dirty="0" err="1" smtClean="0">
                <a:latin typeface="맑은 고딕" pitchFamily="50" charset="-127"/>
                <a:ea typeface="맑은 고딕" pitchFamily="50" charset="-127"/>
              </a:rPr>
              <a:t>Pmang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 ID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, USN(User Serial Number), Timestamp, Token, Hash(md5)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가 됩니다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38200" lvl="1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게임 클라이언트는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위 게임 실행인자를 분석하여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접속에 대한 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차 인증을 진행합니다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38200" lvl="1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게임 서버는 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Token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USN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JORBI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로 질의하여 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차 인증을 진행합니다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endParaRPr lang="en-US" altLang="ko-KR" sz="1050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1568624" y="3284984"/>
            <a:ext cx="972108" cy="50405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HY견고딕" pitchFamily="18" charset="-127"/>
              </a:rPr>
              <a:t>Web Browser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cxnSp>
        <p:nvCxnSpPr>
          <p:cNvPr id="27" name="Shape 26"/>
          <p:cNvCxnSpPr>
            <a:stCxn id="24" idx="0"/>
            <a:endCxn id="84" idx="1"/>
          </p:cNvCxnSpPr>
          <p:nvPr/>
        </p:nvCxnSpPr>
        <p:spPr bwMode="auto">
          <a:xfrm rot="5400000" flipH="1" flipV="1">
            <a:off x="1804967" y="2327731"/>
            <a:ext cx="1206965" cy="707542"/>
          </a:xfrm>
          <a:prstGeom prst="bentConnector2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headEnd type="diamond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06" idx="0"/>
            <a:endCxn id="97" idx="2"/>
          </p:cNvCxnSpPr>
          <p:nvPr/>
        </p:nvCxnSpPr>
        <p:spPr bwMode="auto">
          <a:xfrm rot="5400000" flipH="1" flipV="1">
            <a:off x="816115" y="3129556"/>
            <a:ext cx="499825" cy="3322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headEnd type="diamond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itchFamily="34" charset="0"/>
              </a:rPr>
              <a:t>Definition: Product </a:t>
            </a:r>
            <a:r>
              <a:rPr lang="en-US" altLang="ko-KR" dirty="0" err="1" smtClean="0">
                <a:latin typeface="Calibri" pitchFamily="34" charset="0"/>
              </a:rPr>
              <a:t>vs</a:t>
            </a:r>
            <a:r>
              <a:rPr lang="en-US" altLang="ko-KR" dirty="0" smtClean="0">
                <a:latin typeface="Calibri" pitchFamily="34" charset="0"/>
              </a:rPr>
              <a:t> Cash Item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40145-D26B-4973-AA80-201002D2E5E1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76" name="모서리가 둥근 직사각형 75"/>
          <p:cNvSpPr/>
          <p:nvPr/>
        </p:nvSpPr>
        <p:spPr bwMode="auto">
          <a:xfrm>
            <a:off x="6121416" y="1330296"/>
            <a:ext cx="1570059" cy="1533546"/>
          </a:xfrm>
          <a:prstGeom prst="roundRect">
            <a:avLst>
              <a:gd name="adj" fmla="val 6729"/>
            </a:avLst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200" b="1" baseline="30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HY견고딕" pitchFamily="18" charset="-127"/>
              </a:rPr>
              <a:t>#1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HY견고딕" pitchFamily="18" charset="-127"/>
              </a:rPr>
              <a:t>Billing Infra System</a:t>
            </a:r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2762220" y="1347759"/>
            <a:ext cx="3249656" cy="1460520"/>
          </a:xfrm>
          <a:prstGeom prst="round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ea typeface="HY견고딕" pitchFamily="18" charset="-127"/>
              </a:rPr>
              <a:t>Game Publishing Infra Structure</a:t>
            </a: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 bwMode="auto">
          <a:xfrm>
            <a:off x="3600431" y="2151044"/>
            <a:ext cx="1681186" cy="839799"/>
          </a:xfrm>
          <a:prstGeom prst="roundRect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1" i="0" u="none" strike="noStrike" cap="none" normalizeH="0" baseline="3000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#2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Administration Tool</a:t>
            </a:r>
            <a:endParaRPr kumimoji="1" lang="ko-KR" altLang="en-US" sz="1200" b="1" i="0" u="none" strike="noStrike" cap="none" normalizeH="0" baseline="0" dirty="0" err="1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2944785" y="2160570"/>
            <a:ext cx="584208" cy="292104"/>
          </a:xfrm>
          <a:prstGeom prst="round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Agent</a:t>
            </a: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5354643" y="2179620"/>
            <a:ext cx="109540" cy="292104"/>
          </a:xfrm>
          <a:prstGeom prst="round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5518156" y="2179620"/>
            <a:ext cx="55565" cy="292104"/>
          </a:xfrm>
          <a:prstGeom prst="round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 bwMode="auto">
          <a:xfrm>
            <a:off x="1812881" y="1685901"/>
            <a:ext cx="4491100" cy="292104"/>
          </a:xfrm>
          <a:prstGeom prst="round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J-ORB</a:t>
            </a: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ea typeface="HY견고딕" pitchFamily="18" charset="-127"/>
              </a:rPr>
              <a:t>.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I</a:t>
            </a:r>
            <a:endParaRPr kumimoji="1" lang="ko-KR" altLang="en-US" sz="1200" b="1" i="0" u="none" strike="noStrike" cap="none" normalizeH="0" baseline="0" dirty="0" err="1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3" name="갈매기형 수장 92"/>
          <p:cNvSpPr/>
          <p:nvPr/>
        </p:nvSpPr>
        <p:spPr bwMode="auto">
          <a:xfrm>
            <a:off x="1908135" y="1902657"/>
            <a:ext cx="100011" cy="155577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4" name="갈매기형 수장 93"/>
          <p:cNvSpPr/>
          <p:nvPr/>
        </p:nvSpPr>
        <p:spPr bwMode="auto">
          <a:xfrm rot="10800000">
            <a:off x="1965283" y="1610553"/>
            <a:ext cx="100011" cy="155577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 bwMode="auto">
          <a:xfrm>
            <a:off x="279337" y="727039"/>
            <a:ext cx="1570058" cy="2446370"/>
          </a:xfrm>
          <a:prstGeom prst="roundRect">
            <a:avLst>
              <a:gd name="adj" fmla="val 6660"/>
            </a:avLst>
          </a:prstGeom>
          <a:ln w="38100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08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HY견고딕" pitchFamily="18" charset="-127"/>
              </a:rPr>
              <a:t>Game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600" b="1" dirty="0" smtClean="0">
                <a:solidFill>
                  <a:schemeClr val="tx1"/>
                </a:solidFill>
                <a:latin typeface="Calibri" pitchFamily="34" charset="0"/>
                <a:ea typeface="HY견고딕" pitchFamily="18" charset="-127"/>
              </a:rPr>
              <a:t>Architecture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 bwMode="auto">
          <a:xfrm>
            <a:off x="428151" y="1457297"/>
            <a:ext cx="1279074" cy="1424007"/>
          </a:xfrm>
          <a:prstGeom prst="roundRect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 bwMode="auto">
          <a:xfrm>
            <a:off x="863544" y="1676376"/>
            <a:ext cx="912825" cy="255591"/>
          </a:xfrm>
          <a:prstGeom prst="roundRect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HY견고딕" pitchFamily="18" charset="-127"/>
              </a:rPr>
              <a:t>Sales </a:t>
            </a:r>
            <a:r>
              <a:rPr lang="en-US" altLang="ko-KR" sz="1000" dirty="0" smtClean="0">
                <a:solidFill>
                  <a:schemeClr val="tx1"/>
                </a:solidFill>
                <a:latin typeface="Calibri" pitchFamily="34" charset="0"/>
                <a:ea typeface="HY견고딕" pitchFamily="18" charset="-127"/>
              </a:rPr>
              <a:t>serv.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 bwMode="auto">
          <a:xfrm>
            <a:off x="279336" y="3381129"/>
            <a:ext cx="1570059" cy="693747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HY견고딕" pitchFamily="18" charset="-127"/>
              </a:rPr>
              <a:t>Client Shop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pic>
        <p:nvPicPr>
          <p:cNvPr id="107" name="Picture 3" descr="C:\Documents and Settings\raisehim\바탕 화면\Screen Hunter\ScreenHunter_17 Nov. 16 16.50_s.gif"/>
          <p:cNvPicPr>
            <a:picLocks noChangeAspect="1" noChangeArrowheads="1"/>
          </p:cNvPicPr>
          <p:nvPr/>
        </p:nvPicPr>
        <p:blipFill>
          <a:blip r:embed="rId2" cstate="print">
            <a:lum bright="-10000"/>
          </a:blip>
          <a:srcRect b="30923"/>
          <a:stretch>
            <a:fillRect/>
          </a:stretch>
        </p:blipFill>
        <p:spPr bwMode="auto">
          <a:xfrm>
            <a:off x="754005" y="3725362"/>
            <a:ext cx="1022364" cy="532079"/>
          </a:xfrm>
          <a:prstGeom prst="rect">
            <a:avLst/>
          </a:prstGeom>
          <a:noFill/>
          <a:ln w="28575">
            <a:solidFill>
              <a:schemeClr val="bg2">
                <a:lumMod val="60000"/>
                <a:lumOff val="40000"/>
              </a:schemeClr>
            </a:solidFill>
          </a:ln>
        </p:spPr>
      </p:pic>
      <p:pic>
        <p:nvPicPr>
          <p:cNvPr id="108" name="Picture 4" descr="C:\Documents and Settings\raisehim\바탕 화면\Icons\group_2582k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40" y="4022747"/>
            <a:ext cx="976312" cy="976312"/>
          </a:xfrm>
          <a:prstGeom prst="rect">
            <a:avLst/>
          </a:prstGeom>
          <a:noFill/>
        </p:spPr>
      </p:pic>
      <p:cxnSp>
        <p:nvCxnSpPr>
          <p:cNvPr id="127" name="직선 연결선 126"/>
          <p:cNvCxnSpPr/>
          <p:nvPr/>
        </p:nvCxnSpPr>
        <p:spPr bwMode="auto">
          <a:xfrm>
            <a:off x="2689194" y="3282948"/>
            <a:ext cx="671839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원통 127"/>
          <p:cNvSpPr/>
          <p:nvPr/>
        </p:nvSpPr>
        <p:spPr bwMode="auto">
          <a:xfrm>
            <a:off x="4797423" y="2443149"/>
            <a:ext cx="1141428" cy="80328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Relations:</a:t>
            </a:r>
            <a:b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</a:b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Cash Item</a:t>
            </a:r>
            <a:r>
              <a:rPr kumimoji="1" lang="en-US" altLang="ko-KR" sz="900" b="0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 </a:t>
            </a:r>
            <a:r>
              <a:rPr kumimoji="1" lang="en-US" altLang="ko-KR" sz="900" b="0" i="0" u="none" strike="noStrike" cap="none" normalizeH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vs</a:t>
            </a:r>
            <a:r>
              <a:rPr kumimoji="1" lang="en-US" altLang="ko-KR" sz="900" b="0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 Products</a:t>
            </a:r>
            <a:endParaRPr kumimoji="1" lang="ko-KR" altLang="en-US" sz="900" b="0" i="0" u="none" strike="noStrike" cap="none" normalizeH="0" baseline="0" dirty="0" err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129" name="원통 128"/>
          <p:cNvSpPr/>
          <p:nvPr/>
        </p:nvSpPr>
        <p:spPr bwMode="auto">
          <a:xfrm>
            <a:off x="6815163" y="2224071"/>
            <a:ext cx="1022364" cy="730260"/>
          </a:xfrm>
          <a:prstGeom prst="can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Products</a:t>
            </a: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130" name="원통 129"/>
          <p:cNvSpPr/>
          <p:nvPr/>
        </p:nvSpPr>
        <p:spPr bwMode="auto">
          <a:xfrm>
            <a:off x="1447752" y="2370122"/>
            <a:ext cx="949338" cy="839799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Items</a:t>
            </a: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131" name="Rectangle 3"/>
          <p:cNvSpPr txBox="1">
            <a:spLocks noChangeArrowheads="1"/>
          </p:cNvSpPr>
          <p:nvPr/>
        </p:nvSpPr>
        <p:spPr bwMode="auto">
          <a:xfrm>
            <a:off x="2689194" y="3465513"/>
            <a:ext cx="6718327" cy="281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>
              <a:lnSpc>
                <a:spcPct val="115000"/>
              </a:lnSpc>
              <a:buFont typeface="Wingdings" pitchFamily="2" charset="2"/>
              <a:buChar char="v"/>
              <a:defRPr/>
            </a:pP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상품</a:t>
            </a:r>
            <a:r>
              <a:rPr lang="en-US" altLang="ko-KR" sz="1000" b="1" kern="0" dirty="0" smtClean="0">
                <a:latin typeface="맑은 고딕" pitchFamily="50" charset="-127"/>
                <a:ea typeface="맑은 고딕" pitchFamily="50" charset="-127"/>
              </a:rPr>
              <a:t>(Product)</a:t>
            </a:r>
            <a:r>
              <a:rPr lang="ko-KR" altLang="en-US" sz="1200" b="1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kern="0" dirty="0" err="1" smtClean="0">
                <a:latin typeface="맑은 고딕" pitchFamily="50" charset="-127"/>
                <a:ea typeface="맑은 고딕" pitchFamily="50" charset="-127"/>
              </a:rPr>
              <a:t>vs</a:t>
            </a:r>
            <a:r>
              <a:rPr lang="en-US" altLang="ko-KR" sz="1200" b="1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sz="1000" b="1" kern="0" dirty="0" smtClean="0">
                <a:latin typeface="맑은 고딕" pitchFamily="50" charset="-127"/>
                <a:ea typeface="맑은 고딕" pitchFamily="50" charset="-127"/>
              </a:rPr>
              <a:t>(Item)</a:t>
            </a:r>
            <a:br>
              <a:rPr lang="en-US" altLang="ko-KR" sz="1000" b="1" kern="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판매 가능한 상품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sz="1050" b="1" baseline="30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#1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Billing Infra System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에 등록된 판매 정보와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게임 내 유료아이템이 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1:1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관계가 성립된 상태의 아이템을 의미한다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5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게임은 전체 아이템 중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유료 아이템을 구분하여 관리하여야 한다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5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Products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를 등록하고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, 1:1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관계성을 정의하는 것은 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en-US" altLang="ko-KR" sz="1050" b="1" baseline="30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#2</a:t>
            </a:r>
            <a:r>
              <a:rPr lang="en-US" altLang="ko-KR" sz="105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Administration Tool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에서 진행된다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endParaRPr lang="en-US" altLang="ko-KR" sz="105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구매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838200" lvl="1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게임 서버가 유료 아이템의 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J-ORB.I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를 통해 전달하면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marL="838200" lvl="1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J-ORB.I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는 아이템 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Product ID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로 전환하여 </a:t>
            </a:r>
            <a:r>
              <a:rPr lang="ko-KR" altLang="en-US" sz="1050" kern="0" dirty="0" err="1" smtClean="0">
                <a:latin typeface="맑은 고딕" pitchFamily="50" charset="-127"/>
                <a:ea typeface="맑은 고딕" pitchFamily="50" charset="-127"/>
              </a:rPr>
              <a:t>빌링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 시스템으로 구매를 진행하게 된다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50" kern="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itchFamily="34" charset="0"/>
              </a:rPr>
              <a:t>Definition: Purchase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40145-D26B-4973-AA80-201002D2E5E1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76" name="모서리가 둥근 직사각형 75"/>
          <p:cNvSpPr/>
          <p:nvPr/>
        </p:nvSpPr>
        <p:spPr bwMode="auto">
          <a:xfrm>
            <a:off x="6121416" y="1330296"/>
            <a:ext cx="1570059" cy="1295418"/>
          </a:xfrm>
          <a:prstGeom prst="roundRect">
            <a:avLst>
              <a:gd name="adj" fmla="val 6729"/>
            </a:avLst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HY견고딕" pitchFamily="18" charset="-127"/>
              </a:rPr>
              <a:t>Billing Infra System</a:t>
            </a:r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2762220" y="1347759"/>
            <a:ext cx="3249656" cy="1314468"/>
          </a:xfrm>
          <a:prstGeom prst="round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ea typeface="HY견고딕" pitchFamily="18" charset="-127"/>
              </a:rPr>
              <a:t>Game Publishing Infra Structure</a:t>
            </a: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 bwMode="auto">
          <a:xfrm>
            <a:off x="3602019" y="2160570"/>
            <a:ext cx="1681186" cy="291600"/>
          </a:xfrm>
          <a:prstGeom prst="round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Administration Tool</a:t>
            </a:r>
            <a:endParaRPr kumimoji="1" lang="ko-KR" altLang="en-US" sz="1200" i="0" u="none" strike="noStrike" cap="none" normalizeH="0" baseline="0" dirty="0" err="1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2944785" y="2160570"/>
            <a:ext cx="584208" cy="292104"/>
          </a:xfrm>
          <a:prstGeom prst="round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Agent</a:t>
            </a: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5354643" y="2179620"/>
            <a:ext cx="109540" cy="292104"/>
          </a:xfrm>
          <a:prstGeom prst="round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5518156" y="2179620"/>
            <a:ext cx="55565" cy="292104"/>
          </a:xfrm>
          <a:prstGeom prst="round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 bwMode="auto">
          <a:xfrm>
            <a:off x="1812880" y="1685901"/>
            <a:ext cx="4527613" cy="292104"/>
          </a:xfrm>
          <a:prstGeom prst="round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J</a:t>
            </a: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ea typeface="HY견고딕" pitchFamily="18" charset="-127"/>
              </a:rPr>
              <a:t>-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ORB</a:t>
            </a: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ea typeface="HY견고딕" pitchFamily="18" charset="-127"/>
              </a:rPr>
              <a:t>.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I</a:t>
            </a:r>
            <a:endParaRPr kumimoji="1" lang="ko-KR" altLang="en-US" sz="1200" b="1" i="0" u="none" strike="noStrike" cap="none" normalizeH="0" baseline="0" dirty="0" err="1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3" name="갈매기형 수장 92"/>
          <p:cNvSpPr/>
          <p:nvPr/>
        </p:nvSpPr>
        <p:spPr bwMode="auto">
          <a:xfrm>
            <a:off x="1908135" y="1902657"/>
            <a:ext cx="100011" cy="155577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4" name="갈매기형 수장 93"/>
          <p:cNvSpPr/>
          <p:nvPr/>
        </p:nvSpPr>
        <p:spPr bwMode="auto">
          <a:xfrm rot="10800000">
            <a:off x="1965283" y="1610553"/>
            <a:ext cx="100011" cy="155577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 bwMode="auto">
          <a:xfrm>
            <a:off x="279337" y="727039"/>
            <a:ext cx="1570058" cy="2446370"/>
          </a:xfrm>
          <a:prstGeom prst="roundRect">
            <a:avLst>
              <a:gd name="adj" fmla="val 6660"/>
            </a:avLst>
          </a:prstGeom>
          <a:ln w="38100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08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HY견고딕" pitchFamily="18" charset="-127"/>
              </a:rPr>
              <a:t>Game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600" b="1" dirty="0" smtClean="0">
                <a:solidFill>
                  <a:schemeClr val="tx1"/>
                </a:solidFill>
                <a:latin typeface="Calibri" pitchFamily="34" charset="0"/>
                <a:ea typeface="HY견고딕" pitchFamily="18" charset="-127"/>
              </a:rPr>
              <a:t>Architecture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 bwMode="auto">
          <a:xfrm>
            <a:off x="428151" y="1457297"/>
            <a:ext cx="1279074" cy="1424007"/>
          </a:xfrm>
          <a:prstGeom prst="roundRect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 bwMode="auto">
          <a:xfrm>
            <a:off x="863544" y="1676376"/>
            <a:ext cx="912825" cy="255591"/>
          </a:xfrm>
          <a:prstGeom prst="roundRect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HY견고딕" pitchFamily="18" charset="-127"/>
              </a:rPr>
              <a:t>Sales </a:t>
            </a:r>
            <a:r>
              <a:rPr lang="en-US" altLang="ko-KR" sz="1000" dirty="0" smtClean="0">
                <a:solidFill>
                  <a:schemeClr val="tx1"/>
                </a:solidFill>
                <a:latin typeface="Calibri" pitchFamily="34" charset="0"/>
                <a:ea typeface="HY견고딕" pitchFamily="18" charset="-127"/>
              </a:rPr>
              <a:t>serv.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 bwMode="auto">
          <a:xfrm>
            <a:off x="279336" y="3381129"/>
            <a:ext cx="1570059" cy="693747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HY견고딕" pitchFamily="18" charset="-127"/>
              </a:rPr>
              <a:t>Client Shop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pic>
        <p:nvPicPr>
          <p:cNvPr id="107" name="Picture 3" descr="C:\Documents and Settings\raisehim\바탕 화면\Screen Hunter\ScreenHunter_17 Nov. 16 16.50_s.gif"/>
          <p:cNvPicPr>
            <a:picLocks noChangeAspect="1" noChangeArrowheads="1"/>
          </p:cNvPicPr>
          <p:nvPr/>
        </p:nvPicPr>
        <p:blipFill>
          <a:blip r:embed="rId2" cstate="print">
            <a:lum bright="-10000"/>
          </a:blip>
          <a:srcRect b="30923"/>
          <a:stretch>
            <a:fillRect/>
          </a:stretch>
        </p:blipFill>
        <p:spPr bwMode="auto">
          <a:xfrm>
            <a:off x="754005" y="3725362"/>
            <a:ext cx="1022364" cy="532079"/>
          </a:xfrm>
          <a:prstGeom prst="rect">
            <a:avLst/>
          </a:prstGeom>
          <a:noFill/>
          <a:ln w="28575">
            <a:solidFill>
              <a:schemeClr val="bg2">
                <a:lumMod val="60000"/>
                <a:lumOff val="40000"/>
              </a:schemeClr>
            </a:solidFill>
          </a:ln>
        </p:spPr>
      </p:pic>
      <p:pic>
        <p:nvPicPr>
          <p:cNvPr id="108" name="Picture 4" descr="C:\Documents and Settings\raisehim\바탕 화면\Icons\group_2582k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40" y="4022747"/>
            <a:ext cx="976312" cy="976312"/>
          </a:xfrm>
          <a:prstGeom prst="rect">
            <a:avLst/>
          </a:prstGeom>
          <a:noFill/>
        </p:spPr>
      </p:pic>
      <p:cxnSp>
        <p:nvCxnSpPr>
          <p:cNvPr id="127" name="직선 연결선 126"/>
          <p:cNvCxnSpPr/>
          <p:nvPr/>
        </p:nvCxnSpPr>
        <p:spPr bwMode="auto">
          <a:xfrm>
            <a:off x="2689194" y="2954331"/>
            <a:ext cx="671839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원통 127"/>
          <p:cNvSpPr/>
          <p:nvPr/>
        </p:nvSpPr>
        <p:spPr bwMode="auto">
          <a:xfrm>
            <a:off x="4660896" y="1895454"/>
            <a:ext cx="1277955" cy="912825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Transaction Log</a:t>
            </a:r>
            <a:endParaRPr kumimoji="1" lang="ko-KR" altLang="en-US" sz="900" b="0" i="0" u="none" strike="noStrike" cap="none" normalizeH="0" baseline="0" dirty="0" err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129" name="원통 128"/>
          <p:cNvSpPr/>
          <p:nvPr/>
        </p:nvSpPr>
        <p:spPr bwMode="auto">
          <a:xfrm>
            <a:off x="6815163" y="2041506"/>
            <a:ext cx="1022364" cy="730260"/>
          </a:xfrm>
          <a:prstGeom prst="can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HY견고딕" pitchFamily="18" charset="-127"/>
              </a:rPr>
              <a:t>Accounts</a:t>
            </a: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130" name="원통 129"/>
          <p:cNvSpPr/>
          <p:nvPr/>
        </p:nvSpPr>
        <p:spPr bwMode="auto">
          <a:xfrm>
            <a:off x="1447752" y="2370122"/>
            <a:ext cx="949338" cy="839799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Items</a:t>
            </a: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131" name="Rectangle 3"/>
          <p:cNvSpPr txBox="1">
            <a:spLocks noChangeArrowheads="1"/>
          </p:cNvSpPr>
          <p:nvPr/>
        </p:nvSpPr>
        <p:spPr bwMode="auto">
          <a:xfrm>
            <a:off x="2689194" y="3136896"/>
            <a:ext cx="6718327" cy="281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>
              <a:lnSpc>
                <a:spcPct val="115000"/>
              </a:lnSpc>
              <a:buFont typeface="Wingdings" pitchFamily="2" charset="2"/>
              <a:buChar char="v"/>
              <a:defRPr/>
            </a:pP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구매</a:t>
            </a:r>
            <a:r>
              <a:rPr lang="en-US" altLang="ko-KR" sz="1000" b="1" kern="0" dirty="0" smtClean="0">
                <a:latin typeface="맑은 고딕" pitchFamily="50" charset="-127"/>
                <a:ea typeface="맑은 고딕" pitchFamily="50" charset="-127"/>
              </a:rPr>
              <a:t>(Purchase)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 / 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선물</a:t>
            </a:r>
            <a:r>
              <a:rPr lang="en-US" altLang="ko-KR" sz="1000" b="1" kern="0" dirty="0" smtClean="0">
                <a:latin typeface="맑은 고딕" pitchFamily="50" charset="-127"/>
                <a:ea typeface="맑은 고딕" pitchFamily="50" charset="-127"/>
              </a:rPr>
              <a:t>(Gift Purchase) </a:t>
            </a:r>
            <a:br>
              <a:rPr lang="en-US" altLang="ko-KR" sz="1000" b="1" kern="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구매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를 위해서 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J-ORB.I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가 알아야 하는 정보는 다음과 같다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5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838200" lvl="1" indent="-381000">
              <a:lnSpc>
                <a:spcPct val="115000"/>
              </a:lnSpc>
              <a:buFont typeface="Wingdings" pitchFamily="2" charset="2"/>
              <a:buChar char="v"/>
              <a:defRPr/>
            </a:pP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구매 요청된 유료 아이템의 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ID</a:t>
            </a:r>
          </a:p>
          <a:p>
            <a:pPr marL="838200" lvl="1" indent="-381000">
              <a:lnSpc>
                <a:spcPct val="115000"/>
              </a:lnSpc>
              <a:buFont typeface="Wingdings" pitchFamily="2" charset="2"/>
              <a:buChar char="v"/>
              <a:defRPr/>
            </a:pP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구매자의 계정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및 캐릭터 정보</a:t>
            </a:r>
            <a:endParaRPr lang="en-US" altLang="ko-KR" sz="105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1295400" lvl="2" indent="-381000">
              <a:lnSpc>
                <a:spcPct val="115000"/>
              </a:lnSpc>
              <a:buFont typeface="Wingdings" pitchFamily="2" charset="2"/>
              <a:buChar char="v"/>
              <a:defRPr/>
            </a:pP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캐릭터 정보라 함은 전체 게임 시스템 내에서 고유성을 보장하는 값의 조합을 의미한다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295400" lvl="2" indent="-381000">
              <a:lnSpc>
                <a:spcPct val="115000"/>
              </a:lnSpc>
              <a:buFont typeface="Wingdings" pitchFamily="2" charset="2"/>
              <a:buChar char="v"/>
              <a:defRPr/>
            </a:pP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게임의 특성에 따라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캐릭터 정보가 정의되므로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J-ORB.I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는 이를 위한 유연성을 가지고 있다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38200" lvl="1" indent="-381000">
              <a:lnSpc>
                <a:spcPct val="115000"/>
              </a:lnSpc>
              <a:buFont typeface="Wingdings" pitchFamily="2" charset="2"/>
              <a:buChar char="v"/>
              <a:defRPr/>
            </a:pP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(GIFT)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선물 수령 대상자의 계정 및 캐릭터 정보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5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할인 구매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를 위해 할인 쿠폰 시스템을 제공하고 있으며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,</a:t>
            </a:r>
            <a:b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할인 구매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시에는 사용자가 선택한 할인쿠폰의 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를 넘겨주어야 한다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endParaRPr lang="en-US" altLang="ko-KR" sz="105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시스템의 안정성 확보를 위해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,</a:t>
            </a:r>
            <a:b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J-ORB.I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는 모든 구매 요청에 대한 로그를 기록하며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게임 내 유입 결과를 모니터링 한다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itchFamily="34" charset="0"/>
              </a:rPr>
              <a:t>Definition: Discount </a:t>
            </a:r>
            <a:r>
              <a:rPr lang="en-US" altLang="ko-KR" dirty="0" smtClean="0">
                <a:latin typeface="Calibri" pitchFamily="34" charset="0"/>
              </a:rPr>
              <a:t>Coupon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40145-D26B-4973-AA80-201002D2E5E1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76" name="모서리가 둥근 직사각형 75"/>
          <p:cNvSpPr/>
          <p:nvPr/>
        </p:nvSpPr>
        <p:spPr bwMode="auto">
          <a:xfrm>
            <a:off x="6121416" y="1128681"/>
            <a:ext cx="1570059" cy="1295418"/>
          </a:xfrm>
          <a:prstGeom prst="roundRect">
            <a:avLst>
              <a:gd name="adj" fmla="val 6729"/>
            </a:avLst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HY견고딕" pitchFamily="18" charset="-127"/>
              </a:rPr>
              <a:t>Billing Infra System</a:t>
            </a:r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2762220" y="1146144"/>
            <a:ext cx="3249656" cy="1314468"/>
          </a:xfrm>
          <a:prstGeom prst="round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ea typeface="HY견고딕" pitchFamily="18" charset="-127"/>
              </a:rPr>
              <a:t>Game Publishing Infra Structure</a:t>
            </a: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 bwMode="auto">
          <a:xfrm>
            <a:off x="3602019" y="1958955"/>
            <a:ext cx="1681186" cy="291600"/>
          </a:xfrm>
          <a:prstGeom prst="round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Administration Tool</a:t>
            </a:r>
            <a:endParaRPr kumimoji="1" lang="ko-KR" altLang="en-US" sz="1200" i="0" u="none" strike="noStrike" cap="none" normalizeH="0" baseline="0" dirty="0" err="1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2944785" y="1958955"/>
            <a:ext cx="584208" cy="292104"/>
          </a:xfrm>
          <a:prstGeom prst="round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Agent</a:t>
            </a: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5354643" y="1978005"/>
            <a:ext cx="109540" cy="292104"/>
          </a:xfrm>
          <a:prstGeom prst="round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5518156" y="1978005"/>
            <a:ext cx="55565" cy="292104"/>
          </a:xfrm>
          <a:prstGeom prst="round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 bwMode="auto">
          <a:xfrm>
            <a:off x="1812880" y="1484286"/>
            <a:ext cx="4527613" cy="292104"/>
          </a:xfrm>
          <a:prstGeom prst="round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J</a:t>
            </a: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ea typeface="HY견고딕" pitchFamily="18" charset="-127"/>
              </a:rPr>
              <a:t>-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ORB</a:t>
            </a:r>
            <a:r>
              <a:rPr lang="en-US" altLang="ko-KR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ea typeface="HY견고딕" pitchFamily="18" charset="-127"/>
              </a:rPr>
              <a:t>.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I</a:t>
            </a:r>
            <a:endParaRPr kumimoji="1" lang="ko-KR" altLang="en-US" sz="1200" b="1" i="0" u="none" strike="noStrike" cap="none" normalizeH="0" baseline="0" dirty="0" err="1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3" name="갈매기형 수장 92"/>
          <p:cNvSpPr/>
          <p:nvPr/>
        </p:nvSpPr>
        <p:spPr bwMode="auto">
          <a:xfrm>
            <a:off x="1908135" y="1701042"/>
            <a:ext cx="100011" cy="155577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4" name="갈매기형 수장 93"/>
          <p:cNvSpPr/>
          <p:nvPr/>
        </p:nvSpPr>
        <p:spPr bwMode="auto">
          <a:xfrm rot="10800000">
            <a:off x="1965283" y="1408938"/>
            <a:ext cx="100011" cy="155577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 bwMode="auto">
          <a:xfrm>
            <a:off x="279337" y="727039"/>
            <a:ext cx="1570058" cy="2446370"/>
          </a:xfrm>
          <a:prstGeom prst="roundRect">
            <a:avLst>
              <a:gd name="adj" fmla="val 6660"/>
            </a:avLst>
          </a:prstGeom>
          <a:ln w="38100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08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HY견고딕" pitchFamily="18" charset="-127"/>
              </a:rPr>
              <a:t>Game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600" b="1" dirty="0" smtClean="0">
                <a:solidFill>
                  <a:schemeClr val="tx1"/>
                </a:solidFill>
                <a:latin typeface="Calibri" pitchFamily="34" charset="0"/>
                <a:ea typeface="HY견고딕" pitchFamily="18" charset="-127"/>
              </a:rPr>
              <a:t>Architecture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 bwMode="auto">
          <a:xfrm>
            <a:off x="428151" y="1457297"/>
            <a:ext cx="1279074" cy="1424007"/>
          </a:xfrm>
          <a:prstGeom prst="roundRect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 bwMode="auto">
          <a:xfrm>
            <a:off x="863544" y="1676376"/>
            <a:ext cx="912825" cy="255591"/>
          </a:xfrm>
          <a:prstGeom prst="roundRect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HY견고딕" pitchFamily="18" charset="-127"/>
              </a:rPr>
              <a:t>Sales </a:t>
            </a:r>
            <a:r>
              <a:rPr lang="en-US" altLang="ko-KR" sz="1000" dirty="0" smtClean="0">
                <a:solidFill>
                  <a:schemeClr val="tx1"/>
                </a:solidFill>
                <a:latin typeface="Calibri" pitchFamily="34" charset="0"/>
                <a:ea typeface="HY견고딕" pitchFamily="18" charset="-127"/>
              </a:rPr>
              <a:t>serv.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 bwMode="auto">
          <a:xfrm>
            <a:off x="279336" y="3381129"/>
            <a:ext cx="1570059" cy="693747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HY견고딕" pitchFamily="18" charset="-127"/>
              </a:rPr>
              <a:t>Client Shop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pic>
        <p:nvPicPr>
          <p:cNvPr id="107" name="Picture 3" descr="C:\Documents and Settings\raisehim\바탕 화면\Screen Hunter\ScreenHunter_17 Nov. 16 16.50_s.gif"/>
          <p:cNvPicPr>
            <a:picLocks noChangeAspect="1" noChangeArrowheads="1"/>
          </p:cNvPicPr>
          <p:nvPr/>
        </p:nvPicPr>
        <p:blipFill>
          <a:blip r:embed="rId2" cstate="print">
            <a:lum bright="-10000"/>
          </a:blip>
          <a:srcRect b="30923"/>
          <a:stretch>
            <a:fillRect/>
          </a:stretch>
        </p:blipFill>
        <p:spPr bwMode="auto">
          <a:xfrm>
            <a:off x="754005" y="3725362"/>
            <a:ext cx="1022364" cy="532079"/>
          </a:xfrm>
          <a:prstGeom prst="rect">
            <a:avLst/>
          </a:prstGeom>
          <a:noFill/>
          <a:ln w="28575">
            <a:solidFill>
              <a:schemeClr val="bg2">
                <a:lumMod val="60000"/>
                <a:lumOff val="40000"/>
              </a:schemeClr>
            </a:solidFill>
          </a:ln>
        </p:spPr>
      </p:pic>
      <p:pic>
        <p:nvPicPr>
          <p:cNvPr id="108" name="Picture 4" descr="C:\Documents and Settings\raisehim\바탕 화면\Icons\group_2582k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40" y="4022747"/>
            <a:ext cx="976312" cy="976312"/>
          </a:xfrm>
          <a:prstGeom prst="rect">
            <a:avLst/>
          </a:prstGeom>
          <a:noFill/>
        </p:spPr>
      </p:pic>
      <p:cxnSp>
        <p:nvCxnSpPr>
          <p:cNvPr id="127" name="직선 연결선 126"/>
          <p:cNvCxnSpPr/>
          <p:nvPr/>
        </p:nvCxnSpPr>
        <p:spPr bwMode="auto">
          <a:xfrm>
            <a:off x="2689194" y="2662227"/>
            <a:ext cx="671839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원통 128"/>
          <p:cNvSpPr/>
          <p:nvPr/>
        </p:nvSpPr>
        <p:spPr bwMode="auto">
          <a:xfrm>
            <a:off x="6815163" y="1839891"/>
            <a:ext cx="1314468" cy="730260"/>
          </a:xfrm>
          <a:prstGeom prst="can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altLang="ko-KR" sz="1200" b="1" baseline="30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HY견고딕" pitchFamily="18" charset="-127"/>
              </a:rPr>
              <a:t>#1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HY견고딕" pitchFamily="18" charset="-127"/>
              </a:rPr>
              <a:t>Account: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HY견고딕" pitchFamily="18" charset="-127"/>
              </a:rPr>
              <a:t> </a:t>
            </a:r>
            <a:b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HY견고딕" pitchFamily="18" charset="-127"/>
              </a:rPr>
            </a:b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HY견고딕" pitchFamily="18" charset="-127"/>
              </a:rPr>
              <a:t>Discount Coupons</a:t>
            </a: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130" name="원통 129"/>
          <p:cNvSpPr/>
          <p:nvPr/>
        </p:nvSpPr>
        <p:spPr bwMode="auto">
          <a:xfrm>
            <a:off x="1447752" y="2370122"/>
            <a:ext cx="949338" cy="839799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ea typeface="HY견고딕" pitchFamily="18" charset="-127"/>
              </a:rPr>
              <a:t>Items</a:t>
            </a: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alibri" pitchFamily="34" charset="0"/>
              <a:ea typeface="HY견고딕" pitchFamily="18" charset="-127"/>
            </a:endParaRPr>
          </a:p>
        </p:txBody>
      </p:sp>
      <p:sp>
        <p:nvSpPr>
          <p:cNvPr id="131" name="Rectangle 3"/>
          <p:cNvSpPr txBox="1">
            <a:spLocks noChangeArrowheads="1"/>
          </p:cNvSpPr>
          <p:nvPr/>
        </p:nvSpPr>
        <p:spPr bwMode="auto">
          <a:xfrm>
            <a:off x="2689194" y="2771766"/>
            <a:ext cx="6718327" cy="37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>
              <a:lnSpc>
                <a:spcPct val="115000"/>
              </a:lnSpc>
              <a:buFont typeface="Wingdings" pitchFamily="2" charset="2"/>
              <a:buChar char="v"/>
              <a:defRPr/>
            </a:pP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할인 쿠폰</a:t>
            </a:r>
            <a:r>
              <a:rPr lang="en-US" altLang="ko-KR" sz="1000" b="1" kern="0" dirty="0" smtClean="0">
                <a:latin typeface="맑은 고딕" pitchFamily="50" charset="-127"/>
                <a:ea typeface="맑은 고딕" pitchFamily="50" charset="-127"/>
              </a:rPr>
              <a:t>(discount)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kern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b="1" kern="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할인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은 사용자의 빌링 계좌에 지급되어 있는 할인 쿠폰을 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구매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 시에 사용하는 것으로 성립된다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이를 위해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, J-ORB.I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는 사용자가 보유한 할인 쿠폰 목록을 조회하는 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를 제공한다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endParaRPr lang="en-US" altLang="ko-KR" sz="105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할인 쿠폰 정보 구성</a:t>
            </a:r>
            <a:endParaRPr lang="en-US" altLang="ko-KR" sz="105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838200" lvl="1" indent="-381000">
              <a:lnSpc>
                <a:spcPct val="115000"/>
              </a:lnSpc>
              <a:buFont typeface="Wingdings" pitchFamily="2" charset="2"/>
              <a:buChar char="v"/>
              <a:defRPr/>
            </a:pP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Name: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할인 쿠폰의 이름</a:t>
            </a:r>
            <a:endParaRPr lang="en-US" altLang="ko-KR" sz="105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838200" lvl="1" indent="-381000">
              <a:lnSpc>
                <a:spcPct val="115000"/>
              </a:lnSpc>
              <a:buFont typeface="Wingdings" pitchFamily="2" charset="2"/>
              <a:buChar char="v"/>
              <a:defRPr/>
            </a:pPr>
            <a:r>
              <a:rPr lang="en-US" altLang="ko-KR" sz="1050" kern="0" dirty="0" err="1" smtClean="0">
                <a:latin typeface="맑은 고딕" pitchFamily="50" charset="-127"/>
                <a:ea typeface="맑은 고딕" pitchFamily="50" charset="-127"/>
              </a:rPr>
              <a:t>DscOwnID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할인 쿠폰의 고유 번호</a:t>
            </a:r>
            <a:endParaRPr lang="en-US" altLang="ko-KR" sz="105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838200" lvl="1" indent="-381000">
              <a:lnSpc>
                <a:spcPct val="115000"/>
              </a:lnSpc>
              <a:buFont typeface="Wingdings" pitchFamily="2" charset="2"/>
              <a:buChar char="v"/>
              <a:defRPr/>
            </a:pPr>
            <a:r>
              <a:rPr lang="en-US" altLang="ko-KR" sz="1050" kern="0" dirty="0" err="1" smtClean="0">
                <a:latin typeface="맑은 고딕" pitchFamily="50" charset="-127"/>
                <a:ea typeface="맑은 고딕" pitchFamily="50" charset="-127"/>
              </a:rPr>
              <a:t>DscType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할인 유형</a:t>
            </a:r>
            <a:endParaRPr lang="en-US" altLang="ko-KR" sz="105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838200" lvl="1" indent="-381000">
              <a:lnSpc>
                <a:spcPct val="115000"/>
              </a:lnSpc>
              <a:buFont typeface="Wingdings" pitchFamily="2" charset="2"/>
              <a:buChar char="v"/>
              <a:defRPr/>
            </a:pPr>
            <a:r>
              <a:rPr lang="en-US" altLang="ko-KR" sz="1050" kern="0" dirty="0" err="1" smtClean="0">
                <a:latin typeface="맑은 고딕" pitchFamily="50" charset="-127"/>
                <a:ea typeface="맑은 고딕" pitchFamily="50" charset="-127"/>
              </a:rPr>
              <a:t>DscAmount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할인 금액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(\),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또는 비율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(%)</a:t>
            </a:r>
            <a:b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5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81000" indent="-381000">
              <a:lnSpc>
                <a:spcPct val="115000"/>
              </a:lnSpc>
              <a:buFont typeface="Wingdings" pitchFamily="2" charset="2"/>
              <a:buChar char="ü"/>
              <a:defRPr/>
            </a:pP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할인 쿠폰의 유형</a:t>
            </a:r>
            <a:r>
              <a:rPr lang="en-US" altLang="ko-KR" sz="800" kern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800" kern="0" dirty="0" err="1" smtClean="0">
                <a:latin typeface="맑은 고딕" pitchFamily="50" charset="-127"/>
                <a:ea typeface="맑은 고딕" pitchFamily="50" charset="-127"/>
              </a:rPr>
              <a:t>DscType</a:t>
            </a:r>
            <a:r>
              <a:rPr lang="en-US" altLang="ko-KR" sz="800" kern="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에 따른 구매 가격 결정 공식</a:t>
            </a:r>
            <a:endParaRPr lang="en-US" altLang="ko-KR" sz="105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838200" lvl="1" indent="-381000">
              <a:lnSpc>
                <a:spcPct val="115000"/>
              </a:lnSpc>
              <a:buFont typeface="Wingdings" pitchFamily="2" charset="2"/>
              <a:buChar char="v"/>
              <a:defRPr/>
            </a:pP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고정 금액 할인 </a:t>
            </a:r>
            <a:r>
              <a:rPr lang="en-US" altLang="ko-KR" sz="800" kern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800" kern="0" dirty="0" err="1" smtClean="0">
                <a:latin typeface="맑은 고딕" pitchFamily="50" charset="-127"/>
                <a:ea typeface="맑은 고딕" pitchFamily="50" charset="-127"/>
              </a:rPr>
              <a:t>DscType:MT</a:t>
            </a:r>
            <a:r>
              <a:rPr lang="en-US" altLang="ko-KR" sz="800" kern="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구매 가격 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=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아이템 가격 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할인 금액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50" kern="0" dirty="0" err="1" smtClean="0">
                <a:latin typeface="맑은 고딕" pitchFamily="50" charset="-127"/>
                <a:ea typeface="맑은 고딕" pitchFamily="50" charset="-127"/>
              </a:rPr>
              <a:t>DscAmount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838200" lvl="1" indent="-381000">
              <a:lnSpc>
                <a:spcPct val="115000"/>
              </a:lnSpc>
              <a:buFont typeface="Wingdings" pitchFamily="2" charset="2"/>
              <a:buChar char="v"/>
              <a:defRPr/>
            </a:pP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비율 할인 </a:t>
            </a:r>
            <a:r>
              <a:rPr lang="en-US" altLang="ko-KR" sz="800" kern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800" kern="0" dirty="0" err="1" smtClean="0">
                <a:latin typeface="맑은 고딕" pitchFamily="50" charset="-127"/>
                <a:ea typeface="맑은 고딕" pitchFamily="50" charset="-127"/>
              </a:rPr>
              <a:t>DscType:RT</a:t>
            </a:r>
            <a:r>
              <a:rPr lang="en-US" altLang="ko-KR" sz="800" kern="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구매 가격 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=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아이템 가격 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– ( 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아이템 가격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할인 비율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50" kern="0" dirty="0" err="1" smtClean="0">
                <a:latin typeface="맑은 고딕" pitchFamily="50" charset="-127"/>
                <a:ea typeface="맑은 고딕" pitchFamily="50" charset="-127"/>
              </a:rPr>
              <a:t>DscAmount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)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00025" y="2133600"/>
            <a:ext cx="9528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33400" indent="-533400" algn="r">
              <a:spcBef>
                <a:spcPct val="0"/>
              </a:spcBef>
              <a:buFontTx/>
              <a:buNone/>
              <a:defRPr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J-ORB Interface</a:t>
            </a:r>
            <a:endParaRPr lang="en-US" altLang="ko-KR" sz="2800" kern="0" dirty="0"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73275" y="3141663"/>
            <a:ext cx="7704138" cy="248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FontTx/>
              <a:buChar char="-"/>
              <a:defRPr/>
            </a:pPr>
            <a:r>
              <a:rPr lang="en-US" altLang="ko-KR" sz="1400" dirty="0" smtClean="0">
                <a:latin typeface="Calibri" pitchFamily="34" charset="0"/>
                <a:ea typeface="맑은 고딕" pitchFamily="50" charset="-127"/>
              </a:rPr>
              <a:t>JSON Object Request Broker Interface Architecture</a:t>
            </a:r>
          </a:p>
          <a:p>
            <a:pPr algn="r">
              <a:spcBef>
                <a:spcPct val="0"/>
              </a:spcBef>
              <a:buFontTx/>
              <a:buChar char="-"/>
              <a:defRPr/>
            </a:pPr>
            <a:r>
              <a:rPr lang="en-US" altLang="ko-KR" sz="1400" dirty="0" smtClean="0">
                <a:latin typeface="Calibri" pitchFamily="34" charset="0"/>
                <a:ea typeface="맑은 고딕" pitchFamily="50" charset="-127"/>
              </a:rPr>
              <a:t>Requirements for Integrate Game and J-ORB.I </a:t>
            </a:r>
          </a:p>
          <a:p>
            <a:pPr algn="r">
              <a:spcBef>
                <a:spcPct val="0"/>
              </a:spcBef>
              <a:buFontTx/>
              <a:buNone/>
              <a:defRPr/>
            </a:pPr>
            <a:endParaRPr lang="en-US" altLang="ko-KR" sz="1400" dirty="0">
              <a:latin typeface="Calibri" pitchFamily="34" charset="0"/>
              <a:ea typeface="맑은 고딕" pitchFamily="50" charset="-127"/>
            </a:endParaRPr>
          </a:p>
          <a:p>
            <a:pPr algn="r">
              <a:spcBef>
                <a:spcPct val="0"/>
              </a:spcBef>
              <a:buFontTx/>
              <a:buNone/>
              <a:defRPr/>
            </a:pPr>
            <a:endParaRPr lang="en-US" altLang="ko-KR" sz="1400" dirty="0">
              <a:latin typeface="Calibri" pitchFamily="34" charset="0"/>
              <a:ea typeface="맑은 고딕" pitchFamily="50" charset="-127"/>
            </a:endParaRPr>
          </a:p>
          <a:p>
            <a:pPr algn="r">
              <a:spcBef>
                <a:spcPct val="0"/>
              </a:spcBef>
              <a:buFontTx/>
              <a:buNone/>
              <a:defRPr/>
            </a:pPr>
            <a:endParaRPr lang="en-US" altLang="ko-KR" sz="1400" dirty="0">
              <a:latin typeface="Calibri" pitchFamily="34" charset="0"/>
              <a:ea typeface="맑은 고딕" pitchFamily="50" charset="-127"/>
            </a:endParaRPr>
          </a:p>
          <a:p>
            <a:pPr marL="457200" indent="-457200" algn="r">
              <a:lnSpc>
                <a:spcPct val="115000"/>
              </a:lnSpc>
              <a:buFontTx/>
              <a:buNone/>
              <a:defRPr/>
            </a:pPr>
            <a:endParaRPr lang="en-US" altLang="ko-KR" sz="1400" dirty="0"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33392" y="2254565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Session #2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표지마스터">
  <a:themeElements>
    <a:clrScheme name="표지마스터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표지마스터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lnDef>
  </a:objectDefaults>
  <a:extraClrSchemeLst>
    <a:extraClrScheme>
      <a:clrScheme name="표지마스터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표지마스터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표지마스터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표지마스터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표지마스터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표지마스터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표지마스터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표지마스터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표지마스터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표지마스터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표지마스터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표지마스터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목차마스터">
  <a:themeElements>
    <a:clrScheme name="목차마스터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목차마스터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lnDef>
  </a:objectDefaults>
  <a:extraClrSchemeLst>
    <a:extraClrScheme>
      <a:clrScheme name="목차마스터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목차마스터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목차마스터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목차마스터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목차마스터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목차마스터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목차마스터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목차마스터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목차마스터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목차마스터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목차마스터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목차마스터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간지마스터">
  <a:themeElements>
    <a:clrScheme name="간지마스터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간지마스터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lnDef>
  </a:objectDefaults>
  <a:extraClrSchemeLst>
    <a:extraClrScheme>
      <a:clrScheme name="간지마스터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간지마스터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간지마스터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간지마스터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간지마스터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간지마스터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간지마스터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간지마스터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간지마스터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간지마스터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간지마스터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간지마스터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본문마스터 기본">
  <a:themeElements>
    <a:clrScheme name="2_본문마스터 기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본문마스터 기본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None/>
          <a:tabLst/>
          <a:defRPr kumimoji="1" sz="12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HY견고딕" pitchFamily="18" charset="-127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diamond" w="med" len="med"/>
          <a:tailEnd type="diamond" w="med" len="med"/>
        </a:ln>
        <a:effectLst/>
      </a:spPr>
      <a:bodyPr/>
      <a:lstStyle/>
    </a:lnDef>
  </a:objectDefaults>
  <a:extraClrSchemeLst>
    <a:extraClrScheme>
      <a:clrScheme name="2_본문마스터 기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본문마스터 기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본문마스터 기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본문마스터 기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본문마스터 기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본문마스터 기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본문마스터 기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본문마스터 기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본문마스터 기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본문마스터 기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본문마스터 기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본문마스터 기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279c20c3caf3300dae6b438536eb8c56">
  <xsd:schema xmlns:xsd="http://www.w3.org/2001/XMLSchema" xmlns:p="http://schemas.microsoft.com/office/2006/metadata/properties" targetNamespace="http://schemas.microsoft.com/office/2006/metadata/properties" ma:root="true" ma:fieldsID="0d2e1ca116041f9e11471c52c4c9d6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EC49E4F-7F63-49AC-BE0C-ADD3918512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B93AFA-ED8F-466F-8000-21AFE574E5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53496B4-411C-480C-9023-38F387FA3F2D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7061</TotalTime>
  <Words>689</Words>
  <Application>Microsoft Office PowerPoint</Application>
  <PresentationFormat>A4 용지(210x297mm)</PresentationFormat>
  <Paragraphs>344</Paragraphs>
  <Slides>17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1_표지마스터</vt:lpstr>
      <vt:lpstr>목차마스터</vt:lpstr>
      <vt:lpstr>간지마스터</vt:lpstr>
      <vt:lpstr>2_본문마스터 기본</vt:lpstr>
      <vt:lpstr>Overview of JSON-ORB Interface</vt:lpstr>
      <vt:lpstr>Contents</vt:lpstr>
      <vt:lpstr>Overview</vt:lpstr>
      <vt:lpstr>NeowizGames Service Platform</vt:lpstr>
      <vt:lpstr>Definition: Authentication</vt:lpstr>
      <vt:lpstr>Definition: Product vs Cash Item</vt:lpstr>
      <vt:lpstr>Definition: Purchase</vt:lpstr>
      <vt:lpstr>Definition: Discount Coupon</vt:lpstr>
      <vt:lpstr>슬라이드 9</vt:lpstr>
      <vt:lpstr>JSON Object Request Broker Interface Architecture</vt:lpstr>
      <vt:lpstr>Requirements for Integrate Game and J-ORB.I</vt:lpstr>
      <vt:lpstr>슬라이드 12</vt:lpstr>
      <vt:lpstr>API: Authentication</vt:lpstr>
      <vt:lpstr>API: Real-time Integration</vt:lpstr>
      <vt:lpstr>API: Billing</vt:lpstr>
      <vt:lpstr>API: Web Opener</vt:lpstr>
      <vt:lpstr>API: Information Service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fab</dc:creator>
  <cp:lastModifiedBy>raisehim</cp:lastModifiedBy>
  <cp:revision>1034</cp:revision>
  <dcterms:created xsi:type="dcterms:W3CDTF">2007-02-14T08:16:43Z</dcterms:created>
  <dcterms:modified xsi:type="dcterms:W3CDTF">2010-10-25T13:17:08Z</dcterms:modified>
</cp:coreProperties>
</file>