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pdf" ContentType="application/pdf"/>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63" r:id="rId2"/>
    <p:sldId id="264" r:id="rId3"/>
    <p:sldId id="266" r:id="rId4"/>
    <p:sldId id="268" r:id="rId5"/>
    <p:sldId id="267" r:id="rId6"/>
    <p:sldId id="269"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000"/>
    <a:srgbClr val="D90000"/>
    <a:srgbClr val="252327"/>
    <a:srgbClr val="E8E8E8"/>
    <a:srgbClr val="D11C00"/>
    <a:srgbClr val="5A5A5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6" autoAdjust="0"/>
    <p:restoredTop sz="94708" autoAdjust="0"/>
  </p:normalViewPr>
  <p:slideViewPr>
    <p:cSldViewPr snapToObjects="1">
      <p:cViewPr varScale="1">
        <p:scale>
          <a:sx n="116" d="100"/>
          <a:sy n="116" d="100"/>
        </p:scale>
        <p:origin x="-14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2178"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E5D336-5FCD-5840-8132-CC23C3AE1413}" type="datetime1">
              <a:rPr lang="en-US" smtClean="0"/>
              <a:pPr/>
              <a:t>3/14/2011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8D6F7A-B1F5-DB43-A173-C3F74F60D39A}"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81457-F94D-5C4C-BF55-7BDAB3EE3256}" type="datetime1">
              <a:rPr lang="en-US" smtClean="0"/>
              <a:pPr/>
              <a:t>3/14/2011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C60C5C-FCF0-1B43-81AF-1AEBFCCCF1BC}"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df"/><Relationship Id="rId2" Type="http://schemas.openxmlformats.org/officeDocument/2006/relationships/image" Target="../media/image1.png"/><Relationship Id="rId1" Type="http://schemas.openxmlformats.org/officeDocument/2006/relationships/slideMaster" Target="../slideMasters/slideMaster1.xml"/><Relationship Id="rId10" Type="http://schemas.openxmlformats.org/officeDocument/2006/relationships/image" Target="../media/image3.png"/><Relationship Id="rId9"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7" Type="http://schemas.openxmlformats.org/officeDocument/2006/relationships/image" Target="../media/image3.pd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df"/></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3.pdf"/><Relationship Id="rId2" Type="http://schemas.openxmlformats.org/officeDocument/2006/relationships/image" Target="../media/image4.png"/><Relationship Id="rId1" Type="http://schemas.openxmlformats.org/officeDocument/2006/relationships/slideMaster" Target="../slideMasters/slideMaster1.xml"/><Relationship Id="rId9"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3.pdf"/><Relationship Id="rId2" Type="http://schemas.openxmlformats.org/officeDocument/2006/relationships/image" Target="../media/image4.png"/><Relationship Id="rId1" Type="http://schemas.openxmlformats.org/officeDocument/2006/relationships/slideMaster" Target="../slideMasters/slideMaster1.xml"/><Relationship Id="rId9"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3.pdf"/><Relationship Id="rId2" Type="http://schemas.openxmlformats.org/officeDocument/2006/relationships/image" Target="../media/image4.png"/><Relationship Id="rId1" Type="http://schemas.openxmlformats.org/officeDocument/2006/relationships/slideMaster" Target="../slideMasters/slideMaster1.xml"/><Relationship Id="rId9"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15" name="Rectangle 14"/>
          <p:cNvSpPr/>
          <p:nvPr userDrawn="1"/>
        </p:nvSpPr>
        <p:spPr>
          <a:xfrm>
            <a:off x="0" y="0"/>
            <a:ext cx="9144000" cy="3429000"/>
          </a:xfrm>
          <a:prstGeom prst="rect">
            <a:avLst/>
          </a:prstGeom>
          <a:gradFill flip="none" rotWithShape="1">
            <a:gsLst>
              <a:gs pos="0">
                <a:srgbClr val="252327"/>
              </a:gs>
              <a:gs pos="100000">
                <a:schemeClr val="tx1">
                  <a:lumMod val="95000"/>
                  <a:lumOff val="5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hotk_1.png"/>
          <p:cNvPicPr>
            <a:picLocks noChangeAspect="1"/>
          </p:cNvPicPr>
          <p:nvPr userDrawn="1"/>
        </p:nvPicPr>
        <p:blipFill>
          <a:blip r:embed="rId2"/>
          <a:stretch>
            <a:fillRect/>
          </a:stretch>
        </p:blipFill>
        <p:spPr>
          <a:xfrm>
            <a:off x="2924175" y="612000"/>
            <a:ext cx="6928830" cy="2988000"/>
          </a:xfrm>
          <a:prstGeom prst="rect">
            <a:avLst/>
          </a:prstGeom>
        </p:spPr>
      </p:pic>
      <p:sp>
        <p:nvSpPr>
          <p:cNvPr id="27" name="Rectangle 26"/>
          <p:cNvSpPr/>
          <p:nvPr userDrawn="1"/>
        </p:nvSpPr>
        <p:spPr>
          <a:xfrm>
            <a:off x="0" y="3428999"/>
            <a:ext cx="9144000" cy="1524001"/>
          </a:xfrm>
          <a:prstGeom prst="rect">
            <a:avLst/>
          </a:prstGeom>
          <a:gradFill flip="none" rotWithShape="1">
            <a:gsLst>
              <a:gs pos="100000">
                <a:schemeClr val="bg1">
                  <a:lumMod val="75000"/>
                </a:schemeClr>
              </a:gs>
              <a:gs pos="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itle 1"/>
          <p:cNvSpPr>
            <a:spLocks noGrp="1"/>
          </p:cNvSpPr>
          <p:nvPr>
            <p:ph type="ctrTitle" hasCustomPrompt="1"/>
          </p:nvPr>
        </p:nvSpPr>
        <p:spPr>
          <a:xfrm>
            <a:off x="1097280" y="3428999"/>
            <a:ext cx="7741920" cy="838201"/>
          </a:xfrm>
          <a:noFill/>
          <a:ln>
            <a:noFill/>
          </a:ln>
        </p:spPr>
        <p:txBody>
          <a:bodyPr vert="horz" lIns="91440" tIns="137160" rIns="91440" bIns="0" numCol="1" rtlCol="0" anchor="t">
            <a:noAutofit/>
          </a:bodyPr>
          <a:lstStyle>
            <a:lvl1pPr algn="l" defTabSz="457200" rtl="0" eaLnBrk="1" latinLnBrk="0" hangingPunct="1">
              <a:spcBef>
                <a:spcPct val="0"/>
              </a:spcBef>
              <a:spcAft>
                <a:spcPts val="0"/>
              </a:spcAft>
              <a:buNone/>
              <a:defRPr lang="en-US" sz="4700" b="0" kern="1200" cap="all" baseline="0" dirty="0">
                <a:solidFill>
                  <a:srgbClr val="A80000"/>
                </a:solidFill>
                <a:latin typeface="+mj-lt"/>
                <a:ea typeface="+mj-ea"/>
                <a:cs typeface="+mj-cs"/>
              </a:defRPr>
            </a:lvl1pPr>
          </a:lstStyle>
          <a:p>
            <a:r>
              <a:rPr lang="en-US" dirty="0" smtClean="0"/>
              <a:t>Cover title/name</a:t>
            </a:r>
            <a:br>
              <a:rPr lang="en-US" dirty="0" smtClean="0"/>
            </a:br>
            <a:endParaRPr lang="en-US" dirty="0"/>
          </a:p>
        </p:txBody>
      </p:sp>
      <p:sp>
        <p:nvSpPr>
          <p:cNvPr id="30" name="Rectangle 29"/>
          <p:cNvSpPr/>
          <p:nvPr userDrawn="1"/>
        </p:nvSpPr>
        <p:spPr>
          <a:xfrm>
            <a:off x="274320" y="0"/>
            <a:ext cx="822960" cy="457200"/>
          </a:xfrm>
          <a:prstGeom prst="rect">
            <a:avLst/>
          </a:prstGeom>
          <a:gradFill>
            <a:gsLst>
              <a:gs pos="0">
                <a:srgbClr val="A80000"/>
              </a:gs>
              <a:gs pos="100000">
                <a:srgbClr val="D90000"/>
              </a:gs>
            </a:gsLst>
            <a:lin ang="5400000" scaled="0"/>
          </a:gradFill>
          <a:ln w="635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ppt_pwe_logo_white_no_bg.ai"/>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8"/>
              <a:stretch>
                <a:fillRect/>
              </a:stretch>
            </p:blipFill>
          </mc:Choice>
          <mc:Fallback>
            <p:blipFill>
              <a:blip r:embed="rId9"/>
              <a:stretch>
                <a:fillRect/>
              </a:stretch>
            </p:blipFill>
          </mc:Fallback>
        </mc:AlternateContent>
        <p:spPr>
          <a:xfrm>
            <a:off x="274320" y="-128016"/>
            <a:ext cx="828339" cy="640080"/>
          </a:xfrm>
          <a:prstGeom prst="rect">
            <a:avLst/>
          </a:prstGeom>
        </p:spPr>
      </p:pic>
      <p:sp>
        <p:nvSpPr>
          <p:cNvPr id="12" name="Subtitle 2"/>
          <p:cNvSpPr>
            <a:spLocks noGrp="1"/>
          </p:cNvSpPr>
          <p:nvPr>
            <p:ph type="subTitle" idx="1" hasCustomPrompt="1"/>
          </p:nvPr>
        </p:nvSpPr>
        <p:spPr>
          <a:xfrm>
            <a:off x="1102659" y="4267200"/>
            <a:ext cx="7741920" cy="1066800"/>
          </a:xfrm>
          <a:prstGeom prst="rect">
            <a:avLst/>
          </a:prstGeom>
        </p:spPr>
        <p:txBody>
          <a:bodyPr vert="horz" tIns="45720" bIns="0">
            <a:normAutofit/>
          </a:bodyPr>
          <a:lstStyle>
            <a:lvl1pPr marL="0" indent="0" algn="l">
              <a:buNone/>
              <a:defRPr sz="2600" cap="none" baseline="0">
                <a:solidFill>
                  <a:srgbClr val="25232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By Presenter’s name</a:t>
            </a:r>
          </a:p>
        </p:txBody>
      </p:sp>
      <p:pic>
        <p:nvPicPr>
          <p:cNvPr id="19" name="Picture 18" descr="hotk_2.png"/>
          <p:cNvPicPr>
            <a:picLocks noChangeAspect="1"/>
          </p:cNvPicPr>
          <p:nvPr userDrawn="1"/>
        </p:nvPicPr>
        <p:blipFill>
          <a:blip r:embed="rId10"/>
          <a:stretch>
            <a:fillRect/>
          </a:stretch>
        </p:blipFill>
        <p:spPr>
          <a:xfrm>
            <a:off x="1828800" y="436546"/>
            <a:ext cx="1496226" cy="2992452"/>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vertical">
    <p:spTree>
      <p:nvGrpSpPr>
        <p:cNvPr id="1" name=""/>
        <p:cNvGrpSpPr/>
        <p:nvPr/>
      </p:nvGrpSpPr>
      <p:grpSpPr>
        <a:xfrm>
          <a:off x="0" y="0"/>
          <a:ext cx="0" cy="0"/>
          <a:chOff x="0" y="0"/>
          <a:chExt cx="0" cy="0"/>
        </a:xfrm>
      </p:grpSpPr>
      <p:pic>
        <p:nvPicPr>
          <p:cNvPr id="23" name="Picture 22" descr="group.png"/>
          <p:cNvPicPr>
            <a:picLocks noChangeAspect="1"/>
          </p:cNvPicPr>
          <p:nvPr userDrawn="1"/>
        </p:nvPicPr>
        <p:blipFill>
          <a:blip r:embed="rId2">
            <a:grayscl/>
            <a:lum bright="75000"/>
          </a:blip>
          <a:stretch>
            <a:fillRect/>
          </a:stretch>
        </p:blipFill>
        <p:spPr>
          <a:xfrm>
            <a:off x="-429653" y="5410200"/>
            <a:ext cx="3325253" cy="2053832"/>
          </a:xfrm>
          <a:prstGeom prst="rect">
            <a:avLst/>
          </a:prstGeom>
        </p:spPr>
      </p:pic>
      <p:sp>
        <p:nvSpPr>
          <p:cNvPr id="11" name="Rectangle 10"/>
          <p:cNvSpPr/>
          <p:nvPr userDrawn="1"/>
        </p:nvSpPr>
        <p:spPr>
          <a:xfrm>
            <a:off x="2547769" y="0"/>
            <a:ext cx="822960" cy="457200"/>
          </a:xfrm>
          <a:prstGeom prst="rect">
            <a:avLst/>
          </a:prstGeom>
          <a:gradFill flip="none" rotWithShape="0">
            <a:gsLst>
              <a:gs pos="0">
                <a:srgbClr val="A80000"/>
              </a:gs>
              <a:gs pos="100000">
                <a:srgbClr val="D11C00"/>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2547770" y="457200"/>
            <a:ext cx="822960" cy="533400"/>
          </a:xfrm>
          <a:prstGeom prst="rect">
            <a:avLst/>
          </a:prstGeom>
          <a:noFill/>
        </p:spPr>
        <p:txBody>
          <a:bodyPr wrap="square" lIns="0" tIns="0" rIns="0" bIns="0" rtlCol="0" anchor="ctr">
            <a:noAutofit/>
          </a:bodyPr>
          <a:lstStyle/>
          <a:p>
            <a:pPr algn="ctr"/>
            <a:r>
              <a:rPr lang="en-US" sz="1600" cap="all" dirty="0" smtClean="0">
                <a:solidFill>
                  <a:srgbClr val="A80000"/>
                </a:solidFill>
              </a:rPr>
              <a:t>agenda</a:t>
            </a:r>
            <a:endParaRPr lang="en-US" sz="1600" cap="all" dirty="0">
              <a:solidFill>
                <a:srgbClr val="A80000"/>
              </a:solidFill>
            </a:endParaRPr>
          </a:p>
        </p:txBody>
      </p:sp>
      <p:sp>
        <p:nvSpPr>
          <p:cNvPr id="18" name="Content Placeholder 2"/>
          <p:cNvSpPr>
            <a:spLocks noGrp="1"/>
          </p:cNvSpPr>
          <p:nvPr>
            <p:ph idx="13" hasCustomPrompt="1"/>
          </p:nvPr>
        </p:nvSpPr>
        <p:spPr>
          <a:xfrm>
            <a:off x="0" y="990600"/>
            <a:ext cx="2547769" cy="5257800"/>
          </a:xfrm>
        </p:spPr>
        <p:txBody>
          <a:bodyPr lIns="0" tIns="0" rIns="0" bIns="0" anchor="ctr">
            <a:normAutofit/>
          </a:bodyPr>
          <a:lstStyle>
            <a:lvl1pPr marL="514350" indent="-514350" algn="ctr">
              <a:buFont typeface="+mj-lt"/>
              <a:buNone/>
              <a:defRPr sz="2000" baseline="0">
                <a:solidFill>
                  <a:schemeClr val="bg1">
                    <a:lumMod val="50000"/>
                  </a:schemeClr>
                </a:solidFill>
              </a:defRPr>
            </a:lvl1pPr>
            <a:lvl2pPr marL="971550" indent="-514350">
              <a:buFont typeface="+mj-lt"/>
              <a:buAutoNum type="arabicPeriod"/>
              <a:defRPr sz="2500">
                <a:solidFill>
                  <a:srgbClr val="252327"/>
                </a:solidFill>
              </a:defRPr>
            </a:lvl2pPr>
            <a:lvl3pPr marL="1371600" indent="-457200">
              <a:buFont typeface="+mj-lt"/>
              <a:buAutoNum type="arabicPeriod"/>
              <a:defRPr sz="2000">
                <a:solidFill>
                  <a:srgbClr val="252327"/>
                </a:solidFill>
              </a:defRPr>
            </a:lvl3pPr>
            <a:lvl4pPr marL="1828800" indent="-457200">
              <a:buFont typeface="+mj-lt"/>
              <a:buAutoNum type="arabicPeriod"/>
              <a:defRPr>
                <a:solidFill>
                  <a:srgbClr val="252327"/>
                </a:solidFill>
              </a:defRPr>
            </a:lvl4pPr>
            <a:lvl5pPr marL="2286000" indent="-457200">
              <a:buFont typeface="+mj-lt"/>
              <a:buAutoNum type="arabicPeriod"/>
              <a:defRPr>
                <a:solidFill>
                  <a:srgbClr val="252327"/>
                </a:solidFill>
              </a:defRPr>
            </a:lvl5pPr>
          </a:lstStyle>
          <a:p>
            <a:pPr lvl="0"/>
            <a:r>
              <a:rPr lang="en-US" dirty="0" smtClean="0"/>
              <a:t>Optional object</a:t>
            </a:r>
          </a:p>
          <a:p>
            <a:pPr lvl="0"/>
            <a:r>
              <a:rPr lang="en-US" dirty="0" smtClean="0"/>
              <a:t>to dress up</a:t>
            </a:r>
          </a:p>
          <a:p>
            <a:pPr lvl="0"/>
            <a:r>
              <a:rPr lang="en-US" dirty="0" smtClean="0"/>
              <a:t>this area.</a:t>
            </a:r>
          </a:p>
          <a:p>
            <a:pPr lvl="0"/>
            <a:r>
              <a:rPr lang="en-US" dirty="0" smtClean="0"/>
              <a:t>Graphic, image,</a:t>
            </a:r>
          </a:p>
          <a:p>
            <a:pPr lvl="0"/>
            <a:r>
              <a:rPr lang="en-US" dirty="0" smtClean="0"/>
              <a:t> concept arts, etc</a:t>
            </a:r>
          </a:p>
        </p:txBody>
      </p:sp>
      <p:sp>
        <p:nvSpPr>
          <p:cNvPr id="15" name="Rectangle 14"/>
          <p:cNvSpPr/>
          <p:nvPr userDrawn="1"/>
        </p:nvSpPr>
        <p:spPr>
          <a:xfrm>
            <a:off x="0" y="6492240"/>
            <a:ext cx="9144000" cy="365760"/>
          </a:xfrm>
          <a:prstGeom prst="rect">
            <a:avLst/>
          </a:prstGeom>
          <a:gradFill flip="none" rotWithShape="1">
            <a:gsLst>
              <a:gs pos="0">
                <a:srgbClr val="252327"/>
              </a:gs>
              <a:gs pos="100000">
                <a:schemeClr val="tx1">
                  <a:lumMod val="95000"/>
                  <a:lumOff val="5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ontent Placeholder 2"/>
          <p:cNvSpPr>
            <a:spLocks noGrp="1"/>
          </p:cNvSpPr>
          <p:nvPr>
            <p:ph idx="1"/>
          </p:nvPr>
        </p:nvSpPr>
        <p:spPr>
          <a:xfrm>
            <a:off x="3376108" y="990600"/>
            <a:ext cx="5417374" cy="5257800"/>
          </a:xfrm>
        </p:spPr>
        <p:txBody>
          <a:bodyPr lIns="274320" tIns="0" rIns="0" bIns="0"/>
          <a:lstStyle>
            <a:lvl1pPr marL="514350" indent="-514350">
              <a:buFont typeface="+mj-lt"/>
              <a:buAutoNum type="arabicPeriod"/>
              <a:defRPr sz="3000">
                <a:solidFill>
                  <a:srgbClr val="252327"/>
                </a:solidFill>
              </a:defRPr>
            </a:lvl1pPr>
            <a:lvl2pPr marL="971550" indent="-514350">
              <a:buFont typeface="+mj-lt"/>
              <a:buAutoNum type="arabicPeriod"/>
              <a:defRPr sz="2500">
                <a:solidFill>
                  <a:srgbClr val="252327"/>
                </a:solidFill>
              </a:defRPr>
            </a:lvl2pPr>
            <a:lvl3pPr marL="1371600" indent="-457200">
              <a:buFont typeface="+mj-lt"/>
              <a:buAutoNum type="arabicPeriod"/>
              <a:defRPr sz="2000">
                <a:solidFill>
                  <a:srgbClr val="252327"/>
                </a:solidFill>
              </a:defRPr>
            </a:lvl3pPr>
            <a:lvl4pPr marL="1828800" indent="-457200">
              <a:buFont typeface="+mj-lt"/>
              <a:buAutoNum type="arabicPeriod"/>
              <a:defRPr>
                <a:solidFill>
                  <a:srgbClr val="252327"/>
                </a:solidFill>
              </a:defRPr>
            </a:lvl4pPr>
            <a:lvl5pPr marL="2286000" indent="-457200">
              <a:buFont typeface="+mj-lt"/>
              <a:buAutoNum type="arabicPeriod"/>
              <a:defRPr>
                <a:solidFill>
                  <a:srgbClr val="252327"/>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25" name="Rectangle 24"/>
          <p:cNvSpPr/>
          <p:nvPr userDrawn="1"/>
        </p:nvSpPr>
        <p:spPr>
          <a:xfrm>
            <a:off x="2547769" y="990600"/>
            <a:ext cx="822960" cy="5867400"/>
          </a:xfrm>
          <a:prstGeom prst="rect">
            <a:avLst/>
          </a:prstGeom>
          <a:gradFill>
            <a:gsLst>
              <a:gs pos="0">
                <a:srgbClr val="A80000"/>
              </a:gs>
              <a:gs pos="100000">
                <a:srgbClr val="D90000"/>
              </a:gs>
            </a:gsLst>
            <a:lin ang="5400000" scaled="0"/>
          </a:gradFill>
          <a:ln w="635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descr="ppt_pwe_logo_white_no_bg.ai"/>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7"/>
              <a:stretch>
                <a:fillRect/>
              </a:stretch>
            </p:blipFill>
          </mc:Choice>
          <mc:Fallback>
            <p:blipFill>
              <a:blip r:embed="rId8"/>
              <a:stretch>
                <a:fillRect/>
              </a:stretch>
            </p:blipFill>
          </mc:Fallback>
        </mc:AlternateContent>
        <p:spPr>
          <a:xfrm>
            <a:off x="2551176" y="6263640"/>
            <a:ext cx="828339" cy="640080"/>
          </a:xfrm>
          <a:prstGeom prst="rect">
            <a:avLst/>
          </a:prstGeom>
        </p:spPr>
      </p:pic>
      <p:sp>
        <p:nvSpPr>
          <p:cNvPr id="14" name="Rectangle 6"/>
          <p:cNvSpPr txBox="1">
            <a:spLocks noChangeArrowheads="1"/>
          </p:cNvSpPr>
          <p:nvPr userDrawn="1"/>
        </p:nvSpPr>
        <p:spPr bwMode="auto">
          <a:xfrm>
            <a:off x="8107682" y="6492240"/>
            <a:ext cx="685800" cy="365760"/>
          </a:xfrm>
          <a:prstGeom prst="rect">
            <a:avLst/>
          </a:prstGeom>
          <a:noFill/>
          <a:ln w="9525">
            <a:noFill/>
            <a:miter lim="800000"/>
            <a:headEnd/>
            <a:tailEnd/>
          </a:ln>
          <a:effectLst/>
        </p:spPr>
        <p:txBody>
          <a:bodyPr vert="horz" wrap="square" lIns="0" tIns="0" rIns="91440" bIns="0" numCol="1" anchor="ctr" anchorCtr="0" compatLnSpc="1">
            <a:prstTxWarp prst="textNoShape">
              <a:avLst/>
            </a:prstTxWarp>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0491177-3257-0C4F-8ED7-7C4C5B4EA0A6}" type="slidenum">
              <a:rPr kumimoji="0" lang="en-US" altLang="zh-CN" sz="800" b="0" i="1" u="none" strike="noStrike" kern="1200" cap="none" spc="0" normalizeH="0" baseline="0" noProof="0" smtClean="0">
                <a:ln>
                  <a:noFill/>
                </a:ln>
                <a:solidFill>
                  <a:srgbClr val="E8E8E8"/>
                </a:solidFill>
                <a:effectLst/>
                <a:uLnTx/>
                <a:uFillTx/>
                <a:latin typeface="+mn-lt"/>
                <a:ea typeface="宋体" charset="-122"/>
                <a:cs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800" b="0" i="1" u="none" strike="noStrike" kern="1200" cap="none" spc="0" normalizeH="0" baseline="0" noProof="0" dirty="0">
              <a:ln>
                <a:noFill/>
              </a:ln>
              <a:solidFill>
                <a:srgbClr val="E8E8E8"/>
              </a:solidFill>
              <a:effectLst/>
              <a:uLnTx/>
              <a:uFillTx/>
              <a:latin typeface="+mn-lt"/>
              <a:ea typeface="宋体" charset="-122"/>
              <a:cs typeface="宋体"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 title">
    <p:spTree>
      <p:nvGrpSpPr>
        <p:cNvPr id="1" name=""/>
        <p:cNvGrpSpPr/>
        <p:nvPr/>
      </p:nvGrpSpPr>
      <p:grpSpPr>
        <a:xfrm>
          <a:off x="0" y="0"/>
          <a:ext cx="0" cy="0"/>
          <a:chOff x="0" y="0"/>
          <a:chExt cx="0" cy="0"/>
        </a:xfrm>
      </p:grpSpPr>
      <p:sp>
        <p:nvSpPr>
          <p:cNvPr id="7" name="Rectangle 6"/>
          <p:cNvSpPr/>
          <p:nvPr userDrawn="1"/>
        </p:nvSpPr>
        <p:spPr>
          <a:xfrm>
            <a:off x="0" y="6492240"/>
            <a:ext cx="9144000" cy="365760"/>
          </a:xfrm>
          <a:prstGeom prst="rect">
            <a:avLst/>
          </a:prstGeom>
          <a:gradFill flip="none" rotWithShape="1">
            <a:gsLst>
              <a:gs pos="0">
                <a:srgbClr val="252327"/>
              </a:gs>
              <a:gs pos="100000">
                <a:schemeClr val="tx1">
                  <a:lumMod val="95000"/>
                  <a:lumOff val="5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274320" y="6400800"/>
            <a:ext cx="822960" cy="457200"/>
          </a:xfrm>
          <a:prstGeom prst="rect">
            <a:avLst/>
          </a:prstGeom>
          <a:gradFill>
            <a:gsLst>
              <a:gs pos="0">
                <a:srgbClr val="A80000"/>
              </a:gs>
              <a:gs pos="100000">
                <a:srgbClr val="D90000"/>
              </a:gs>
            </a:gsLst>
            <a:lin ang="5400000" scaled="0"/>
          </a:gradFill>
          <a:ln w="635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Content Placeholder 3"/>
          <p:cNvSpPr>
            <a:spLocks noGrp="1"/>
          </p:cNvSpPr>
          <p:nvPr>
            <p:ph sz="half" idx="2" hasCustomPrompt="1"/>
          </p:nvPr>
        </p:nvSpPr>
        <p:spPr>
          <a:xfrm>
            <a:off x="274320" y="0"/>
            <a:ext cx="822960" cy="1347216"/>
          </a:xfrm>
          <a:prstGeom prst="rect">
            <a:avLst/>
          </a:prstGeom>
          <a:gradFill flip="none" rotWithShape="1">
            <a:gsLst>
              <a:gs pos="0">
                <a:srgbClr val="A80000"/>
              </a:gs>
              <a:gs pos="100000">
                <a:srgbClr val="D90000"/>
              </a:gs>
            </a:gsLst>
            <a:lin ang="16200000" scaled="0"/>
            <a:tileRect/>
          </a:gradFill>
          <a:ln>
            <a:noFill/>
          </a:ln>
        </p:spPr>
        <p:txBody>
          <a:bodyPr vert="horz" wrap="none" lIns="0" tIns="0" rIns="0" bIns="0" anchor="t">
            <a:normAutofit/>
          </a:bodyPr>
          <a:lstStyle>
            <a:lvl1pPr algn="ctr">
              <a:buNone/>
              <a:defRPr sz="4000">
                <a:solidFill>
                  <a:schemeClr val="bg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1</a:t>
            </a:r>
            <a:endParaRPr lang="en-US" dirty="0"/>
          </a:p>
        </p:txBody>
      </p:sp>
      <p:sp>
        <p:nvSpPr>
          <p:cNvPr id="14" name="Title 1"/>
          <p:cNvSpPr>
            <a:spLocks noGrp="1"/>
          </p:cNvSpPr>
          <p:nvPr>
            <p:ph type="ctrTitle" hasCustomPrompt="1"/>
          </p:nvPr>
        </p:nvSpPr>
        <p:spPr>
          <a:xfrm>
            <a:off x="1219198" y="685800"/>
            <a:ext cx="7620001" cy="585216"/>
          </a:xfrm>
          <a:noFill/>
          <a:ln>
            <a:noFill/>
          </a:ln>
        </p:spPr>
        <p:txBody>
          <a:bodyPr vert="horz" lIns="91440" tIns="45720" rIns="91440" bIns="45720" numCol="1" rtlCol="0" anchor="t">
            <a:noAutofit/>
          </a:bodyPr>
          <a:lstStyle>
            <a:lvl1pPr algn="l" defTabSz="457200" rtl="0" eaLnBrk="1" latinLnBrk="0" hangingPunct="1">
              <a:spcBef>
                <a:spcPct val="0"/>
              </a:spcBef>
              <a:spcAft>
                <a:spcPts val="0"/>
              </a:spcAft>
              <a:buNone/>
              <a:defRPr lang="en-US" sz="4000" kern="1200" cap="all" baseline="0" dirty="0">
                <a:solidFill>
                  <a:srgbClr val="A80000"/>
                </a:solidFill>
                <a:latin typeface="+mj-lt"/>
                <a:ea typeface="+mj-ea"/>
                <a:cs typeface="+mj-cs"/>
              </a:defRPr>
            </a:lvl1pPr>
          </a:lstStyle>
          <a:p>
            <a:r>
              <a:rPr lang="en-US" dirty="0" smtClean="0"/>
              <a:t>Section title</a:t>
            </a:r>
            <a:endParaRPr lang="en-US" dirty="0"/>
          </a:p>
        </p:txBody>
      </p:sp>
      <p:sp>
        <p:nvSpPr>
          <p:cNvPr id="15" name="Subtitle 2"/>
          <p:cNvSpPr>
            <a:spLocks noGrp="1"/>
          </p:cNvSpPr>
          <p:nvPr>
            <p:ph type="subTitle" idx="1" hasCustomPrompt="1"/>
          </p:nvPr>
        </p:nvSpPr>
        <p:spPr>
          <a:xfrm>
            <a:off x="1219198" y="1347216"/>
            <a:ext cx="7620001" cy="4824984"/>
          </a:xfrm>
          <a:prstGeom prst="rect">
            <a:avLst/>
          </a:prstGeom>
        </p:spPr>
        <p:txBody>
          <a:bodyPr vert="horz" tIns="91440" bIns="91440">
            <a:normAutofit/>
          </a:bodyPr>
          <a:lstStyle>
            <a:lvl1pPr marL="0" indent="0" algn="l">
              <a:buNone/>
              <a:defRPr sz="2800" baseline="0">
                <a:solidFill>
                  <a:srgbClr val="25232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 title or summary text,</a:t>
            </a:r>
          </a:p>
          <a:p>
            <a:r>
              <a:rPr lang="en-US" dirty="0" smtClean="0"/>
              <a:t>Capital in black color</a:t>
            </a:r>
          </a:p>
        </p:txBody>
      </p:sp>
      <p:pic>
        <p:nvPicPr>
          <p:cNvPr id="16" name="Picture 15" descr="ppt_pwe_logo_white_no_bg.ai"/>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6"/>
              <a:stretch>
                <a:fillRect/>
              </a:stretch>
            </p:blipFill>
          </mc:Choice>
          <mc:Fallback>
            <p:blipFill>
              <a:blip r:embed="rId7"/>
              <a:stretch>
                <a:fillRect/>
              </a:stretch>
            </p:blipFill>
          </mc:Fallback>
        </mc:AlternateContent>
        <p:spPr>
          <a:xfrm>
            <a:off x="268941" y="6263640"/>
            <a:ext cx="828339" cy="640080"/>
          </a:xfrm>
          <a:prstGeom prst="rect">
            <a:avLst/>
          </a:prstGeom>
        </p:spPr>
      </p:pic>
      <p:cxnSp>
        <p:nvCxnSpPr>
          <p:cNvPr id="18" name="Straight Connector 17"/>
          <p:cNvCxnSpPr/>
          <p:nvPr userDrawn="1"/>
        </p:nvCxnSpPr>
        <p:spPr>
          <a:xfrm flipV="1">
            <a:off x="1219199" y="1345756"/>
            <a:ext cx="7620001" cy="1460"/>
          </a:xfrm>
          <a:prstGeom prst="line">
            <a:avLst/>
          </a:prstGeom>
          <a:ln w="9525" cap="flat" cmpd="sng" algn="ctr">
            <a:solidFill>
              <a:srgbClr val="A8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Rectangle 6"/>
          <p:cNvSpPr txBox="1">
            <a:spLocks noChangeArrowheads="1"/>
          </p:cNvSpPr>
          <p:nvPr userDrawn="1"/>
        </p:nvSpPr>
        <p:spPr bwMode="auto">
          <a:xfrm>
            <a:off x="8107682" y="6492240"/>
            <a:ext cx="685800" cy="365760"/>
          </a:xfrm>
          <a:prstGeom prst="rect">
            <a:avLst/>
          </a:prstGeom>
          <a:noFill/>
          <a:ln w="9525">
            <a:noFill/>
            <a:miter lim="800000"/>
            <a:headEnd/>
            <a:tailEnd/>
          </a:ln>
          <a:effectLst/>
        </p:spPr>
        <p:txBody>
          <a:bodyPr vert="horz" wrap="square" lIns="0" tIns="0" rIns="91440" bIns="0" numCol="1" anchor="ctr" anchorCtr="0" compatLnSpc="1">
            <a:prstTxWarp prst="textNoShape">
              <a:avLst/>
            </a:prstTxWarp>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0491177-3257-0C4F-8ED7-7C4C5B4EA0A6}" type="slidenum">
              <a:rPr kumimoji="0" lang="en-US" altLang="zh-CN" sz="800" b="0" i="1" u="none" strike="noStrike" kern="1200" cap="none" spc="0" normalizeH="0" baseline="0" noProof="0" smtClean="0">
                <a:ln>
                  <a:noFill/>
                </a:ln>
                <a:solidFill>
                  <a:srgbClr val="E8E8E8"/>
                </a:solidFill>
                <a:effectLst/>
                <a:uLnTx/>
                <a:uFillTx/>
                <a:latin typeface="+mn-lt"/>
                <a:ea typeface="宋体" charset="-122"/>
                <a:cs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800" b="0" i="1" u="none" strike="noStrike" kern="1200" cap="none" spc="0" normalizeH="0" baseline="0" noProof="0" dirty="0">
              <a:ln>
                <a:noFill/>
              </a:ln>
              <a:solidFill>
                <a:srgbClr val="E8E8E8"/>
              </a:solidFill>
              <a:effectLst/>
              <a:uLnTx/>
              <a:uFillTx/>
              <a:latin typeface="+mn-lt"/>
              <a:ea typeface="宋体" charset="-122"/>
              <a:cs typeface="宋体"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ection">
    <p:spTree>
      <p:nvGrpSpPr>
        <p:cNvPr id="1" name=""/>
        <p:cNvGrpSpPr/>
        <p:nvPr/>
      </p:nvGrpSpPr>
      <p:grpSpPr>
        <a:xfrm>
          <a:off x="0" y="0"/>
          <a:ext cx="0" cy="0"/>
          <a:chOff x="0" y="0"/>
          <a:chExt cx="0" cy="0"/>
        </a:xfrm>
      </p:grpSpPr>
      <p:pic>
        <p:nvPicPr>
          <p:cNvPr id="14" name="Picture 13" descr="group.png"/>
          <p:cNvPicPr>
            <a:picLocks noChangeAspect="1"/>
          </p:cNvPicPr>
          <p:nvPr userDrawn="1"/>
        </p:nvPicPr>
        <p:blipFill>
          <a:blip r:embed="rId2">
            <a:grayscl/>
            <a:lum bright="75000"/>
          </a:blip>
          <a:stretch>
            <a:fillRect/>
          </a:stretch>
        </p:blipFill>
        <p:spPr>
          <a:xfrm>
            <a:off x="-429653" y="5410200"/>
            <a:ext cx="3325253" cy="2053832"/>
          </a:xfrm>
          <a:prstGeom prst="rect">
            <a:avLst/>
          </a:prstGeom>
        </p:spPr>
      </p:pic>
      <p:sp>
        <p:nvSpPr>
          <p:cNvPr id="8" name="Content Placeholder 3"/>
          <p:cNvSpPr>
            <a:spLocks noGrp="1"/>
          </p:cNvSpPr>
          <p:nvPr>
            <p:ph sz="half" idx="2" hasCustomPrompt="1"/>
          </p:nvPr>
        </p:nvSpPr>
        <p:spPr>
          <a:xfrm>
            <a:off x="274320" y="0"/>
            <a:ext cx="822960" cy="457200"/>
          </a:xfrm>
          <a:prstGeom prst="rect">
            <a:avLst/>
          </a:prstGeom>
          <a:gradFill flip="none" rotWithShape="1">
            <a:gsLst>
              <a:gs pos="0">
                <a:srgbClr val="A80000"/>
              </a:gs>
              <a:gs pos="100000">
                <a:srgbClr val="D90000"/>
              </a:gs>
            </a:gsLst>
            <a:lin ang="16200000" scaled="0"/>
            <a:tileRect/>
          </a:gradFill>
          <a:ln>
            <a:noFill/>
          </a:ln>
        </p:spPr>
        <p:txBody>
          <a:bodyPr vert="horz" wrap="none" lIns="0" tIns="0" rIns="0" bIns="0" anchor="t">
            <a:normAutofit/>
          </a:bodyPr>
          <a:lstStyle>
            <a:lvl1pPr algn="ctr">
              <a:buNone/>
              <a:defRPr sz="4000">
                <a:solidFill>
                  <a:schemeClr val="bg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1</a:t>
            </a:r>
            <a:endParaRPr lang="en-US" dirty="0"/>
          </a:p>
        </p:txBody>
      </p:sp>
      <p:sp>
        <p:nvSpPr>
          <p:cNvPr id="20" name="Rectangle 19"/>
          <p:cNvSpPr/>
          <p:nvPr userDrawn="1"/>
        </p:nvSpPr>
        <p:spPr>
          <a:xfrm>
            <a:off x="0" y="6492240"/>
            <a:ext cx="9144000" cy="365760"/>
          </a:xfrm>
          <a:prstGeom prst="rect">
            <a:avLst/>
          </a:prstGeom>
          <a:gradFill flip="none" rotWithShape="1">
            <a:gsLst>
              <a:gs pos="0">
                <a:srgbClr val="252327"/>
              </a:gs>
              <a:gs pos="100000">
                <a:schemeClr val="tx1">
                  <a:lumMod val="95000"/>
                  <a:lumOff val="5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274320" y="6400800"/>
            <a:ext cx="828339" cy="457200"/>
          </a:xfrm>
          <a:prstGeom prst="rect">
            <a:avLst/>
          </a:prstGeom>
          <a:gradFill>
            <a:gsLst>
              <a:gs pos="0">
                <a:srgbClr val="A80000"/>
              </a:gs>
              <a:gs pos="100000">
                <a:srgbClr val="D90000"/>
              </a:gs>
            </a:gsLst>
            <a:lin ang="5400000" scaled="0"/>
          </a:gradFill>
          <a:ln w="635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descr="ppt_pwe_logo_white_no_bg.ai"/>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8"/>
              <a:stretch>
                <a:fillRect/>
              </a:stretch>
            </p:blipFill>
          </mc:Choice>
          <mc:Fallback>
            <p:blipFill>
              <a:blip r:embed="rId9"/>
              <a:stretch>
                <a:fillRect/>
              </a:stretch>
            </p:blipFill>
          </mc:Fallback>
        </mc:AlternateContent>
        <p:spPr>
          <a:xfrm>
            <a:off x="268941" y="6263640"/>
            <a:ext cx="828339" cy="640080"/>
          </a:xfrm>
          <a:prstGeom prst="rect">
            <a:avLst/>
          </a:prstGeom>
        </p:spPr>
      </p:pic>
      <p:sp>
        <p:nvSpPr>
          <p:cNvPr id="10" name="Rectangle 6"/>
          <p:cNvSpPr txBox="1">
            <a:spLocks noChangeArrowheads="1"/>
          </p:cNvSpPr>
          <p:nvPr userDrawn="1"/>
        </p:nvSpPr>
        <p:spPr bwMode="auto">
          <a:xfrm>
            <a:off x="8107682" y="6492240"/>
            <a:ext cx="685800" cy="365760"/>
          </a:xfrm>
          <a:prstGeom prst="rect">
            <a:avLst/>
          </a:prstGeom>
          <a:noFill/>
          <a:ln w="9525">
            <a:noFill/>
            <a:miter lim="800000"/>
            <a:headEnd/>
            <a:tailEnd/>
          </a:ln>
          <a:effectLst/>
        </p:spPr>
        <p:txBody>
          <a:bodyPr vert="horz" wrap="square" lIns="0" tIns="0" rIns="91440" bIns="0" numCol="1" anchor="ctr" anchorCtr="0" compatLnSpc="1">
            <a:prstTxWarp prst="textNoShape">
              <a:avLst/>
            </a:prstTxWarp>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0491177-3257-0C4F-8ED7-7C4C5B4EA0A6}" type="slidenum">
              <a:rPr kumimoji="0" lang="en-US" altLang="zh-CN" sz="800" b="0" i="1" u="none" strike="noStrike" kern="1200" cap="none" spc="0" normalizeH="0" baseline="0" noProof="0" smtClean="0">
                <a:ln>
                  <a:noFill/>
                </a:ln>
                <a:solidFill>
                  <a:srgbClr val="E8E8E8"/>
                </a:solidFill>
                <a:effectLst/>
                <a:uLnTx/>
                <a:uFillTx/>
                <a:latin typeface="+mn-lt"/>
                <a:ea typeface="宋体" charset="-122"/>
                <a:cs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800" b="0" i="1" u="none" strike="noStrike" kern="1200" cap="none" spc="0" normalizeH="0" baseline="0" noProof="0" dirty="0">
              <a:ln>
                <a:noFill/>
              </a:ln>
              <a:solidFill>
                <a:srgbClr val="E8E8E8"/>
              </a:solidFill>
              <a:effectLst/>
              <a:uLnTx/>
              <a:uFillTx/>
              <a:latin typeface="+mn-lt"/>
              <a:ea typeface="宋体" charset="-122"/>
              <a:cs typeface="宋体" charset="-122"/>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ontent: standard">
    <p:spTree>
      <p:nvGrpSpPr>
        <p:cNvPr id="1" name=""/>
        <p:cNvGrpSpPr/>
        <p:nvPr/>
      </p:nvGrpSpPr>
      <p:grpSpPr>
        <a:xfrm>
          <a:off x="0" y="0"/>
          <a:ext cx="0" cy="0"/>
          <a:chOff x="0" y="0"/>
          <a:chExt cx="0" cy="0"/>
        </a:xfrm>
      </p:grpSpPr>
      <p:pic>
        <p:nvPicPr>
          <p:cNvPr id="13" name="Picture 12" descr="group.png"/>
          <p:cNvPicPr>
            <a:picLocks noChangeAspect="1"/>
          </p:cNvPicPr>
          <p:nvPr userDrawn="1"/>
        </p:nvPicPr>
        <p:blipFill>
          <a:blip r:embed="rId2">
            <a:grayscl/>
            <a:lum bright="75000"/>
          </a:blip>
          <a:stretch>
            <a:fillRect/>
          </a:stretch>
        </p:blipFill>
        <p:spPr>
          <a:xfrm>
            <a:off x="-429653" y="5410200"/>
            <a:ext cx="3325253" cy="2053832"/>
          </a:xfrm>
          <a:prstGeom prst="rect">
            <a:avLst/>
          </a:prstGeom>
        </p:spPr>
      </p:pic>
      <p:sp>
        <p:nvSpPr>
          <p:cNvPr id="9" name="Rectangle 8"/>
          <p:cNvSpPr/>
          <p:nvPr userDrawn="1"/>
        </p:nvSpPr>
        <p:spPr>
          <a:xfrm>
            <a:off x="0" y="0"/>
            <a:ext cx="9144000" cy="1295400"/>
          </a:xfrm>
          <a:prstGeom prst="rect">
            <a:avLst/>
          </a:prstGeom>
          <a:gradFill flip="none" rotWithShape="1">
            <a:gsLst>
              <a:gs pos="50000">
                <a:srgbClr val="E8E8E8"/>
              </a:gs>
              <a:gs pos="0">
                <a:schemeClr val="bg1"/>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274320" y="304800"/>
            <a:ext cx="8564880" cy="1524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0" y="6492240"/>
            <a:ext cx="9144000" cy="365760"/>
          </a:xfrm>
          <a:prstGeom prst="rect">
            <a:avLst/>
          </a:prstGeom>
          <a:gradFill flip="none" rotWithShape="1">
            <a:gsLst>
              <a:gs pos="0">
                <a:srgbClr val="252327"/>
              </a:gs>
              <a:gs pos="100000">
                <a:schemeClr val="tx1">
                  <a:lumMod val="95000"/>
                  <a:lumOff val="5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274320" y="6400800"/>
            <a:ext cx="828339" cy="457200"/>
          </a:xfrm>
          <a:prstGeom prst="rect">
            <a:avLst/>
          </a:prstGeom>
          <a:gradFill>
            <a:gsLst>
              <a:gs pos="0">
                <a:srgbClr val="A80000"/>
              </a:gs>
              <a:gs pos="100000">
                <a:srgbClr val="D90000"/>
              </a:gs>
            </a:gsLst>
            <a:lin ang="5400000" scaled="0"/>
          </a:gradFill>
          <a:ln w="635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ppt_pwe_logo_white_no_bg.ai"/>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8"/>
              <a:stretch>
                <a:fillRect/>
              </a:stretch>
            </p:blipFill>
          </mc:Choice>
          <mc:Fallback>
            <p:blipFill>
              <a:blip r:embed="rId9"/>
              <a:stretch>
                <a:fillRect/>
              </a:stretch>
            </p:blipFill>
          </mc:Fallback>
        </mc:AlternateContent>
        <p:spPr>
          <a:xfrm>
            <a:off x="268941" y="6263640"/>
            <a:ext cx="828339" cy="640080"/>
          </a:xfrm>
          <a:prstGeom prst="rect">
            <a:avLst/>
          </a:prstGeom>
        </p:spPr>
      </p:pic>
      <p:sp>
        <p:nvSpPr>
          <p:cNvPr id="14" name="Rectangle 6"/>
          <p:cNvSpPr txBox="1">
            <a:spLocks noChangeArrowheads="1"/>
          </p:cNvSpPr>
          <p:nvPr userDrawn="1"/>
        </p:nvSpPr>
        <p:spPr bwMode="auto">
          <a:xfrm>
            <a:off x="8107682" y="6492240"/>
            <a:ext cx="685800" cy="365760"/>
          </a:xfrm>
          <a:prstGeom prst="rect">
            <a:avLst/>
          </a:prstGeom>
          <a:noFill/>
          <a:ln w="9525">
            <a:noFill/>
            <a:miter lim="800000"/>
            <a:headEnd/>
            <a:tailEnd/>
          </a:ln>
          <a:effectLst/>
        </p:spPr>
        <p:txBody>
          <a:bodyPr vert="horz" wrap="square" lIns="0" tIns="0" rIns="91440" bIns="0" numCol="1" anchor="ctr" anchorCtr="0" compatLnSpc="1">
            <a:prstTxWarp prst="textNoShape">
              <a:avLst/>
            </a:prstTxWarp>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0491177-3257-0C4F-8ED7-7C4C5B4EA0A6}" type="slidenum">
              <a:rPr kumimoji="0" lang="en-US" altLang="zh-CN" sz="800" b="0" i="1" u="none" strike="noStrike" kern="1200" cap="none" spc="0" normalizeH="0" baseline="0" noProof="0" smtClean="0">
                <a:ln>
                  <a:noFill/>
                </a:ln>
                <a:solidFill>
                  <a:srgbClr val="E8E8E8"/>
                </a:solidFill>
                <a:effectLst/>
                <a:uLnTx/>
                <a:uFillTx/>
                <a:latin typeface="+mn-lt"/>
                <a:ea typeface="宋体" charset="-122"/>
                <a:cs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800" b="0" i="1" u="none" strike="noStrike" kern="1200" cap="none" spc="0" normalizeH="0" baseline="0" noProof="0" dirty="0">
              <a:ln>
                <a:noFill/>
              </a:ln>
              <a:solidFill>
                <a:srgbClr val="E8E8E8"/>
              </a:solidFill>
              <a:effectLst/>
              <a:uLnTx/>
              <a:uFillTx/>
              <a:latin typeface="+mn-lt"/>
              <a:ea typeface="宋体" charset="-122"/>
              <a:cs typeface="宋体"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ontent: blank">
    <p:spTree>
      <p:nvGrpSpPr>
        <p:cNvPr id="1" name=""/>
        <p:cNvGrpSpPr/>
        <p:nvPr/>
      </p:nvGrpSpPr>
      <p:grpSpPr>
        <a:xfrm>
          <a:off x="0" y="0"/>
          <a:ext cx="0" cy="0"/>
          <a:chOff x="0" y="0"/>
          <a:chExt cx="0" cy="0"/>
        </a:xfrm>
      </p:grpSpPr>
      <p:pic>
        <p:nvPicPr>
          <p:cNvPr id="14" name="Picture 13" descr="group.png"/>
          <p:cNvPicPr>
            <a:picLocks noChangeAspect="1"/>
          </p:cNvPicPr>
          <p:nvPr userDrawn="1"/>
        </p:nvPicPr>
        <p:blipFill>
          <a:blip r:embed="rId2">
            <a:grayscl/>
            <a:lum bright="75000"/>
          </a:blip>
          <a:stretch>
            <a:fillRect/>
          </a:stretch>
        </p:blipFill>
        <p:spPr>
          <a:xfrm>
            <a:off x="-429653" y="5410200"/>
            <a:ext cx="3325253" cy="2053832"/>
          </a:xfrm>
          <a:prstGeom prst="rect">
            <a:avLst/>
          </a:prstGeom>
        </p:spPr>
      </p:pic>
      <p:sp>
        <p:nvSpPr>
          <p:cNvPr id="10" name="Rectangle 9"/>
          <p:cNvSpPr/>
          <p:nvPr userDrawn="1"/>
        </p:nvSpPr>
        <p:spPr>
          <a:xfrm>
            <a:off x="0" y="6492240"/>
            <a:ext cx="9144000" cy="365760"/>
          </a:xfrm>
          <a:prstGeom prst="rect">
            <a:avLst/>
          </a:prstGeom>
          <a:gradFill flip="none" rotWithShape="1">
            <a:gsLst>
              <a:gs pos="0">
                <a:srgbClr val="252327"/>
              </a:gs>
              <a:gs pos="100000">
                <a:schemeClr val="tx1">
                  <a:lumMod val="95000"/>
                  <a:lumOff val="5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274320" y="6400800"/>
            <a:ext cx="828339" cy="457200"/>
          </a:xfrm>
          <a:prstGeom prst="rect">
            <a:avLst/>
          </a:prstGeom>
          <a:gradFill>
            <a:gsLst>
              <a:gs pos="0">
                <a:srgbClr val="A80000"/>
              </a:gs>
              <a:gs pos="100000">
                <a:srgbClr val="D90000"/>
              </a:gs>
            </a:gsLst>
            <a:lin ang="5400000" scaled="0"/>
          </a:gradFill>
          <a:ln w="635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descr="ppt_pwe_logo_white_no_bg.ai"/>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8"/>
              <a:stretch>
                <a:fillRect/>
              </a:stretch>
            </p:blipFill>
          </mc:Choice>
          <mc:Fallback>
            <p:blipFill>
              <a:blip r:embed="rId9"/>
              <a:stretch>
                <a:fillRect/>
              </a:stretch>
            </p:blipFill>
          </mc:Fallback>
        </mc:AlternateContent>
        <p:spPr>
          <a:xfrm>
            <a:off x="268941" y="6263640"/>
            <a:ext cx="828339" cy="640080"/>
          </a:xfrm>
          <a:prstGeom prst="rect">
            <a:avLst/>
          </a:prstGeom>
        </p:spPr>
      </p:pic>
      <p:sp>
        <p:nvSpPr>
          <p:cNvPr id="9" name="Rectangle 6"/>
          <p:cNvSpPr txBox="1">
            <a:spLocks noChangeArrowheads="1"/>
          </p:cNvSpPr>
          <p:nvPr userDrawn="1"/>
        </p:nvSpPr>
        <p:spPr bwMode="auto">
          <a:xfrm>
            <a:off x="8107682" y="6492240"/>
            <a:ext cx="685800" cy="365760"/>
          </a:xfrm>
          <a:prstGeom prst="rect">
            <a:avLst/>
          </a:prstGeom>
          <a:noFill/>
          <a:ln w="9525">
            <a:noFill/>
            <a:miter lim="800000"/>
            <a:headEnd/>
            <a:tailEnd/>
          </a:ln>
          <a:effectLst/>
        </p:spPr>
        <p:txBody>
          <a:bodyPr vert="horz" wrap="square" lIns="0" tIns="0" rIns="91440" bIns="0" numCol="1" anchor="ctr" anchorCtr="0" compatLnSpc="1">
            <a:prstTxWarp prst="textNoShape">
              <a:avLst/>
            </a:prstTxWarp>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0491177-3257-0C4F-8ED7-7C4C5B4EA0A6}" type="slidenum">
              <a:rPr kumimoji="0" lang="en-US" altLang="zh-CN" sz="800" b="0" i="1" u="none" strike="noStrike" kern="1200" cap="none" spc="0" normalizeH="0" baseline="0" noProof="0" smtClean="0">
                <a:ln>
                  <a:noFill/>
                </a:ln>
                <a:solidFill>
                  <a:srgbClr val="E8E8E8"/>
                </a:solidFill>
                <a:effectLst/>
                <a:uLnTx/>
                <a:uFillTx/>
                <a:latin typeface="+mn-lt"/>
                <a:ea typeface="宋体" charset="-122"/>
                <a:cs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800" b="0" i="1" u="none" strike="noStrike" kern="1200" cap="none" spc="0" normalizeH="0" baseline="0" noProof="0" dirty="0">
              <a:ln>
                <a:noFill/>
              </a:ln>
              <a:solidFill>
                <a:srgbClr val="E8E8E8"/>
              </a:solidFill>
              <a:effectLst/>
              <a:uLnTx/>
              <a:uFillTx/>
              <a:latin typeface="+mn-lt"/>
              <a:ea typeface="宋体" charset="-122"/>
              <a:cs typeface="宋体"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3428999"/>
            <a:ext cx="7741920" cy="838201"/>
          </a:xfrm>
        </p:spPr>
        <p:txBody>
          <a:bodyPr/>
          <a:lstStyle/>
          <a:p>
            <a:r>
              <a:rPr sz="4000" smtClean="0"/>
              <a:t>3</a:t>
            </a:r>
            <a:r>
              <a:rPr sz="4000" baseline="30000" smtClean="0"/>
              <a:t>rd </a:t>
            </a:r>
            <a:r>
              <a:rPr sz="4000" smtClean="0"/>
              <a:t>party Billing Integration</a:t>
            </a:r>
            <a:endParaRPr lang="en-US" sz="4000" dirty="0"/>
          </a:p>
        </p:txBody>
      </p:sp>
      <p:sp>
        <p:nvSpPr>
          <p:cNvPr id="3" name="Subtitle 2"/>
          <p:cNvSpPr>
            <a:spLocks noGrp="1"/>
          </p:cNvSpPr>
          <p:nvPr>
            <p:ph type="subTitle" idx="1"/>
          </p:nvPr>
        </p:nvSpPr>
        <p:spPr/>
        <p:txBody>
          <a:bodyPr/>
          <a:lstStyle/>
          <a:p>
            <a:r>
              <a:rPr lang="en-US" dirty="0" smtClean="0"/>
              <a:t>Perfect World Entertainment, Inc.</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endParaRPr lang="en-US" dirty="0"/>
          </a:p>
        </p:txBody>
      </p:sp>
      <p:sp>
        <p:nvSpPr>
          <p:cNvPr id="3" name="Title 2"/>
          <p:cNvSpPr>
            <a:spLocks noGrp="1"/>
          </p:cNvSpPr>
          <p:nvPr>
            <p:ph type="ctrTitle"/>
          </p:nvPr>
        </p:nvSpPr>
        <p:spPr/>
        <p:txBody>
          <a:bodyPr/>
          <a:lstStyle/>
          <a:p>
            <a:r>
              <a:rPr lang="en-US" dirty="0" smtClean="0"/>
              <a:t>Contents</a:t>
            </a:r>
            <a:endParaRPr lang="en-US" dirty="0"/>
          </a:p>
        </p:txBody>
      </p:sp>
      <p:sp>
        <p:nvSpPr>
          <p:cNvPr id="4" name="Subtitle 3"/>
          <p:cNvSpPr>
            <a:spLocks noGrp="1"/>
          </p:cNvSpPr>
          <p:nvPr>
            <p:ph type="subTitle" idx="1"/>
          </p:nvPr>
        </p:nvSpPr>
        <p:spPr/>
        <p:txBody>
          <a:bodyPr>
            <a:normAutofit/>
          </a:bodyPr>
          <a:lstStyle/>
          <a:p>
            <a:pPr marL="514350" indent="-514350">
              <a:buAutoNum type="arabicPeriod"/>
            </a:pPr>
            <a:r>
              <a:rPr lang="en-US" sz="2400" dirty="0" smtClean="0"/>
              <a:t>Flow: User transfers Virtual Currency into the game</a:t>
            </a:r>
          </a:p>
          <a:p>
            <a:pPr marL="514350" indent="-514350">
              <a:buAutoNum type="arabicPeriod"/>
            </a:pPr>
            <a:r>
              <a:rPr lang="en-US" sz="2400" dirty="0" smtClean="0"/>
              <a:t>Sample XML: Notifying game of Currency change</a:t>
            </a:r>
          </a:p>
          <a:p>
            <a:pPr marL="514350" indent="-514350">
              <a:buAutoNum type="arabicPeriod"/>
            </a:pPr>
            <a:r>
              <a:rPr lang="en-US" sz="2400" dirty="0" smtClean="0"/>
              <a:t>Flow: User purchases Cash Shop item in-game</a:t>
            </a:r>
          </a:p>
          <a:p>
            <a:pPr marL="514350" indent="-514350">
              <a:buAutoNum type="arabicPeriod"/>
            </a:pPr>
            <a:r>
              <a:rPr lang="en-US" sz="2400" dirty="0" smtClean="0"/>
              <a:t>Sample XML: Purchasing Cash Shop items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685799"/>
            <a:ext cx="1600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User</a:t>
            </a:r>
            <a:endParaRPr lang="en-US" dirty="0"/>
          </a:p>
        </p:txBody>
      </p:sp>
      <p:sp>
        <p:nvSpPr>
          <p:cNvPr id="4" name="Rectangle 3"/>
          <p:cNvSpPr/>
          <p:nvPr/>
        </p:nvSpPr>
        <p:spPr>
          <a:xfrm>
            <a:off x="4800600" y="685799"/>
            <a:ext cx="1600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Game Bank DB</a:t>
            </a:r>
          </a:p>
          <a:p>
            <a:pPr algn="ctr"/>
            <a:r>
              <a:rPr lang="en-US" sz="1000" dirty="0" smtClean="0"/>
              <a:t>Created by PWE</a:t>
            </a:r>
            <a:endParaRPr lang="en-US" sz="1000" dirty="0"/>
          </a:p>
        </p:txBody>
      </p:sp>
      <p:sp>
        <p:nvSpPr>
          <p:cNvPr id="5" name="Rectangle 4"/>
          <p:cNvSpPr/>
          <p:nvPr/>
        </p:nvSpPr>
        <p:spPr>
          <a:xfrm>
            <a:off x="2667000" y="685799"/>
            <a:ext cx="1600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Billing DBC</a:t>
            </a:r>
          </a:p>
          <a:p>
            <a:pPr algn="ctr"/>
            <a:r>
              <a:rPr lang="en-US" sz="1000" dirty="0" smtClean="0"/>
              <a:t>Created By PWE</a:t>
            </a:r>
            <a:endParaRPr lang="en-US" sz="1000" dirty="0"/>
          </a:p>
        </p:txBody>
      </p:sp>
      <p:sp>
        <p:nvSpPr>
          <p:cNvPr id="6" name="Rectangle 5"/>
          <p:cNvSpPr/>
          <p:nvPr/>
        </p:nvSpPr>
        <p:spPr>
          <a:xfrm>
            <a:off x="6858000" y="685798"/>
            <a:ext cx="1600200" cy="5612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Game</a:t>
            </a:r>
          </a:p>
          <a:p>
            <a:pPr algn="ctr"/>
            <a:r>
              <a:rPr lang="en-US" sz="1000" dirty="0" smtClean="0"/>
              <a:t>Created by 3</a:t>
            </a:r>
            <a:r>
              <a:rPr lang="en-US" sz="1000" baseline="30000" dirty="0" smtClean="0"/>
              <a:t>rd</a:t>
            </a:r>
            <a:r>
              <a:rPr lang="en-US" sz="1000" dirty="0" smtClean="0"/>
              <a:t> Party Controlled By PWE</a:t>
            </a:r>
            <a:endParaRPr lang="en-US" sz="1000" dirty="0"/>
          </a:p>
        </p:txBody>
      </p:sp>
      <p:cxnSp>
        <p:nvCxnSpPr>
          <p:cNvPr id="8" name="Straight Connector 7"/>
          <p:cNvCxnSpPr>
            <a:stCxn id="3" idx="2"/>
          </p:cNvCxnSpPr>
          <p:nvPr/>
        </p:nvCxnSpPr>
        <p:spPr>
          <a:xfrm rot="5400000">
            <a:off x="-931068" y="3374231"/>
            <a:ext cx="4495800" cy="33337"/>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2"/>
          </p:cNvCxnSpPr>
          <p:nvPr/>
        </p:nvCxnSpPr>
        <p:spPr>
          <a:xfrm rot="5400000">
            <a:off x="1200150" y="3371849"/>
            <a:ext cx="4495801" cy="38101"/>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4" idx="2"/>
          </p:cNvCxnSpPr>
          <p:nvPr/>
        </p:nvCxnSpPr>
        <p:spPr>
          <a:xfrm rot="5400000">
            <a:off x="3405596" y="3335721"/>
            <a:ext cx="4387827" cy="2383"/>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6" idx="2"/>
          </p:cNvCxnSpPr>
          <p:nvPr/>
        </p:nvCxnSpPr>
        <p:spPr>
          <a:xfrm rot="16200000" flipH="1">
            <a:off x="5537621" y="3367478"/>
            <a:ext cx="4283828" cy="4287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1333500" y="1523999"/>
            <a:ext cx="2095500" cy="1588"/>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143000" y="1247000"/>
            <a:ext cx="2590800" cy="553998"/>
          </a:xfrm>
          <a:prstGeom prst="rect">
            <a:avLst/>
          </a:prstGeom>
          <a:noFill/>
        </p:spPr>
        <p:txBody>
          <a:bodyPr wrap="square" rtlCol="0">
            <a:spAutoFit/>
          </a:bodyPr>
          <a:lstStyle/>
          <a:p>
            <a:pPr algn="ctr"/>
            <a:r>
              <a:rPr lang="en-US" sz="1200" dirty="0" smtClean="0"/>
              <a:t>User purchases Virtual Currency</a:t>
            </a:r>
          </a:p>
          <a:p>
            <a:pPr algn="ctr">
              <a:lnSpc>
                <a:spcPct val="150000"/>
              </a:lnSpc>
            </a:pPr>
            <a:r>
              <a:rPr lang="en-US" sz="1200" dirty="0" smtClean="0"/>
              <a:t>Placed into PWE Billing DB</a:t>
            </a:r>
          </a:p>
        </p:txBody>
      </p:sp>
      <p:cxnSp>
        <p:nvCxnSpPr>
          <p:cNvPr id="23" name="Straight Arrow Connector 22"/>
          <p:cNvCxnSpPr/>
          <p:nvPr/>
        </p:nvCxnSpPr>
        <p:spPr>
          <a:xfrm rot="10800000">
            <a:off x="1295399" y="2208211"/>
            <a:ext cx="2133601" cy="1588"/>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333500" y="1932801"/>
            <a:ext cx="2133601" cy="276999"/>
          </a:xfrm>
          <a:prstGeom prst="rect">
            <a:avLst/>
          </a:prstGeom>
          <a:noFill/>
        </p:spPr>
        <p:txBody>
          <a:bodyPr wrap="square" rtlCol="0">
            <a:spAutoFit/>
          </a:bodyPr>
          <a:lstStyle/>
          <a:p>
            <a:pPr algn="ctr"/>
            <a:r>
              <a:rPr lang="en-US" sz="1200" dirty="0" smtClean="0"/>
              <a:t>Confirmation to User</a:t>
            </a:r>
            <a:endParaRPr lang="en-US" sz="1200" dirty="0"/>
          </a:p>
        </p:txBody>
      </p:sp>
      <p:cxnSp>
        <p:nvCxnSpPr>
          <p:cNvPr id="26" name="Straight Arrow Connector 25"/>
          <p:cNvCxnSpPr/>
          <p:nvPr/>
        </p:nvCxnSpPr>
        <p:spPr>
          <a:xfrm>
            <a:off x="1333500" y="2637610"/>
            <a:ext cx="2095500" cy="1588"/>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333500" y="2362199"/>
            <a:ext cx="2133601" cy="276999"/>
          </a:xfrm>
          <a:prstGeom prst="rect">
            <a:avLst/>
          </a:prstGeom>
          <a:noFill/>
        </p:spPr>
        <p:txBody>
          <a:bodyPr wrap="square" rtlCol="0">
            <a:spAutoFit/>
          </a:bodyPr>
          <a:lstStyle/>
          <a:p>
            <a:pPr algn="ctr"/>
            <a:r>
              <a:rPr lang="en-US" sz="1200" dirty="0" smtClean="0"/>
              <a:t>User transfers to Game Server</a:t>
            </a:r>
            <a:endParaRPr lang="en-US" sz="1200" dirty="0"/>
          </a:p>
        </p:txBody>
      </p:sp>
      <p:cxnSp>
        <p:nvCxnSpPr>
          <p:cNvPr id="29" name="Straight Arrow Connector 28"/>
          <p:cNvCxnSpPr/>
          <p:nvPr/>
        </p:nvCxnSpPr>
        <p:spPr>
          <a:xfrm>
            <a:off x="5602291" y="4538634"/>
            <a:ext cx="209549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561011" y="4261635"/>
            <a:ext cx="2136779" cy="276999"/>
          </a:xfrm>
          <a:prstGeom prst="rect">
            <a:avLst/>
          </a:prstGeom>
          <a:noFill/>
        </p:spPr>
        <p:txBody>
          <a:bodyPr wrap="square" rtlCol="0">
            <a:spAutoFit/>
          </a:bodyPr>
          <a:lstStyle/>
          <a:p>
            <a:pPr algn="ctr"/>
            <a:r>
              <a:rPr lang="en-US" sz="1200" dirty="0" smtClean="0"/>
              <a:t>Game receives money data</a:t>
            </a:r>
            <a:endParaRPr lang="en-US" sz="1200" dirty="0"/>
          </a:p>
        </p:txBody>
      </p:sp>
      <p:cxnSp>
        <p:nvCxnSpPr>
          <p:cNvPr id="32" name="Straight Connector 31"/>
          <p:cNvCxnSpPr/>
          <p:nvPr/>
        </p:nvCxnSpPr>
        <p:spPr>
          <a:xfrm rot="5400000">
            <a:off x="3466307" y="1524793"/>
            <a:ext cx="158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5400000">
            <a:off x="3124995" y="1866899"/>
            <a:ext cx="685801" cy="1588"/>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rot="5400000">
            <a:off x="1128306" y="2414994"/>
            <a:ext cx="410390" cy="1"/>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5400000">
            <a:off x="5393916" y="2994407"/>
            <a:ext cx="410393" cy="1590"/>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rot="10800000">
            <a:off x="3468690" y="3200399"/>
            <a:ext cx="213360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471073" y="2971799"/>
            <a:ext cx="2133601" cy="276999"/>
          </a:xfrm>
          <a:prstGeom prst="rect">
            <a:avLst/>
          </a:prstGeom>
          <a:noFill/>
        </p:spPr>
        <p:txBody>
          <a:bodyPr wrap="square" rtlCol="0">
            <a:spAutoFit/>
          </a:bodyPr>
          <a:lstStyle/>
          <a:p>
            <a:pPr algn="ctr"/>
            <a:r>
              <a:rPr lang="en-US" sz="1200" dirty="0" smtClean="0"/>
              <a:t>Confirmation of deposit</a:t>
            </a:r>
            <a:endParaRPr lang="en-US" sz="1200" dirty="0"/>
          </a:p>
        </p:txBody>
      </p:sp>
      <p:cxnSp>
        <p:nvCxnSpPr>
          <p:cNvPr id="51" name="Straight Connector 50"/>
          <p:cNvCxnSpPr/>
          <p:nvPr/>
        </p:nvCxnSpPr>
        <p:spPr>
          <a:xfrm rot="5400000">
            <a:off x="3264287" y="3404802"/>
            <a:ext cx="410393" cy="1588"/>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3466307" y="3631386"/>
            <a:ext cx="422592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466307" y="3352799"/>
            <a:ext cx="4191792" cy="276999"/>
          </a:xfrm>
          <a:prstGeom prst="rect">
            <a:avLst/>
          </a:prstGeom>
          <a:noFill/>
        </p:spPr>
        <p:txBody>
          <a:bodyPr wrap="square" rtlCol="0">
            <a:spAutoFit/>
          </a:bodyPr>
          <a:lstStyle/>
          <a:p>
            <a:pPr algn="ctr"/>
            <a:r>
              <a:rPr lang="en-US" sz="1200" dirty="0" smtClean="0"/>
              <a:t>Game is notified of deposit</a:t>
            </a:r>
          </a:p>
        </p:txBody>
      </p:sp>
      <p:cxnSp>
        <p:nvCxnSpPr>
          <p:cNvPr id="57" name="Straight Connector 56"/>
          <p:cNvCxnSpPr/>
          <p:nvPr/>
        </p:nvCxnSpPr>
        <p:spPr>
          <a:xfrm rot="5400000">
            <a:off x="7489415" y="3831020"/>
            <a:ext cx="411983" cy="1588"/>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rot="10800000" flipV="1">
            <a:off x="5564189" y="4083023"/>
            <a:ext cx="209391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5561011" y="3806023"/>
            <a:ext cx="2133601" cy="276999"/>
          </a:xfrm>
          <a:prstGeom prst="rect">
            <a:avLst/>
          </a:prstGeom>
          <a:noFill/>
        </p:spPr>
        <p:txBody>
          <a:bodyPr wrap="square" rtlCol="0">
            <a:spAutoFit/>
          </a:bodyPr>
          <a:lstStyle/>
          <a:p>
            <a:pPr algn="ctr"/>
            <a:r>
              <a:rPr lang="en-US" sz="1200" dirty="0" smtClean="0"/>
              <a:t>Game checks amount in Bank</a:t>
            </a:r>
            <a:endParaRPr lang="en-US" sz="1200" dirty="0"/>
          </a:p>
        </p:txBody>
      </p:sp>
      <p:cxnSp>
        <p:nvCxnSpPr>
          <p:cNvPr id="66" name="Straight Arrow Connector 65"/>
          <p:cNvCxnSpPr/>
          <p:nvPr/>
        </p:nvCxnSpPr>
        <p:spPr>
          <a:xfrm>
            <a:off x="3470278" y="2790012"/>
            <a:ext cx="209549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3362181" y="2510092"/>
            <a:ext cx="2355981" cy="276999"/>
          </a:xfrm>
          <a:prstGeom prst="rect">
            <a:avLst/>
          </a:prstGeom>
          <a:noFill/>
        </p:spPr>
        <p:txBody>
          <a:bodyPr wrap="square" rtlCol="0">
            <a:spAutoFit/>
          </a:bodyPr>
          <a:lstStyle/>
          <a:p>
            <a:pPr algn="ctr"/>
            <a:r>
              <a:rPr lang="en-US" sz="1200" dirty="0" smtClean="0"/>
              <a:t>Money is moved into game Bank</a:t>
            </a:r>
            <a:endParaRPr lang="en-US" sz="1200" dirty="0"/>
          </a:p>
        </p:txBody>
      </p:sp>
      <p:cxnSp>
        <p:nvCxnSpPr>
          <p:cNvPr id="68" name="Straight Connector 67"/>
          <p:cNvCxnSpPr/>
          <p:nvPr/>
        </p:nvCxnSpPr>
        <p:spPr>
          <a:xfrm rot="5400000">
            <a:off x="3394079" y="2715402"/>
            <a:ext cx="152400" cy="1588"/>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rot="5400000">
            <a:off x="5397888" y="4334232"/>
            <a:ext cx="410393"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1333503" y="4675208"/>
            <a:ext cx="6367464" cy="276999"/>
          </a:xfrm>
          <a:prstGeom prst="rect">
            <a:avLst/>
          </a:prstGeom>
          <a:noFill/>
        </p:spPr>
        <p:txBody>
          <a:bodyPr wrap="square" rtlCol="0">
            <a:spAutoFit/>
          </a:bodyPr>
          <a:lstStyle/>
          <a:p>
            <a:pPr algn="ctr"/>
            <a:r>
              <a:rPr lang="en-US" sz="1200" dirty="0" smtClean="0"/>
              <a:t>Game notifies User’s Game Client of new Bank balance, if user is online</a:t>
            </a:r>
            <a:endParaRPr lang="en-US" sz="1200" dirty="0"/>
          </a:p>
        </p:txBody>
      </p:sp>
      <p:cxnSp>
        <p:nvCxnSpPr>
          <p:cNvPr id="75" name="Straight Connector 74"/>
          <p:cNvCxnSpPr/>
          <p:nvPr/>
        </p:nvCxnSpPr>
        <p:spPr>
          <a:xfrm rot="16200000" flipH="1">
            <a:off x="7281867" y="4959321"/>
            <a:ext cx="838200" cy="2"/>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rot="10800000" flipV="1">
            <a:off x="1333504" y="4952207"/>
            <a:ext cx="6365875" cy="2"/>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rot="10800000" flipV="1">
            <a:off x="3429001" y="5378422"/>
            <a:ext cx="4271969" cy="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3471073" y="5101427"/>
            <a:ext cx="4187026" cy="276999"/>
          </a:xfrm>
          <a:prstGeom prst="rect">
            <a:avLst/>
          </a:prstGeom>
          <a:noFill/>
        </p:spPr>
        <p:txBody>
          <a:bodyPr wrap="square" rtlCol="0">
            <a:spAutoFit/>
          </a:bodyPr>
          <a:lstStyle/>
          <a:p>
            <a:pPr algn="ctr"/>
            <a:r>
              <a:rPr lang="en-US" sz="1200" dirty="0" smtClean="0"/>
              <a:t>Confirmation of receipt</a:t>
            </a:r>
            <a:endParaRPr lang="en-US" sz="1200" dirty="0"/>
          </a:p>
        </p:txBody>
      </p:sp>
      <p:cxnSp>
        <p:nvCxnSpPr>
          <p:cNvPr id="87" name="Straight Arrow Connector 86"/>
          <p:cNvCxnSpPr/>
          <p:nvPr/>
        </p:nvCxnSpPr>
        <p:spPr>
          <a:xfrm rot="10800000">
            <a:off x="1300164" y="5529238"/>
            <a:ext cx="2133601" cy="1588"/>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1295398" y="5239922"/>
            <a:ext cx="2133601" cy="276999"/>
          </a:xfrm>
          <a:prstGeom prst="rect">
            <a:avLst/>
          </a:prstGeom>
          <a:noFill/>
        </p:spPr>
        <p:txBody>
          <a:bodyPr wrap="square" rtlCol="0">
            <a:spAutoFit/>
          </a:bodyPr>
          <a:lstStyle/>
          <a:p>
            <a:pPr algn="ctr"/>
            <a:r>
              <a:rPr lang="en-US" sz="1200" dirty="0" smtClean="0"/>
              <a:t>Confirmation of deposit</a:t>
            </a:r>
            <a:endParaRPr lang="en-US" sz="1200" dirty="0"/>
          </a:p>
        </p:txBody>
      </p:sp>
      <p:cxnSp>
        <p:nvCxnSpPr>
          <p:cNvPr id="95" name="Straight Connector 94"/>
          <p:cNvCxnSpPr/>
          <p:nvPr/>
        </p:nvCxnSpPr>
        <p:spPr>
          <a:xfrm rot="5400000">
            <a:off x="3356771" y="5453832"/>
            <a:ext cx="152400" cy="1588"/>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323850" y="3308121"/>
            <a:ext cx="742950" cy="1588"/>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304800" y="2694800"/>
            <a:ext cx="685801" cy="276999"/>
          </a:xfrm>
          <a:prstGeom prst="rect">
            <a:avLst/>
          </a:prstGeom>
          <a:noFill/>
        </p:spPr>
        <p:txBody>
          <a:bodyPr wrap="square" rtlCol="0">
            <a:spAutoFit/>
          </a:bodyPr>
          <a:lstStyle/>
          <a:p>
            <a:pPr algn="ctr"/>
            <a:r>
              <a:rPr lang="en-US" sz="1200" dirty="0" smtClean="0"/>
              <a:t>Key</a:t>
            </a:r>
            <a:endParaRPr lang="en-US" sz="1200" dirty="0"/>
          </a:p>
        </p:txBody>
      </p:sp>
      <p:sp>
        <p:nvSpPr>
          <p:cNvPr id="103" name="TextBox 102"/>
          <p:cNvSpPr txBox="1"/>
          <p:nvPr/>
        </p:nvSpPr>
        <p:spPr>
          <a:xfrm>
            <a:off x="157165" y="3061900"/>
            <a:ext cx="1142998" cy="246221"/>
          </a:xfrm>
          <a:prstGeom prst="rect">
            <a:avLst/>
          </a:prstGeom>
          <a:noFill/>
        </p:spPr>
        <p:txBody>
          <a:bodyPr wrap="square" rtlCol="0">
            <a:spAutoFit/>
          </a:bodyPr>
          <a:lstStyle/>
          <a:p>
            <a:pPr algn="ctr"/>
            <a:r>
              <a:rPr lang="en-US" sz="1000" dirty="0" smtClean="0"/>
              <a:t>User-to-server</a:t>
            </a:r>
            <a:endParaRPr lang="en-US" sz="1000" dirty="0"/>
          </a:p>
        </p:txBody>
      </p:sp>
      <p:cxnSp>
        <p:nvCxnSpPr>
          <p:cNvPr id="104" name="Straight Arrow Connector 103"/>
          <p:cNvCxnSpPr/>
          <p:nvPr/>
        </p:nvCxnSpPr>
        <p:spPr>
          <a:xfrm>
            <a:off x="338137" y="3733903"/>
            <a:ext cx="742950" cy="1588"/>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190502" y="3487682"/>
            <a:ext cx="1142998" cy="246221"/>
          </a:xfrm>
          <a:prstGeom prst="rect">
            <a:avLst/>
          </a:prstGeom>
          <a:noFill/>
        </p:spPr>
        <p:txBody>
          <a:bodyPr wrap="square" rtlCol="0">
            <a:spAutoFit/>
          </a:bodyPr>
          <a:lstStyle/>
          <a:p>
            <a:pPr algn="ctr"/>
            <a:r>
              <a:rPr lang="en-US" sz="1000" dirty="0" smtClean="0"/>
              <a:t>Server-to-server</a:t>
            </a:r>
            <a:endParaRPr lang="en-US" sz="1000" dirty="0"/>
          </a:p>
        </p:txBody>
      </p:sp>
      <p:cxnSp>
        <p:nvCxnSpPr>
          <p:cNvPr id="106" name="Straight Arrow Connector 105"/>
          <p:cNvCxnSpPr/>
          <p:nvPr/>
        </p:nvCxnSpPr>
        <p:spPr>
          <a:xfrm>
            <a:off x="323850" y="4129829"/>
            <a:ext cx="742950" cy="1588"/>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07" name="TextBox 106"/>
          <p:cNvSpPr txBox="1"/>
          <p:nvPr/>
        </p:nvSpPr>
        <p:spPr>
          <a:xfrm>
            <a:off x="152400" y="3883608"/>
            <a:ext cx="1142998" cy="246221"/>
          </a:xfrm>
          <a:prstGeom prst="rect">
            <a:avLst/>
          </a:prstGeom>
          <a:noFill/>
        </p:spPr>
        <p:txBody>
          <a:bodyPr wrap="square" rtlCol="0">
            <a:spAutoFit/>
          </a:bodyPr>
          <a:lstStyle/>
          <a:p>
            <a:pPr algn="ctr"/>
            <a:r>
              <a:rPr lang="en-US" sz="1000" dirty="0" smtClean="0"/>
              <a:t>Game-to-client</a:t>
            </a:r>
            <a:endParaRPr lang="en-US" sz="1000" dirty="0"/>
          </a:p>
        </p:txBody>
      </p:sp>
      <p:sp>
        <p:nvSpPr>
          <p:cNvPr id="108" name="TextBox 107"/>
          <p:cNvSpPr txBox="1"/>
          <p:nvPr/>
        </p:nvSpPr>
        <p:spPr>
          <a:xfrm>
            <a:off x="338137" y="316468"/>
            <a:ext cx="4919663" cy="369332"/>
          </a:xfrm>
          <a:prstGeom prst="rect">
            <a:avLst/>
          </a:prstGeom>
          <a:noFill/>
        </p:spPr>
        <p:txBody>
          <a:bodyPr wrap="square" rtlCol="0">
            <a:spAutoFit/>
          </a:bodyPr>
          <a:lstStyle/>
          <a:p>
            <a:r>
              <a:rPr lang="en-US" dirty="0" smtClean="0"/>
              <a:t>Transferring Virtual Currency into the Game</a:t>
            </a:r>
            <a:endParaRPr lang="en-US" dirty="0"/>
          </a:p>
        </p:txBody>
      </p:sp>
      <p:sp>
        <p:nvSpPr>
          <p:cNvPr id="109" name="TextBox 108"/>
          <p:cNvSpPr txBox="1"/>
          <p:nvPr/>
        </p:nvSpPr>
        <p:spPr>
          <a:xfrm>
            <a:off x="3127362" y="5791200"/>
            <a:ext cx="5559438" cy="461665"/>
          </a:xfrm>
          <a:prstGeom prst="rect">
            <a:avLst/>
          </a:prstGeom>
          <a:noFill/>
        </p:spPr>
        <p:txBody>
          <a:bodyPr wrap="square" rtlCol="0">
            <a:spAutoFit/>
          </a:bodyPr>
          <a:lstStyle/>
          <a:p>
            <a:pPr marL="401638" indent="-401638"/>
            <a:r>
              <a:rPr lang="en-US" sz="1200" dirty="0" smtClean="0"/>
              <a:t>Note:  This same flow is followed when user or Customer Service Representative initiates a refund of Virtual Currency, removing money from the Game Bank DB</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107"/>
          <p:cNvSpPr txBox="1"/>
          <p:nvPr/>
        </p:nvSpPr>
        <p:spPr>
          <a:xfrm>
            <a:off x="338137" y="316468"/>
            <a:ext cx="8348663" cy="369332"/>
          </a:xfrm>
          <a:prstGeom prst="rect">
            <a:avLst/>
          </a:prstGeom>
          <a:noFill/>
        </p:spPr>
        <p:txBody>
          <a:bodyPr wrap="square" rtlCol="0">
            <a:spAutoFit/>
          </a:bodyPr>
          <a:lstStyle/>
          <a:p>
            <a:r>
              <a:rPr lang="en-US" dirty="0" smtClean="0"/>
              <a:t>Sample XML: Notifying game of changes to User’s Currency</a:t>
            </a:r>
            <a:endParaRPr lang="en-US" dirty="0"/>
          </a:p>
        </p:txBody>
      </p:sp>
      <p:sp>
        <p:nvSpPr>
          <p:cNvPr id="36" name="Rectangle 35"/>
          <p:cNvSpPr/>
          <p:nvPr/>
        </p:nvSpPr>
        <p:spPr>
          <a:xfrm>
            <a:off x="2819400" y="1069776"/>
            <a:ext cx="3505200" cy="228302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000" dirty="0" smtClean="0">
                <a:latin typeface="Courier New" pitchFamily="49" charset="0"/>
                <a:cs typeface="Courier New" pitchFamily="49" charset="0"/>
              </a:rPr>
              <a:t>&lt;?xml version="1.0" encoding="UTF-8"?&gt;</a:t>
            </a:r>
          </a:p>
          <a:p>
            <a:r>
              <a:rPr lang="en-US" sz="1000" dirty="0" smtClean="0">
                <a:latin typeface="Courier New" pitchFamily="49" charset="0"/>
                <a:cs typeface="Courier New" pitchFamily="49" charset="0"/>
              </a:rPr>
              <a:t>&lt;currency-change&gt;</a:t>
            </a:r>
          </a:p>
          <a:p>
            <a:r>
              <a:rPr lang="en-US" sz="1000" dirty="0" smtClean="0">
                <a:latin typeface="Courier New" pitchFamily="49" charset="0"/>
                <a:cs typeface="Courier New" pitchFamily="49" charset="0"/>
              </a:rPr>
              <a:t>	&lt;userid&gt;XXXX&lt;/userid&gt;</a:t>
            </a:r>
          </a:p>
          <a:p>
            <a:r>
              <a:rPr lang="en-US" sz="1000" dirty="0" smtClean="0">
                <a:latin typeface="Courier New" pitchFamily="49" charset="0"/>
                <a:cs typeface="Courier New" pitchFamily="49" charset="0"/>
              </a:rPr>
              <a:t>	&lt;game&gt;YYYY&lt;/game&gt;</a:t>
            </a:r>
          </a:p>
          <a:p>
            <a:r>
              <a:rPr lang="en-US" sz="1000" dirty="0" smtClean="0">
                <a:latin typeface="Courier New" pitchFamily="49" charset="0"/>
                <a:cs typeface="Courier New" pitchFamily="49" charset="0"/>
              </a:rPr>
              <a:t>	&lt;server&gt;ZZZZ&lt;/server&gt;</a:t>
            </a:r>
          </a:p>
          <a:p>
            <a:r>
              <a:rPr lang="en-US" sz="1000" dirty="0" smtClean="0">
                <a:latin typeface="Courier New" pitchFamily="49" charset="0"/>
                <a:cs typeface="Courier New" pitchFamily="49" charset="0"/>
              </a:rPr>
              <a:t>&lt;/currency-change&gt;</a:t>
            </a:r>
            <a:endParaRPr lang="en-US" sz="1000" dirty="0">
              <a:latin typeface="Courier New" pitchFamily="49" charset="0"/>
              <a:cs typeface="Courier New" pitchFamily="49" charset="0"/>
            </a:endParaRPr>
          </a:p>
        </p:txBody>
      </p:sp>
      <p:sp>
        <p:nvSpPr>
          <p:cNvPr id="37" name="TextBox 36"/>
          <p:cNvSpPr txBox="1"/>
          <p:nvPr/>
        </p:nvSpPr>
        <p:spPr>
          <a:xfrm>
            <a:off x="2819400" y="762000"/>
            <a:ext cx="3505200" cy="307777"/>
          </a:xfrm>
          <a:prstGeom prst="rect">
            <a:avLst/>
          </a:prstGeom>
          <a:noFill/>
        </p:spPr>
        <p:txBody>
          <a:bodyPr wrap="square" rtlCol="0">
            <a:spAutoFit/>
          </a:bodyPr>
          <a:lstStyle/>
          <a:p>
            <a:pPr algn="ctr"/>
            <a:r>
              <a:rPr lang="en-US" sz="1400" dirty="0" smtClean="0"/>
              <a:t>Sending Currency Change Notice</a:t>
            </a:r>
            <a:endParaRPr lang="en-US" sz="1400" dirty="0"/>
          </a:p>
        </p:txBody>
      </p:sp>
      <p:sp>
        <p:nvSpPr>
          <p:cNvPr id="40" name="Rounded Rectangle 39"/>
          <p:cNvSpPr/>
          <p:nvPr/>
        </p:nvSpPr>
        <p:spPr>
          <a:xfrm>
            <a:off x="2971800" y="2136576"/>
            <a:ext cx="3200400" cy="10638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i="1" dirty="0" smtClean="0"/>
              <a:t>This request is sent from PWE’s server to the Game server (or game manager). </a:t>
            </a:r>
          </a:p>
          <a:p>
            <a:r>
              <a:rPr lang="en-US" sz="1000" dirty="0" smtClean="0"/>
              <a:t>&lt;userid&gt; is the user’s internal numeric ID</a:t>
            </a:r>
          </a:p>
          <a:p>
            <a:pPr marL="233363" indent="-233363"/>
            <a:r>
              <a:rPr lang="en-US" sz="1000" dirty="0" smtClean="0"/>
              <a:t>&lt;game&gt; is the game’s identifier – this is the same as is used in User Authentication.</a:t>
            </a:r>
          </a:p>
          <a:p>
            <a:pPr marL="233363" indent="-233363"/>
            <a:r>
              <a:rPr lang="en-US" sz="1000" dirty="0" smtClean="0"/>
              <a:t>&lt;server&gt; is the server’s numeric ID</a:t>
            </a:r>
            <a:endParaRPr lang="en-US" sz="1000" dirty="0"/>
          </a:p>
        </p:txBody>
      </p:sp>
      <p:sp>
        <p:nvSpPr>
          <p:cNvPr id="41" name="Rectangle 40"/>
          <p:cNvSpPr/>
          <p:nvPr/>
        </p:nvSpPr>
        <p:spPr>
          <a:xfrm>
            <a:off x="457200" y="3733800"/>
            <a:ext cx="3505200" cy="228600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000" dirty="0" smtClean="0">
                <a:latin typeface="Courier New" pitchFamily="49" charset="0"/>
                <a:cs typeface="Courier New" pitchFamily="49" charset="0"/>
              </a:rPr>
              <a:t>&lt;?xml version="1.0" encoding="UTF-8"?&gt;</a:t>
            </a:r>
          </a:p>
          <a:p>
            <a:r>
              <a:rPr lang="en-US" sz="1000" dirty="0" smtClean="0">
                <a:latin typeface="Courier New" pitchFamily="49" charset="0"/>
                <a:cs typeface="Courier New" pitchFamily="49" charset="0"/>
              </a:rPr>
              <a:t>&lt;currency-request&gt;</a:t>
            </a:r>
          </a:p>
          <a:p>
            <a:r>
              <a:rPr lang="en-US" sz="1000" dirty="0" smtClean="0">
                <a:latin typeface="Courier New" pitchFamily="49" charset="0"/>
                <a:cs typeface="Courier New" pitchFamily="49" charset="0"/>
              </a:rPr>
              <a:t>	&lt;userid&gt;XXXX&lt;/userid&gt;</a:t>
            </a:r>
          </a:p>
          <a:p>
            <a:r>
              <a:rPr lang="en-US" sz="1000" dirty="0" smtClean="0">
                <a:latin typeface="Courier New" pitchFamily="49" charset="0"/>
                <a:cs typeface="Courier New" pitchFamily="49" charset="0"/>
              </a:rPr>
              <a:t>	&lt;game&gt;YYYY&lt;/game&gt;</a:t>
            </a:r>
          </a:p>
          <a:p>
            <a:r>
              <a:rPr lang="en-US" sz="1000" dirty="0" smtClean="0">
                <a:latin typeface="Courier New" pitchFamily="49" charset="0"/>
                <a:cs typeface="Courier New" pitchFamily="49" charset="0"/>
              </a:rPr>
              <a:t>	&lt;server&gt;ZZZZ&lt;/server&gt;</a:t>
            </a:r>
          </a:p>
          <a:p>
            <a:r>
              <a:rPr lang="en-US" sz="1000" dirty="0" smtClean="0">
                <a:latin typeface="Courier New" pitchFamily="49" charset="0"/>
                <a:cs typeface="Courier New" pitchFamily="49" charset="0"/>
              </a:rPr>
              <a:t>&lt;/currency-request&gt;</a:t>
            </a:r>
            <a:endParaRPr lang="en-US" sz="1000" dirty="0">
              <a:latin typeface="Courier New" pitchFamily="49" charset="0"/>
              <a:cs typeface="Courier New" pitchFamily="49" charset="0"/>
            </a:endParaRPr>
          </a:p>
        </p:txBody>
      </p:sp>
      <p:sp>
        <p:nvSpPr>
          <p:cNvPr id="42" name="TextBox 41"/>
          <p:cNvSpPr txBox="1"/>
          <p:nvPr/>
        </p:nvSpPr>
        <p:spPr>
          <a:xfrm>
            <a:off x="457200" y="3426023"/>
            <a:ext cx="3505200" cy="307777"/>
          </a:xfrm>
          <a:prstGeom prst="rect">
            <a:avLst/>
          </a:prstGeom>
          <a:noFill/>
        </p:spPr>
        <p:txBody>
          <a:bodyPr wrap="square" rtlCol="0">
            <a:spAutoFit/>
          </a:bodyPr>
          <a:lstStyle/>
          <a:p>
            <a:pPr algn="ctr"/>
            <a:r>
              <a:rPr lang="en-US" sz="1400" dirty="0" smtClean="0"/>
              <a:t>Retrieving user’s Currency balance - Request</a:t>
            </a:r>
            <a:endParaRPr lang="en-US" sz="1400" dirty="0"/>
          </a:p>
        </p:txBody>
      </p:sp>
      <p:sp>
        <p:nvSpPr>
          <p:cNvPr id="43" name="Rounded Rectangle 42"/>
          <p:cNvSpPr/>
          <p:nvPr/>
        </p:nvSpPr>
        <p:spPr>
          <a:xfrm>
            <a:off x="609600" y="4800600"/>
            <a:ext cx="3200400"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i="1" dirty="0" smtClean="0"/>
              <a:t>This command is initiated from the game server (or game manager) to PWE’s server. </a:t>
            </a:r>
          </a:p>
          <a:p>
            <a:r>
              <a:rPr lang="en-US" sz="1000" dirty="0" smtClean="0"/>
              <a:t>This command must be called after receiving a &lt;currency-change&gt; notice and when a user initially logs into the game.  Fields are the same as in “Sending Currency Change Notice”</a:t>
            </a:r>
          </a:p>
        </p:txBody>
      </p:sp>
      <p:sp>
        <p:nvSpPr>
          <p:cNvPr id="44" name="Rectangle 43"/>
          <p:cNvSpPr/>
          <p:nvPr/>
        </p:nvSpPr>
        <p:spPr>
          <a:xfrm>
            <a:off x="5181600" y="3736777"/>
            <a:ext cx="3505200" cy="228302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000" dirty="0" smtClean="0">
                <a:latin typeface="Courier New" pitchFamily="49" charset="0"/>
                <a:cs typeface="Courier New" pitchFamily="49" charset="0"/>
              </a:rPr>
              <a:t>&lt;?xml version="1.0" encoding="UTF-8"?&gt;</a:t>
            </a:r>
          </a:p>
          <a:p>
            <a:r>
              <a:rPr lang="en-US" sz="1000" dirty="0" smtClean="0">
                <a:latin typeface="Courier New" pitchFamily="49" charset="0"/>
                <a:cs typeface="Courier New" pitchFamily="49" charset="0"/>
              </a:rPr>
              <a:t>&lt;currency-response&gt;</a:t>
            </a:r>
          </a:p>
          <a:p>
            <a:r>
              <a:rPr lang="en-US" sz="1000" dirty="0" smtClean="0">
                <a:latin typeface="Courier New" pitchFamily="49" charset="0"/>
                <a:cs typeface="Courier New" pitchFamily="49" charset="0"/>
              </a:rPr>
              <a:t>	&lt;userid&gt;XXXX&lt;/userid&gt;</a:t>
            </a:r>
          </a:p>
          <a:p>
            <a:r>
              <a:rPr lang="en-US" sz="1000" dirty="0" smtClean="0">
                <a:latin typeface="Courier New" pitchFamily="49" charset="0"/>
                <a:cs typeface="Courier New" pitchFamily="49" charset="0"/>
              </a:rPr>
              <a:t>	&lt;server&gt;YYYY&lt;/server&gt;</a:t>
            </a:r>
          </a:p>
          <a:p>
            <a:r>
              <a:rPr lang="en-US" sz="1000" dirty="0" smtClean="0">
                <a:latin typeface="Courier New" pitchFamily="49" charset="0"/>
                <a:cs typeface="Courier New" pitchFamily="49" charset="0"/>
              </a:rPr>
              <a:t>	&lt;balance&gt;ZZZZ&lt;/balance&gt;</a:t>
            </a:r>
          </a:p>
          <a:p>
            <a:r>
              <a:rPr lang="en-US" sz="1000" dirty="0" smtClean="0">
                <a:latin typeface="Courier New" pitchFamily="49" charset="0"/>
                <a:cs typeface="Courier New" pitchFamily="49" charset="0"/>
              </a:rPr>
              <a:t>&lt;/currency-response&gt;</a:t>
            </a:r>
            <a:endParaRPr lang="en-US" sz="1000" dirty="0">
              <a:latin typeface="Courier New" pitchFamily="49" charset="0"/>
              <a:cs typeface="Courier New" pitchFamily="49" charset="0"/>
            </a:endParaRPr>
          </a:p>
        </p:txBody>
      </p:sp>
      <p:sp>
        <p:nvSpPr>
          <p:cNvPr id="45" name="TextBox 44"/>
          <p:cNvSpPr txBox="1"/>
          <p:nvPr/>
        </p:nvSpPr>
        <p:spPr>
          <a:xfrm>
            <a:off x="5181600" y="3429001"/>
            <a:ext cx="3505200" cy="307777"/>
          </a:xfrm>
          <a:prstGeom prst="rect">
            <a:avLst/>
          </a:prstGeom>
          <a:noFill/>
        </p:spPr>
        <p:txBody>
          <a:bodyPr wrap="square" rtlCol="0">
            <a:spAutoFit/>
          </a:bodyPr>
          <a:lstStyle/>
          <a:p>
            <a:pPr algn="ctr"/>
            <a:r>
              <a:rPr lang="en-US" sz="1400" dirty="0" smtClean="0"/>
              <a:t>Retrieving user’s Currency balance - Response</a:t>
            </a:r>
            <a:endParaRPr lang="en-US" sz="1400" dirty="0"/>
          </a:p>
        </p:txBody>
      </p:sp>
      <p:sp>
        <p:nvSpPr>
          <p:cNvPr id="46" name="Rounded Rectangle 45"/>
          <p:cNvSpPr/>
          <p:nvPr/>
        </p:nvSpPr>
        <p:spPr>
          <a:xfrm>
            <a:off x="5334000" y="4800600"/>
            <a:ext cx="3200400"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33363" indent="-233363"/>
            <a:r>
              <a:rPr lang="en-US" sz="1000" dirty="0" smtClean="0"/>
              <a:t>&lt;userid&gt; is the user’s numeric ID – this </a:t>
            </a:r>
            <a:r>
              <a:rPr lang="en-US" sz="1000" i="1" dirty="0" smtClean="0"/>
              <a:t>will</a:t>
            </a:r>
            <a:r>
              <a:rPr lang="en-US" sz="1000" dirty="0" smtClean="0"/>
              <a:t> be the same as the &lt;userid&gt; in the &lt;currency-request&gt; XML sent</a:t>
            </a:r>
          </a:p>
          <a:p>
            <a:pPr marL="233363" indent="-233363"/>
            <a:r>
              <a:rPr lang="en-US" sz="1000" dirty="0" smtClean="0"/>
              <a:t>&lt;server&gt; is the user’s numeric ID – this </a:t>
            </a:r>
            <a:r>
              <a:rPr lang="en-US" sz="1000" i="1" dirty="0" smtClean="0"/>
              <a:t>will</a:t>
            </a:r>
            <a:r>
              <a:rPr lang="en-US" sz="1000" dirty="0" smtClean="0"/>
              <a:t> be the same as the &lt;server&gt; in the &lt;currency-request&gt; XML sent</a:t>
            </a:r>
          </a:p>
          <a:p>
            <a:pPr marL="233363" indent="-233363"/>
            <a:r>
              <a:rPr lang="en-US" sz="1000" dirty="0" smtClean="0"/>
              <a:t>&lt;balance&gt; is an integer field with the user’s current cash balance on that server</a:t>
            </a:r>
          </a:p>
        </p:txBody>
      </p:sp>
      <p:cxnSp>
        <p:nvCxnSpPr>
          <p:cNvPr id="15" name="Elbow Connector 14"/>
          <p:cNvCxnSpPr>
            <a:stCxn id="41" idx="3"/>
            <a:endCxn id="44" idx="1"/>
          </p:cNvCxnSpPr>
          <p:nvPr/>
        </p:nvCxnSpPr>
        <p:spPr>
          <a:xfrm>
            <a:off x="3962400" y="4876800"/>
            <a:ext cx="1219200" cy="1489"/>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7200" y="6096000"/>
            <a:ext cx="6248400" cy="253916"/>
          </a:xfrm>
          <a:prstGeom prst="rect">
            <a:avLst/>
          </a:prstGeom>
          <a:noFill/>
        </p:spPr>
        <p:txBody>
          <a:bodyPr wrap="square" rtlCol="0">
            <a:spAutoFit/>
          </a:bodyPr>
          <a:lstStyle/>
          <a:p>
            <a:r>
              <a:rPr lang="en-US" sz="1050" i="1" dirty="0" smtClean="0"/>
              <a:t>Note:  API requests are using https with SSLv3 client certificate authentication</a:t>
            </a:r>
            <a:endParaRPr lang="en-US" sz="105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685799"/>
            <a:ext cx="1600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User</a:t>
            </a:r>
            <a:endParaRPr lang="en-US" dirty="0"/>
          </a:p>
        </p:txBody>
      </p:sp>
      <p:sp>
        <p:nvSpPr>
          <p:cNvPr id="4" name="Rectangle 3"/>
          <p:cNvSpPr/>
          <p:nvPr/>
        </p:nvSpPr>
        <p:spPr>
          <a:xfrm>
            <a:off x="4800600" y="685799"/>
            <a:ext cx="1600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Game Server</a:t>
            </a:r>
            <a:endParaRPr lang="en-US" dirty="0"/>
          </a:p>
        </p:txBody>
      </p:sp>
      <p:sp>
        <p:nvSpPr>
          <p:cNvPr id="5" name="Rectangle 4"/>
          <p:cNvSpPr/>
          <p:nvPr/>
        </p:nvSpPr>
        <p:spPr>
          <a:xfrm>
            <a:off x="2667000" y="685799"/>
            <a:ext cx="1600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Game Client</a:t>
            </a:r>
            <a:endParaRPr lang="en-US" dirty="0"/>
          </a:p>
        </p:txBody>
      </p:sp>
      <p:sp>
        <p:nvSpPr>
          <p:cNvPr id="6" name="Rectangle 5"/>
          <p:cNvSpPr/>
          <p:nvPr/>
        </p:nvSpPr>
        <p:spPr>
          <a:xfrm>
            <a:off x="6858000" y="685799"/>
            <a:ext cx="1600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Game Bank DB</a:t>
            </a:r>
            <a:endParaRPr lang="en-US" dirty="0"/>
          </a:p>
        </p:txBody>
      </p:sp>
      <p:cxnSp>
        <p:nvCxnSpPr>
          <p:cNvPr id="8" name="Straight Connector 7"/>
          <p:cNvCxnSpPr>
            <a:stCxn id="3" idx="2"/>
          </p:cNvCxnSpPr>
          <p:nvPr/>
        </p:nvCxnSpPr>
        <p:spPr>
          <a:xfrm rot="5400000">
            <a:off x="-511969" y="2955132"/>
            <a:ext cx="3657603" cy="33337"/>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2"/>
          </p:cNvCxnSpPr>
          <p:nvPr/>
        </p:nvCxnSpPr>
        <p:spPr>
          <a:xfrm rot="5400000">
            <a:off x="1637107" y="2970608"/>
            <a:ext cx="3657603" cy="2385"/>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4" idx="2"/>
          </p:cNvCxnSpPr>
          <p:nvPr/>
        </p:nvCxnSpPr>
        <p:spPr>
          <a:xfrm rot="16200000" flipH="1">
            <a:off x="3775474" y="2968225"/>
            <a:ext cx="3657603" cy="715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6" idx="2"/>
          </p:cNvCxnSpPr>
          <p:nvPr/>
        </p:nvCxnSpPr>
        <p:spPr>
          <a:xfrm rot="16200000" flipH="1">
            <a:off x="5850733" y="2950365"/>
            <a:ext cx="3657605" cy="42871"/>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1333500" y="1523999"/>
            <a:ext cx="2095500" cy="1588"/>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143000" y="1247000"/>
            <a:ext cx="2590800" cy="276999"/>
          </a:xfrm>
          <a:prstGeom prst="rect">
            <a:avLst/>
          </a:prstGeom>
          <a:noFill/>
        </p:spPr>
        <p:txBody>
          <a:bodyPr wrap="square" rtlCol="0">
            <a:spAutoFit/>
          </a:bodyPr>
          <a:lstStyle/>
          <a:p>
            <a:pPr algn="ctr"/>
            <a:r>
              <a:rPr lang="en-US" sz="1200" dirty="0" smtClean="0"/>
              <a:t>User Logs Into Game</a:t>
            </a:r>
          </a:p>
        </p:txBody>
      </p:sp>
      <p:sp>
        <p:nvSpPr>
          <p:cNvPr id="30" name="TextBox 29"/>
          <p:cNvSpPr txBox="1"/>
          <p:nvPr/>
        </p:nvSpPr>
        <p:spPr>
          <a:xfrm>
            <a:off x="5486400" y="1967754"/>
            <a:ext cx="2362200" cy="276999"/>
          </a:xfrm>
          <a:prstGeom prst="rect">
            <a:avLst/>
          </a:prstGeom>
          <a:noFill/>
        </p:spPr>
        <p:txBody>
          <a:bodyPr wrap="square" rtlCol="0">
            <a:spAutoFit/>
          </a:bodyPr>
          <a:lstStyle/>
          <a:p>
            <a:pPr algn="ctr"/>
            <a:r>
              <a:rPr lang="en-US" sz="1200" dirty="0" smtClean="0"/>
              <a:t>Send back currency information</a:t>
            </a:r>
            <a:endParaRPr lang="en-US" sz="1200" dirty="0"/>
          </a:p>
        </p:txBody>
      </p:sp>
      <p:cxnSp>
        <p:nvCxnSpPr>
          <p:cNvPr id="32" name="Straight Connector 31"/>
          <p:cNvCxnSpPr/>
          <p:nvPr/>
        </p:nvCxnSpPr>
        <p:spPr>
          <a:xfrm rot="5400000">
            <a:off x="3466307" y="1524793"/>
            <a:ext cx="158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rot="10800000">
            <a:off x="3464716" y="2397153"/>
            <a:ext cx="213360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434559" y="1981200"/>
            <a:ext cx="2133601" cy="461665"/>
          </a:xfrm>
          <a:prstGeom prst="rect">
            <a:avLst/>
          </a:prstGeom>
          <a:noFill/>
        </p:spPr>
        <p:txBody>
          <a:bodyPr wrap="square" rtlCol="0">
            <a:spAutoFit/>
          </a:bodyPr>
          <a:lstStyle/>
          <a:p>
            <a:pPr algn="ctr"/>
            <a:r>
              <a:rPr lang="en-US" sz="1200" dirty="0" smtClean="0"/>
              <a:t>Send user data and Currency Information to Client</a:t>
            </a:r>
            <a:endParaRPr lang="en-US" sz="1200" dirty="0"/>
          </a:p>
        </p:txBody>
      </p:sp>
      <p:sp>
        <p:nvSpPr>
          <p:cNvPr id="60" name="TextBox 59"/>
          <p:cNvSpPr txBox="1"/>
          <p:nvPr/>
        </p:nvSpPr>
        <p:spPr>
          <a:xfrm>
            <a:off x="5568160" y="1557358"/>
            <a:ext cx="2133601" cy="276999"/>
          </a:xfrm>
          <a:prstGeom prst="rect">
            <a:avLst/>
          </a:prstGeom>
          <a:noFill/>
        </p:spPr>
        <p:txBody>
          <a:bodyPr wrap="square" rtlCol="0">
            <a:spAutoFit/>
          </a:bodyPr>
          <a:lstStyle/>
          <a:p>
            <a:pPr algn="ctr"/>
            <a:r>
              <a:rPr lang="en-US" sz="1200" dirty="0" smtClean="0"/>
              <a:t>Game checks amount in Bank</a:t>
            </a:r>
            <a:endParaRPr lang="en-US" sz="1200" dirty="0"/>
          </a:p>
        </p:txBody>
      </p:sp>
      <p:cxnSp>
        <p:nvCxnSpPr>
          <p:cNvPr id="66" name="Straight Arrow Connector 65"/>
          <p:cNvCxnSpPr/>
          <p:nvPr/>
        </p:nvCxnSpPr>
        <p:spPr>
          <a:xfrm>
            <a:off x="3472661" y="1678781"/>
            <a:ext cx="209549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3362181" y="1403370"/>
            <a:ext cx="2355981" cy="276999"/>
          </a:xfrm>
          <a:prstGeom prst="rect">
            <a:avLst/>
          </a:prstGeom>
          <a:noFill/>
        </p:spPr>
        <p:txBody>
          <a:bodyPr wrap="square" rtlCol="0">
            <a:spAutoFit/>
          </a:bodyPr>
          <a:lstStyle/>
          <a:p>
            <a:pPr algn="ctr"/>
            <a:r>
              <a:rPr lang="en-US" sz="1200" dirty="0" smtClean="0"/>
              <a:t>Client requests user data</a:t>
            </a:r>
            <a:endParaRPr lang="en-US" sz="1200" dirty="0"/>
          </a:p>
        </p:txBody>
      </p:sp>
      <p:cxnSp>
        <p:nvCxnSpPr>
          <p:cNvPr id="68" name="Straight Connector 67"/>
          <p:cNvCxnSpPr/>
          <p:nvPr/>
        </p:nvCxnSpPr>
        <p:spPr>
          <a:xfrm rot="5400000">
            <a:off x="3395667" y="1601787"/>
            <a:ext cx="152400" cy="1588"/>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rot="10800000" flipV="1">
            <a:off x="5606262" y="2244750"/>
            <a:ext cx="2050250" cy="3"/>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rot="10800000">
            <a:off x="1340648" y="2549554"/>
            <a:ext cx="2133601" cy="1588"/>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1340648" y="2258653"/>
            <a:ext cx="2133601" cy="276999"/>
          </a:xfrm>
          <a:prstGeom prst="rect">
            <a:avLst/>
          </a:prstGeom>
          <a:noFill/>
        </p:spPr>
        <p:txBody>
          <a:bodyPr wrap="square" rtlCol="0">
            <a:spAutoFit/>
          </a:bodyPr>
          <a:lstStyle/>
          <a:p>
            <a:pPr algn="ctr"/>
            <a:r>
              <a:rPr lang="en-US" sz="1200" dirty="0" smtClean="0"/>
              <a:t>Log-in successful</a:t>
            </a:r>
            <a:endParaRPr lang="en-US" sz="1200" dirty="0"/>
          </a:p>
        </p:txBody>
      </p:sp>
      <p:cxnSp>
        <p:nvCxnSpPr>
          <p:cNvPr id="95" name="Straight Connector 94"/>
          <p:cNvCxnSpPr/>
          <p:nvPr/>
        </p:nvCxnSpPr>
        <p:spPr>
          <a:xfrm rot="5400000">
            <a:off x="3397255" y="2474148"/>
            <a:ext cx="152400" cy="1588"/>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323850" y="3308121"/>
            <a:ext cx="742950" cy="1588"/>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304800" y="2694800"/>
            <a:ext cx="685801" cy="276999"/>
          </a:xfrm>
          <a:prstGeom prst="rect">
            <a:avLst/>
          </a:prstGeom>
          <a:noFill/>
        </p:spPr>
        <p:txBody>
          <a:bodyPr wrap="square" rtlCol="0">
            <a:spAutoFit/>
          </a:bodyPr>
          <a:lstStyle/>
          <a:p>
            <a:pPr algn="ctr"/>
            <a:r>
              <a:rPr lang="en-US" sz="1200" dirty="0" smtClean="0"/>
              <a:t>Key</a:t>
            </a:r>
            <a:endParaRPr lang="en-US" sz="1200" dirty="0"/>
          </a:p>
        </p:txBody>
      </p:sp>
      <p:sp>
        <p:nvSpPr>
          <p:cNvPr id="103" name="TextBox 102"/>
          <p:cNvSpPr txBox="1"/>
          <p:nvPr/>
        </p:nvSpPr>
        <p:spPr>
          <a:xfrm>
            <a:off x="157165" y="3061900"/>
            <a:ext cx="1142998" cy="246221"/>
          </a:xfrm>
          <a:prstGeom prst="rect">
            <a:avLst/>
          </a:prstGeom>
          <a:noFill/>
        </p:spPr>
        <p:txBody>
          <a:bodyPr wrap="square" rtlCol="0">
            <a:spAutoFit/>
          </a:bodyPr>
          <a:lstStyle/>
          <a:p>
            <a:pPr algn="ctr"/>
            <a:r>
              <a:rPr lang="en-US" sz="1000" dirty="0" smtClean="0"/>
              <a:t>User-to-client</a:t>
            </a:r>
            <a:endParaRPr lang="en-US" sz="1000" dirty="0"/>
          </a:p>
        </p:txBody>
      </p:sp>
      <p:cxnSp>
        <p:nvCxnSpPr>
          <p:cNvPr id="104" name="Straight Arrow Connector 103"/>
          <p:cNvCxnSpPr/>
          <p:nvPr/>
        </p:nvCxnSpPr>
        <p:spPr>
          <a:xfrm>
            <a:off x="338137" y="3733903"/>
            <a:ext cx="742950" cy="1588"/>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190502" y="3487682"/>
            <a:ext cx="1142998" cy="246221"/>
          </a:xfrm>
          <a:prstGeom prst="rect">
            <a:avLst/>
          </a:prstGeom>
          <a:noFill/>
        </p:spPr>
        <p:txBody>
          <a:bodyPr wrap="square" rtlCol="0">
            <a:spAutoFit/>
          </a:bodyPr>
          <a:lstStyle/>
          <a:p>
            <a:pPr algn="ctr"/>
            <a:r>
              <a:rPr lang="en-US" sz="1000" dirty="0" smtClean="0"/>
              <a:t>Client-to-Server</a:t>
            </a:r>
            <a:endParaRPr lang="en-US" sz="1000" dirty="0"/>
          </a:p>
        </p:txBody>
      </p:sp>
      <p:cxnSp>
        <p:nvCxnSpPr>
          <p:cNvPr id="106" name="Straight Arrow Connector 105"/>
          <p:cNvCxnSpPr/>
          <p:nvPr/>
        </p:nvCxnSpPr>
        <p:spPr>
          <a:xfrm>
            <a:off x="323850" y="4129829"/>
            <a:ext cx="742950" cy="1588"/>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07" name="TextBox 106"/>
          <p:cNvSpPr txBox="1"/>
          <p:nvPr/>
        </p:nvSpPr>
        <p:spPr>
          <a:xfrm>
            <a:off x="152400" y="3883608"/>
            <a:ext cx="1142998" cy="246221"/>
          </a:xfrm>
          <a:prstGeom prst="rect">
            <a:avLst/>
          </a:prstGeom>
          <a:noFill/>
        </p:spPr>
        <p:txBody>
          <a:bodyPr wrap="square" rtlCol="0">
            <a:spAutoFit/>
          </a:bodyPr>
          <a:lstStyle/>
          <a:p>
            <a:pPr algn="ctr"/>
            <a:r>
              <a:rPr lang="en-US" sz="1000" dirty="0" smtClean="0"/>
              <a:t>Server-to-Server</a:t>
            </a:r>
            <a:endParaRPr lang="en-US" sz="1000" dirty="0"/>
          </a:p>
        </p:txBody>
      </p:sp>
      <p:sp>
        <p:nvSpPr>
          <p:cNvPr id="108" name="TextBox 107"/>
          <p:cNvSpPr txBox="1"/>
          <p:nvPr/>
        </p:nvSpPr>
        <p:spPr>
          <a:xfrm>
            <a:off x="338137" y="316468"/>
            <a:ext cx="4919663" cy="369332"/>
          </a:xfrm>
          <a:prstGeom prst="rect">
            <a:avLst/>
          </a:prstGeom>
          <a:noFill/>
        </p:spPr>
        <p:txBody>
          <a:bodyPr wrap="square" rtlCol="0">
            <a:spAutoFit/>
          </a:bodyPr>
          <a:lstStyle/>
          <a:p>
            <a:r>
              <a:rPr lang="en-US" dirty="0" smtClean="0"/>
              <a:t>Purchasing Cash Shop items from within the game</a:t>
            </a:r>
            <a:endParaRPr lang="en-US" dirty="0"/>
          </a:p>
        </p:txBody>
      </p:sp>
      <p:cxnSp>
        <p:nvCxnSpPr>
          <p:cNvPr id="56" name="Straight Arrow Connector 55"/>
          <p:cNvCxnSpPr/>
          <p:nvPr/>
        </p:nvCxnSpPr>
        <p:spPr>
          <a:xfrm>
            <a:off x="5598318" y="1832769"/>
            <a:ext cx="2058193" cy="1588"/>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5400000">
            <a:off x="5529268" y="1755775"/>
            <a:ext cx="152400" cy="1588"/>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7453698" y="2038759"/>
            <a:ext cx="410393" cy="1590"/>
          </a:xfrm>
          <a:prstGeom prst="line">
            <a:avLst/>
          </a:prstGeom>
          <a:ln w="381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rot="5400000">
            <a:off x="5530856" y="2320159"/>
            <a:ext cx="152400" cy="1588"/>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333500" y="3392457"/>
            <a:ext cx="2095500" cy="1588"/>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081087" y="3075801"/>
            <a:ext cx="2590800" cy="276999"/>
          </a:xfrm>
          <a:prstGeom prst="rect">
            <a:avLst/>
          </a:prstGeom>
          <a:noFill/>
        </p:spPr>
        <p:txBody>
          <a:bodyPr wrap="square" rtlCol="0">
            <a:spAutoFit/>
          </a:bodyPr>
          <a:lstStyle/>
          <a:p>
            <a:pPr algn="ctr"/>
            <a:r>
              <a:rPr lang="en-US" sz="1200" dirty="0" smtClean="0"/>
              <a:t>User purchases Cash Shop Item</a:t>
            </a:r>
          </a:p>
        </p:txBody>
      </p:sp>
      <p:sp>
        <p:nvSpPr>
          <p:cNvPr id="79" name="TextBox 78"/>
          <p:cNvSpPr txBox="1"/>
          <p:nvPr/>
        </p:nvSpPr>
        <p:spPr>
          <a:xfrm>
            <a:off x="5486400" y="3836212"/>
            <a:ext cx="2362200" cy="276999"/>
          </a:xfrm>
          <a:prstGeom prst="rect">
            <a:avLst/>
          </a:prstGeom>
          <a:noFill/>
        </p:spPr>
        <p:txBody>
          <a:bodyPr wrap="square" rtlCol="0">
            <a:spAutoFit/>
          </a:bodyPr>
          <a:lstStyle/>
          <a:p>
            <a:pPr algn="ctr"/>
            <a:r>
              <a:rPr lang="en-US" sz="1200" dirty="0" smtClean="0"/>
              <a:t>Currency Removed Confirmation</a:t>
            </a:r>
            <a:endParaRPr lang="en-US" sz="1200" dirty="0"/>
          </a:p>
        </p:txBody>
      </p:sp>
      <p:cxnSp>
        <p:nvCxnSpPr>
          <p:cNvPr id="81" name="Straight Connector 80"/>
          <p:cNvCxnSpPr/>
          <p:nvPr/>
        </p:nvCxnSpPr>
        <p:spPr>
          <a:xfrm rot="5400000">
            <a:off x="3466307" y="3393251"/>
            <a:ext cx="158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rot="10800000">
            <a:off x="3464716" y="4265611"/>
            <a:ext cx="213360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3434559" y="3974707"/>
            <a:ext cx="2133601" cy="276999"/>
          </a:xfrm>
          <a:prstGeom prst="rect">
            <a:avLst/>
          </a:prstGeom>
          <a:noFill/>
        </p:spPr>
        <p:txBody>
          <a:bodyPr wrap="square" rtlCol="0">
            <a:spAutoFit/>
          </a:bodyPr>
          <a:lstStyle/>
          <a:p>
            <a:pPr algn="ctr"/>
            <a:r>
              <a:rPr lang="en-US" sz="1200" dirty="0" smtClean="0"/>
              <a:t>Purchase Item Confirmation</a:t>
            </a:r>
            <a:endParaRPr lang="en-US" sz="1200" dirty="0"/>
          </a:p>
        </p:txBody>
      </p:sp>
      <p:sp>
        <p:nvSpPr>
          <p:cNvPr id="85" name="TextBox 84"/>
          <p:cNvSpPr txBox="1"/>
          <p:nvPr/>
        </p:nvSpPr>
        <p:spPr>
          <a:xfrm>
            <a:off x="5568160" y="3425816"/>
            <a:ext cx="2133601" cy="276999"/>
          </a:xfrm>
          <a:prstGeom prst="rect">
            <a:avLst/>
          </a:prstGeom>
          <a:noFill/>
        </p:spPr>
        <p:txBody>
          <a:bodyPr wrap="square" rtlCol="0">
            <a:spAutoFit/>
          </a:bodyPr>
          <a:lstStyle/>
          <a:p>
            <a:pPr algn="ctr"/>
            <a:r>
              <a:rPr lang="en-US" sz="1200" dirty="0" smtClean="0"/>
              <a:t>Verify and Remove Currency</a:t>
            </a:r>
            <a:endParaRPr lang="en-US" sz="1200" dirty="0"/>
          </a:p>
        </p:txBody>
      </p:sp>
      <p:cxnSp>
        <p:nvCxnSpPr>
          <p:cNvPr id="86" name="Straight Arrow Connector 85"/>
          <p:cNvCxnSpPr/>
          <p:nvPr/>
        </p:nvCxnSpPr>
        <p:spPr>
          <a:xfrm>
            <a:off x="3472661" y="3547239"/>
            <a:ext cx="209549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3362181" y="3271828"/>
            <a:ext cx="2355981" cy="276999"/>
          </a:xfrm>
          <a:prstGeom prst="rect">
            <a:avLst/>
          </a:prstGeom>
          <a:noFill/>
        </p:spPr>
        <p:txBody>
          <a:bodyPr wrap="square" rtlCol="0">
            <a:spAutoFit/>
          </a:bodyPr>
          <a:lstStyle/>
          <a:p>
            <a:pPr algn="ctr"/>
            <a:r>
              <a:rPr lang="en-US" sz="1200" dirty="0" smtClean="0"/>
              <a:t>Client requests purchase</a:t>
            </a:r>
            <a:endParaRPr lang="en-US" sz="1200" dirty="0"/>
          </a:p>
        </p:txBody>
      </p:sp>
      <p:cxnSp>
        <p:nvCxnSpPr>
          <p:cNvPr id="90" name="Straight Connector 89"/>
          <p:cNvCxnSpPr/>
          <p:nvPr/>
        </p:nvCxnSpPr>
        <p:spPr>
          <a:xfrm rot="5400000">
            <a:off x="3395667" y="3470245"/>
            <a:ext cx="152400" cy="1588"/>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rot="10800000" flipV="1">
            <a:off x="5606262" y="4113208"/>
            <a:ext cx="2050250" cy="3"/>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rot="10800000">
            <a:off x="1340648" y="4418012"/>
            <a:ext cx="2133601" cy="1588"/>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1340648" y="4127111"/>
            <a:ext cx="2133601" cy="276999"/>
          </a:xfrm>
          <a:prstGeom prst="rect">
            <a:avLst/>
          </a:prstGeom>
          <a:noFill/>
        </p:spPr>
        <p:txBody>
          <a:bodyPr wrap="square" rtlCol="0">
            <a:spAutoFit/>
          </a:bodyPr>
          <a:lstStyle/>
          <a:p>
            <a:pPr algn="ctr"/>
            <a:r>
              <a:rPr lang="en-US" sz="1200" dirty="0" smtClean="0"/>
              <a:t>Item Purchased</a:t>
            </a:r>
            <a:endParaRPr lang="en-US" sz="1200" dirty="0"/>
          </a:p>
        </p:txBody>
      </p:sp>
      <p:cxnSp>
        <p:nvCxnSpPr>
          <p:cNvPr id="94" name="Straight Connector 93"/>
          <p:cNvCxnSpPr/>
          <p:nvPr/>
        </p:nvCxnSpPr>
        <p:spPr>
          <a:xfrm rot="5400000">
            <a:off x="3397255" y="4342606"/>
            <a:ext cx="152400" cy="1588"/>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5598318" y="3701227"/>
            <a:ext cx="2058193" cy="1588"/>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5400000">
            <a:off x="5529268" y="3624233"/>
            <a:ext cx="152400" cy="1588"/>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rot="5400000">
            <a:off x="7453698" y="3907217"/>
            <a:ext cx="410393" cy="1590"/>
          </a:xfrm>
          <a:prstGeom prst="line">
            <a:avLst/>
          </a:prstGeom>
          <a:ln w="381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rot="5400000">
            <a:off x="5530856" y="4188617"/>
            <a:ext cx="1524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2895600" y="4953000"/>
            <a:ext cx="5791199" cy="1384995"/>
          </a:xfrm>
          <a:prstGeom prst="rect">
            <a:avLst/>
          </a:prstGeom>
          <a:noFill/>
        </p:spPr>
        <p:txBody>
          <a:bodyPr wrap="square" rtlCol="0">
            <a:spAutoFit/>
          </a:bodyPr>
          <a:lstStyle/>
          <a:p>
            <a:pPr marL="401638" indent="-401638"/>
            <a:r>
              <a:rPr lang="en-US" sz="1200" dirty="0" smtClean="0"/>
              <a:t>Note:  In rare cases, the Game Server may not know the exact amount of money in a user’s Game Bank, if a Virtual Currency transfer and Item Purchase happen at nearly the same time.  The Stored Procedure used to purchase items will check before removing currency, and therefore </a:t>
            </a:r>
            <a:r>
              <a:rPr lang="en-US" sz="1200" b="1" dirty="0" smtClean="0"/>
              <a:t>may fail</a:t>
            </a:r>
            <a:r>
              <a:rPr lang="en-US" sz="1200" dirty="0" smtClean="0"/>
              <a:t>.  The game </a:t>
            </a:r>
            <a:r>
              <a:rPr lang="en-US" sz="1200" i="1" dirty="0" smtClean="0"/>
              <a:t>must</a:t>
            </a:r>
            <a:r>
              <a:rPr lang="en-US" sz="1200" dirty="0" smtClean="0"/>
              <a:t> handle this response and notify the user that they do not have enough currency.  The balance of currency in the user’s Game Bank DB will be returned with the Stored Procedure for purchasing items on success </a:t>
            </a:r>
            <a:r>
              <a:rPr lang="en-US" sz="1200" i="1" dirty="0" smtClean="0"/>
              <a:t>and</a:t>
            </a:r>
            <a:r>
              <a:rPr lang="en-US" sz="1200" dirty="0" smtClean="0"/>
              <a:t> failure.</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107"/>
          <p:cNvSpPr txBox="1"/>
          <p:nvPr/>
        </p:nvSpPr>
        <p:spPr>
          <a:xfrm>
            <a:off x="338137" y="316468"/>
            <a:ext cx="8348663" cy="369332"/>
          </a:xfrm>
          <a:prstGeom prst="rect">
            <a:avLst/>
          </a:prstGeom>
          <a:noFill/>
        </p:spPr>
        <p:txBody>
          <a:bodyPr wrap="square" rtlCol="0">
            <a:spAutoFit/>
          </a:bodyPr>
          <a:lstStyle/>
          <a:p>
            <a:r>
              <a:rPr lang="en-US" dirty="0" smtClean="0"/>
              <a:t>Sample XML: Purchasing Cash Shop Items</a:t>
            </a:r>
          </a:p>
        </p:txBody>
      </p:sp>
      <p:sp>
        <p:nvSpPr>
          <p:cNvPr id="36" name="Rectangle 35"/>
          <p:cNvSpPr/>
          <p:nvPr/>
        </p:nvSpPr>
        <p:spPr>
          <a:xfrm>
            <a:off x="914400" y="1069776"/>
            <a:ext cx="7315200" cy="190202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000" dirty="0" smtClean="0">
                <a:latin typeface="Courier New" pitchFamily="49" charset="0"/>
                <a:cs typeface="Courier New" pitchFamily="49" charset="0"/>
              </a:rPr>
              <a:t>&lt;?xml version="1.0" encoding="UTF-8"?&gt;</a:t>
            </a:r>
          </a:p>
          <a:p>
            <a:r>
              <a:rPr lang="en-US" sz="1000" dirty="0" smtClean="0">
                <a:latin typeface="Courier New" pitchFamily="49" charset="0"/>
                <a:cs typeface="Courier New" pitchFamily="49" charset="0"/>
              </a:rPr>
              <a:t>&lt;item-purchase-request&gt;</a:t>
            </a:r>
          </a:p>
          <a:p>
            <a:r>
              <a:rPr lang="en-US" sz="1000" dirty="0" smtClean="0">
                <a:latin typeface="Courier New" pitchFamily="49" charset="0"/>
                <a:cs typeface="Courier New" pitchFamily="49" charset="0"/>
              </a:rPr>
              <a:t>	&lt;userid&gt;XXXX&lt;/userid&gt;</a:t>
            </a:r>
          </a:p>
          <a:p>
            <a:r>
              <a:rPr lang="en-US" sz="1000" dirty="0" smtClean="0">
                <a:latin typeface="Courier New" pitchFamily="49" charset="0"/>
                <a:cs typeface="Courier New" pitchFamily="49" charset="0"/>
              </a:rPr>
              <a:t>	&lt;charid&gt;YYYY&lt;/charid&gt;</a:t>
            </a:r>
          </a:p>
          <a:p>
            <a:r>
              <a:rPr lang="en-US" sz="1000" dirty="0" smtClean="0">
                <a:latin typeface="Courier New" pitchFamily="49" charset="0"/>
                <a:cs typeface="Courier New" pitchFamily="49" charset="0"/>
              </a:rPr>
              <a:t>	&lt;game&gt;ZZZZ&lt;/game&gt;</a:t>
            </a:r>
          </a:p>
          <a:p>
            <a:r>
              <a:rPr lang="en-US" sz="1000" dirty="0" smtClean="0">
                <a:latin typeface="Courier New" pitchFamily="49" charset="0"/>
                <a:cs typeface="Courier New" pitchFamily="49" charset="0"/>
              </a:rPr>
              <a:t>	&lt;server&gt;AAAA&lt;/server&gt;</a:t>
            </a:r>
          </a:p>
          <a:p>
            <a:r>
              <a:rPr lang="en-US" sz="1000" dirty="0" smtClean="0">
                <a:latin typeface="Courier New" pitchFamily="49" charset="0"/>
                <a:cs typeface="Courier New" pitchFamily="49" charset="0"/>
              </a:rPr>
              <a:t>	&lt;amount&gt;BBBB&lt;/amount&gt;</a:t>
            </a:r>
          </a:p>
          <a:p>
            <a:r>
              <a:rPr lang="en-US" sz="1000" dirty="0" smtClean="0">
                <a:latin typeface="Courier New" pitchFamily="49" charset="0"/>
                <a:cs typeface="Courier New" pitchFamily="49" charset="0"/>
              </a:rPr>
              <a:t>	&lt;itemid&gt;CCCC&lt;/itemid&gt;</a:t>
            </a:r>
          </a:p>
          <a:p>
            <a:r>
              <a:rPr lang="en-US" sz="1000" dirty="0" smtClean="0">
                <a:latin typeface="Courier New" pitchFamily="49" charset="0"/>
                <a:cs typeface="Courier New" pitchFamily="49" charset="0"/>
              </a:rPr>
              <a:t>	&lt;count&gt;DDDD&lt;/count&gt;</a:t>
            </a:r>
          </a:p>
          <a:p>
            <a:r>
              <a:rPr lang="en-US" sz="1000" dirty="0" smtClean="0">
                <a:latin typeface="Courier New" pitchFamily="49" charset="0"/>
                <a:cs typeface="Courier New" pitchFamily="49" charset="0"/>
              </a:rPr>
              <a:t>	&lt;uniqueid&gt;EEEE&lt;/uniqueid&gt;</a:t>
            </a:r>
          </a:p>
          <a:p>
            <a:r>
              <a:rPr lang="en-US" sz="1000" dirty="0" smtClean="0">
                <a:latin typeface="Courier New" pitchFamily="49" charset="0"/>
                <a:cs typeface="Courier New" pitchFamily="49" charset="0"/>
              </a:rPr>
              <a:t>&lt;/item-purchase-request&gt;</a:t>
            </a:r>
            <a:endParaRPr lang="en-US" sz="1000" dirty="0">
              <a:latin typeface="Courier New" pitchFamily="49" charset="0"/>
              <a:cs typeface="Courier New" pitchFamily="49" charset="0"/>
            </a:endParaRPr>
          </a:p>
        </p:txBody>
      </p:sp>
      <p:sp>
        <p:nvSpPr>
          <p:cNvPr id="37" name="TextBox 36"/>
          <p:cNvSpPr txBox="1"/>
          <p:nvPr/>
        </p:nvSpPr>
        <p:spPr>
          <a:xfrm>
            <a:off x="2819400" y="762000"/>
            <a:ext cx="3505200" cy="307777"/>
          </a:xfrm>
          <a:prstGeom prst="rect">
            <a:avLst/>
          </a:prstGeom>
          <a:noFill/>
        </p:spPr>
        <p:txBody>
          <a:bodyPr wrap="square" rtlCol="0">
            <a:spAutoFit/>
          </a:bodyPr>
          <a:lstStyle/>
          <a:p>
            <a:pPr algn="ctr"/>
            <a:r>
              <a:rPr lang="en-US" sz="1400" dirty="0" smtClean="0"/>
              <a:t>Sending Currency Removal Request</a:t>
            </a:r>
            <a:endParaRPr lang="en-US" sz="1400" dirty="0"/>
          </a:p>
        </p:txBody>
      </p:sp>
      <p:sp>
        <p:nvSpPr>
          <p:cNvPr id="41" name="Rectangle 40"/>
          <p:cNvSpPr/>
          <p:nvPr/>
        </p:nvSpPr>
        <p:spPr>
          <a:xfrm>
            <a:off x="457200" y="3733800"/>
            <a:ext cx="3200400" cy="213360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000" dirty="0" smtClean="0">
                <a:latin typeface="Courier New" pitchFamily="49" charset="0"/>
                <a:cs typeface="Courier New" pitchFamily="49" charset="0"/>
              </a:rPr>
              <a:t>&lt;?xml version="1.0" encoding="UTF-8"?&gt;</a:t>
            </a:r>
          </a:p>
          <a:p>
            <a:r>
              <a:rPr lang="en-US" sz="1000" dirty="0" smtClean="0">
                <a:latin typeface="Courier New" pitchFamily="49" charset="0"/>
                <a:cs typeface="Courier New" pitchFamily="49" charset="0"/>
              </a:rPr>
              <a:t>&lt;item-purchase-response&gt;</a:t>
            </a:r>
          </a:p>
          <a:p>
            <a:r>
              <a:rPr lang="en-US" sz="1000" dirty="0" smtClean="0">
                <a:latin typeface="Courier New" pitchFamily="49" charset="0"/>
                <a:cs typeface="Courier New" pitchFamily="49" charset="0"/>
              </a:rPr>
              <a:t>	&lt;userid&gt;XXXX&lt;/userid&gt;</a:t>
            </a:r>
          </a:p>
          <a:p>
            <a:r>
              <a:rPr lang="en-US" sz="1000" dirty="0" smtClean="0">
                <a:latin typeface="Courier New" pitchFamily="49" charset="0"/>
                <a:cs typeface="Courier New" pitchFamily="49" charset="0"/>
              </a:rPr>
              <a:t>	&lt;server&gt;YYYY&lt;/server&gt;</a:t>
            </a:r>
          </a:p>
          <a:p>
            <a:r>
              <a:rPr lang="en-US" sz="1000" dirty="0" smtClean="0">
                <a:latin typeface="Courier New" pitchFamily="49" charset="0"/>
                <a:cs typeface="Courier New" pitchFamily="49" charset="0"/>
              </a:rPr>
              <a:t>	&lt;status&gt;success&lt;/status&gt;</a:t>
            </a:r>
          </a:p>
          <a:p>
            <a:r>
              <a:rPr lang="en-US" sz="1000" dirty="0" smtClean="0">
                <a:latin typeface="Courier New" pitchFamily="49" charset="0"/>
                <a:cs typeface="Courier New" pitchFamily="49" charset="0"/>
              </a:rPr>
              <a:t>	&lt;new-balance&gt;ZZZZ&lt;/new-balance&gt;</a:t>
            </a:r>
          </a:p>
          <a:p>
            <a:r>
              <a:rPr lang="en-US" sz="1000" dirty="0" smtClean="0">
                <a:latin typeface="Courier New" pitchFamily="49" charset="0"/>
                <a:cs typeface="Courier New" pitchFamily="49" charset="0"/>
              </a:rPr>
              <a:t>&lt;/item-purchase-response&gt;</a:t>
            </a:r>
            <a:endParaRPr lang="en-US" sz="1000" dirty="0">
              <a:latin typeface="Courier New" pitchFamily="49" charset="0"/>
              <a:cs typeface="Courier New" pitchFamily="49" charset="0"/>
            </a:endParaRPr>
          </a:p>
        </p:txBody>
      </p:sp>
      <p:sp>
        <p:nvSpPr>
          <p:cNvPr id="42" name="TextBox 41"/>
          <p:cNvSpPr txBox="1"/>
          <p:nvPr/>
        </p:nvSpPr>
        <p:spPr>
          <a:xfrm>
            <a:off x="457200" y="3426023"/>
            <a:ext cx="3200400" cy="307777"/>
          </a:xfrm>
          <a:prstGeom prst="rect">
            <a:avLst/>
          </a:prstGeom>
          <a:noFill/>
        </p:spPr>
        <p:txBody>
          <a:bodyPr wrap="square" rtlCol="0">
            <a:spAutoFit/>
          </a:bodyPr>
          <a:lstStyle/>
          <a:p>
            <a:pPr algn="ctr"/>
            <a:r>
              <a:rPr lang="en-US" sz="1400" dirty="0" smtClean="0"/>
              <a:t>Currency Removal Response - Success</a:t>
            </a:r>
            <a:endParaRPr lang="en-US" sz="1400" dirty="0"/>
          </a:p>
        </p:txBody>
      </p:sp>
      <p:sp>
        <p:nvSpPr>
          <p:cNvPr id="43" name="Rounded Rectangle 42"/>
          <p:cNvSpPr/>
          <p:nvPr/>
        </p:nvSpPr>
        <p:spPr>
          <a:xfrm>
            <a:off x="609600" y="5029199"/>
            <a:ext cx="2895600" cy="68580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smtClean="0"/>
              <a:t>&lt;status&gt; is “success” in case of success</a:t>
            </a:r>
          </a:p>
          <a:p>
            <a:pPr marL="228600" indent="-228600"/>
            <a:r>
              <a:rPr lang="en-US" sz="1000" dirty="0" smtClean="0"/>
              <a:t>&lt;new-balance&gt; is the user’s cash balance on that server </a:t>
            </a:r>
            <a:r>
              <a:rPr lang="en-US" sz="1000" i="1" dirty="0" smtClean="0"/>
              <a:t>after</a:t>
            </a:r>
            <a:r>
              <a:rPr lang="en-US" sz="1000" dirty="0" smtClean="0"/>
              <a:t> deducting the price of the purchased item(s)</a:t>
            </a:r>
          </a:p>
        </p:txBody>
      </p:sp>
      <p:sp>
        <p:nvSpPr>
          <p:cNvPr id="44" name="Rectangle 43"/>
          <p:cNvSpPr/>
          <p:nvPr/>
        </p:nvSpPr>
        <p:spPr>
          <a:xfrm>
            <a:off x="5562600" y="3431977"/>
            <a:ext cx="3124200" cy="281642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000" dirty="0" smtClean="0">
                <a:latin typeface="Courier New" pitchFamily="49" charset="0"/>
                <a:cs typeface="Courier New" pitchFamily="49" charset="0"/>
              </a:rPr>
              <a:t>&lt;?xml version="1.0" encoding="UTF-8"?&gt;</a:t>
            </a:r>
          </a:p>
          <a:p>
            <a:r>
              <a:rPr lang="en-US" sz="1000" dirty="0" smtClean="0">
                <a:latin typeface="Courier New" pitchFamily="49" charset="0"/>
                <a:cs typeface="Courier New" pitchFamily="49" charset="0"/>
              </a:rPr>
              <a:t>&lt;item-purchase-response&gt;</a:t>
            </a:r>
          </a:p>
          <a:p>
            <a:r>
              <a:rPr lang="en-US" sz="1000" dirty="0" smtClean="0">
                <a:latin typeface="Courier New" pitchFamily="49" charset="0"/>
                <a:cs typeface="Courier New" pitchFamily="49" charset="0"/>
              </a:rPr>
              <a:t>	&lt;userid&gt;XXXX&lt;/userid&gt;</a:t>
            </a:r>
          </a:p>
          <a:p>
            <a:r>
              <a:rPr lang="en-US" sz="1000" dirty="0" smtClean="0">
                <a:latin typeface="Courier New" pitchFamily="49" charset="0"/>
                <a:cs typeface="Courier New" pitchFamily="49" charset="0"/>
              </a:rPr>
              <a:t>	&lt;server&gt;YYYY&lt;/server&gt;</a:t>
            </a:r>
          </a:p>
          <a:p>
            <a:r>
              <a:rPr lang="en-US" sz="1000" dirty="0" smtClean="0">
                <a:latin typeface="Courier New" pitchFamily="49" charset="0"/>
                <a:cs typeface="Courier New" pitchFamily="49" charset="0"/>
              </a:rPr>
              <a:t>	&lt;status&gt;failed&lt;/status&gt;</a:t>
            </a:r>
          </a:p>
          <a:p>
            <a:r>
              <a:rPr lang="en-US" sz="1000" dirty="0" smtClean="0">
                <a:latin typeface="Courier New" pitchFamily="49" charset="0"/>
                <a:cs typeface="Courier New" pitchFamily="49" charset="0"/>
              </a:rPr>
              <a:t>	&lt;reason-code&gt;ZZ&lt;/reason-code&gt;</a:t>
            </a:r>
          </a:p>
          <a:p>
            <a:r>
              <a:rPr lang="en-US" sz="1000" dirty="0" smtClean="0">
                <a:latin typeface="Courier New" pitchFamily="49" charset="0"/>
                <a:cs typeface="Courier New" pitchFamily="49" charset="0"/>
              </a:rPr>
              <a:t>	&lt;new-balance&gt;AAAA&lt;/new-balance&gt;</a:t>
            </a:r>
          </a:p>
          <a:p>
            <a:r>
              <a:rPr lang="en-US" sz="1000" dirty="0" smtClean="0">
                <a:latin typeface="Courier New" pitchFamily="49" charset="0"/>
                <a:cs typeface="Courier New" pitchFamily="49" charset="0"/>
              </a:rPr>
              <a:t>&lt;/item-purchase-response&gt;</a:t>
            </a:r>
            <a:endParaRPr lang="en-US" sz="1000" dirty="0">
              <a:latin typeface="Courier New" pitchFamily="49" charset="0"/>
              <a:cs typeface="Courier New" pitchFamily="49" charset="0"/>
            </a:endParaRPr>
          </a:p>
        </p:txBody>
      </p:sp>
      <p:sp>
        <p:nvSpPr>
          <p:cNvPr id="45" name="TextBox 44"/>
          <p:cNvSpPr txBox="1"/>
          <p:nvPr/>
        </p:nvSpPr>
        <p:spPr>
          <a:xfrm>
            <a:off x="5562600" y="3124200"/>
            <a:ext cx="3124200" cy="307777"/>
          </a:xfrm>
          <a:prstGeom prst="rect">
            <a:avLst/>
          </a:prstGeom>
          <a:noFill/>
        </p:spPr>
        <p:txBody>
          <a:bodyPr wrap="square" rtlCol="0">
            <a:spAutoFit/>
          </a:bodyPr>
          <a:lstStyle/>
          <a:p>
            <a:pPr algn="ctr"/>
            <a:r>
              <a:rPr lang="en-US" sz="1400" dirty="0" smtClean="0"/>
              <a:t>Currency Removal Response - Failure</a:t>
            </a:r>
            <a:endParaRPr lang="en-US" sz="1400" dirty="0"/>
          </a:p>
        </p:txBody>
      </p:sp>
      <p:sp>
        <p:nvSpPr>
          <p:cNvPr id="46" name="Rounded Rectangle 45"/>
          <p:cNvSpPr/>
          <p:nvPr/>
        </p:nvSpPr>
        <p:spPr>
          <a:xfrm>
            <a:off x="5715000" y="4800600"/>
            <a:ext cx="2819400" cy="1295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smtClean="0"/>
              <a:t>&lt;status&gt; is “failed” in case of failure</a:t>
            </a:r>
          </a:p>
          <a:p>
            <a:pPr marL="228600" indent="-228600"/>
            <a:r>
              <a:rPr lang="en-US" sz="1000" dirty="0" smtClean="0"/>
              <a:t>&lt;reason-code&gt; is an integer response indicating the reason of failed item purchase.  The specific item codes can be customized, but the most common reason is Not Enough Currency. </a:t>
            </a:r>
          </a:p>
          <a:p>
            <a:pPr marL="228600" indent="-228600"/>
            <a:r>
              <a:rPr lang="en-US" sz="1000" dirty="0" smtClean="0"/>
              <a:t>&lt;new-balance&gt; is the user’s cash balance on that server</a:t>
            </a:r>
          </a:p>
        </p:txBody>
      </p:sp>
      <p:sp>
        <p:nvSpPr>
          <p:cNvPr id="40" name="Rounded Rectangle 39"/>
          <p:cNvSpPr/>
          <p:nvPr/>
        </p:nvSpPr>
        <p:spPr>
          <a:xfrm>
            <a:off x="3962400" y="1219200"/>
            <a:ext cx="4114800" cy="1600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smtClean="0"/>
              <a:t>&lt;userid&gt; is the user’s internal numeric ID</a:t>
            </a:r>
          </a:p>
          <a:p>
            <a:r>
              <a:rPr lang="en-US" sz="1000" dirty="0" smtClean="0"/>
              <a:t>&lt;charid&gt; is the character’s internal numeric ID from within the game</a:t>
            </a:r>
          </a:p>
          <a:p>
            <a:pPr marL="233363" indent="-233363"/>
            <a:r>
              <a:rPr lang="en-US" sz="1000" dirty="0" smtClean="0"/>
              <a:t>&lt;game&gt; is the game’s identifier – this is the same as is used in User Authentication.</a:t>
            </a:r>
          </a:p>
          <a:p>
            <a:pPr marL="233363" indent="-233363"/>
            <a:r>
              <a:rPr lang="en-US" sz="1000" dirty="0" smtClean="0"/>
              <a:t>&lt;server&gt; is the server’s numeric ID</a:t>
            </a:r>
          </a:p>
          <a:p>
            <a:pPr marL="233363" indent="-233363"/>
            <a:r>
              <a:rPr lang="en-US" sz="1000" dirty="0" smtClean="0"/>
              <a:t>&lt;amount&gt; is the integer amount of currency to remove (</a:t>
            </a:r>
            <a:r>
              <a:rPr lang="en-US" sz="1000" b="1" dirty="0" smtClean="0"/>
              <a:t>total</a:t>
            </a:r>
            <a:r>
              <a:rPr lang="en-US" sz="1000" dirty="0" smtClean="0"/>
              <a:t>)</a:t>
            </a:r>
          </a:p>
          <a:p>
            <a:pPr marL="233363" indent="-233363"/>
            <a:r>
              <a:rPr lang="en-US" sz="1000" dirty="0" smtClean="0"/>
              <a:t>&lt;itemid&gt; is the item’s internal numeric ID from within the game</a:t>
            </a:r>
          </a:p>
          <a:p>
            <a:pPr marL="233363" indent="-233363"/>
            <a:r>
              <a:rPr lang="en-US" sz="1000" dirty="0" smtClean="0"/>
              <a:t>&lt;count&gt; is the number of items the user is purchasing (cost per item = &lt;amount&gt;/&lt;count&gt;)</a:t>
            </a:r>
          </a:p>
          <a:p>
            <a:pPr marL="233363" indent="-233363"/>
            <a:r>
              <a:rPr lang="en-US" sz="1000" dirty="0" smtClean="0"/>
              <a:t>&lt;uniqueid&gt; is the new item’s unique</a:t>
            </a:r>
            <a:r>
              <a:rPr lang="en-US" sz="1000" smtClean="0"/>
              <a:t>, traceable </a:t>
            </a:r>
            <a:r>
              <a:rPr lang="en-US" sz="1000" dirty="0" smtClean="0"/>
              <a:t>ID in-game, if applicable.</a:t>
            </a:r>
            <a:endParaRPr lang="en-US" sz="1000" dirty="0"/>
          </a:p>
        </p:txBody>
      </p:sp>
      <p:sp>
        <p:nvSpPr>
          <p:cNvPr id="16" name="TextBox 15"/>
          <p:cNvSpPr txBox="1"/>
          <p:nvPr/>
        </p:nvSpPr>
        <p:spPr>
          <a:xfrm>
            <a:off x="3745523" y="3581400"/>
            <a:ext cx="1740877" cy="2292935"/>
          </a:xfrm>
          <a:prstGeom prst="rect">
            <a:avLst/>
          </a:prstGeom>
          <a:noFill/>
        </p:spPr>
        <p:txBody>
          <a:bodyPr wrap="square" rtlCol="0">
            <a:spAutoFit/>
          </a:bodyPr>
          <a:lstStyle/>
          <a:p>
            <a:r>
              <a:rPr lang="en-US" sz="1100" dirty="0" smtClean="0"/>
              <a:t>Note that, in the case of a &lt;status&gt;failed&lt;/status&gt; response, currency has </a:t>
            </a:r>
            <a:r>
              <a:rPr lang="en-US" sz="1100" b="1" dirty="0" smtClean="0"/>
              <a:t>not</a:t>
            </a:r>
            <a:r>
              <a:rPr lang="en-US" sz="1100" dirty="0" smtClean="0"/>
              <a:t> been removed from the user’s balance, and the item purchase request </a:t>
            </a:r>
            <a:r>
              <a:rPr lang="en-US" sz="1100" b="1" dirty="0" smtClean="0"/>
              <a:t>must not succeed </a:t>
            </a:r>
            <a:r>
              <a:rPr lang="en-US" sz="1100" dirty="0" smtClean="0"/>
              <a:t>in the game.  The user must not receive an item, and the new balance should be updated in the Cash Shop currency display in-game.</a:t>
            </a:r>
            <a:endParaRPr lang="en-US" sz="1100" b="1" dirty="0" smtClean="0"/>
          </a:p>
          <a:p>
            <a:endParaRPr lang="en-US" sz="1100" dirty="0"/>
          </a:p>
        </p:txBody>
      </p:sp>
      <p:sp>
        <p:nvSpPr>
          <p:cNvPr id="13" name="TextBox 12"/>
          <p:cNvSpPr txBox="1"/>
          <p:nvPr/>
        </p:nvSpPr>
        <p:spPr>
          <a:xfrm>
            <a:off x="457200" y="6096000"/>
            <a:ext cx="6248400" cy="253916"/>
          </a:xfrm>
          <a:prstGeom prst="rect">
            <a:avLst/>
          </a:prstGeom>
          <a:noFill/>
        </p:spPr>
        <p:txBody>
          <a:bodyPr wrap="square" rtlCol="0">
            <a:spAutoFit/>
          </a:bodyPr>
          <a:lstStyle/>
          <a:p>
            <a:r>
              <a:rPr lang="en-US" sz="1050" i="1" dirty="0" smtClean="0"/>
              <a:t>Note:  API requests are using https with SSLv3 client certificate authentication</a:t>
            </a:r>
            <a:endParaRPr lang="en-US" sz="1050"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WE PPT TEMPLATE 20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PWE PPT TEMPLATE 2011</Template>
  <TotalTime>229</TotalTime>
  <Words>906</Words>
  <Application>Microsoft Office PowerPoint</Application>
  <PresentationFormat>On-screen Show (4:3)</PresentationFormat>
  <Paragraphs>131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PWE PPT TEMPLATE 2011</vt:lpstr>
      <vt:lpstr>3rd party Billing Integration</vt:lpstr>
      <vt:lpstr>Contents</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party Billing Integration</dc:title>
  <dc:creator>Greg Heckenbach</dc:creator>
  <cp:lastModifiedBy>Kenny Nguyen</cp:lastModifiedBy>
  <cp:revision>28</cp:revision>
  <dcterms:created xsi:type="dcterms:W3CDTF">2011-02-01T19:28:59Z</dcterms:created>
  <dcterms:modified xsi:type="dcterms:W3CDTF">2011-03-14T18:54:14Z</dcterms:modified>
</cp:coreProperties>
</file>