
<file path=[Content_Types].xml><?xml version="1.0" encoding="utf-8"?>
<Types xmlns="http://schemas.openxmlformats.org/package/2006/content-types"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D90000"/>
    <a:srgbClr val="252327"/>
    <a:srgbClr val="E8E8E8"/>
    <a:srgbClr val="D11C00"/>
    <a:srgbClr val="5A5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27" autoAdjust="0"/>
    <p:restoredTop sz="94708" autoAdjust="0"/>
  </p:normalViewPr>
  <p:slideViewPr>
    <p:cSldViewPr snapToObjects="1">
      <p:cViewPr varScale="1">
        <p:scale>
          <a:sx n="109" d="100"/>
          <a:sy n="109" d="100"/>
        </p:scale>
        <p:origin x="-172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217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D336-5FCD-5840-8132-CC23C3AE1413}" type="datetime1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D6F7A-B1F5-DB43-A173-C3F74F60D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81457-F94D-5C4C-BF55-7BDAB3EE3256}" type="datetime1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0C5C-FCF0-1B43-81AF-1AEBFCCCF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3.pd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d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d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d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d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hotk_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4175" y="612000"/>
            <a:ext cx="6928830" cy="298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3428999"/>
            <a:ext cx="9144000" cy="152400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428999"/>
            <a:ext cx="7741920" cy="838201"/>
          </a:xfrm>
          <a:noFill/>
          <a:ln>
            <a:noFill/>
          </a:ln>
        </p:spPr>
        <p:txBody>
          <a:bodyPr vert="horz" lIns="91440" tIns="137160" rIns="91440" bIns="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en-US" sz="4700" b="0" kern="1200" cap="all" baseline="0" dirty="0">
                <a:solidFill>
                  <a:srgbClr val="A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Cover title/name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74320" y="0"/>
            <a:ext cx="822960" cy="4572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74320" y="-128016"/>
            <a:ext cx="828339" cy="64008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2659" y="4267200"/>
            <a:ext cx="7741920" cy="1066800"/>
          </a:xfrm>
          <a:prstGeom prst="rect">
            <a:avLst/>
          </a:prstGeom>
        </p:spPr>
        <p:txBody>
          <a:bodyPr vert="horz" tIns="45720" bIns="0">
            <a:normAutofit/>
          </a:bodyPr>
          <a:lstStyle>
            <a:lvl1pPr marL="0" indent="0" algn="l">
              <a:buNone/>
              <a:defRPr sz="2600" cap="none" baseline="0">
                <a:solidFill>
                  <a:srgbClr val="2523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Presenter’s name</a:t>
            </a:r>
          </a:p>
        </p:txBody>
      </p:sp>
      <p:pic>
        <p:nvPicPr>
          <p:cNvPr id="19" name="Picture 18" descr="hotk_2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828800" y="436546"/>
            <a:ext cx="1496226" cy="299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oup.png"/>
          <p:cNvPicPr>
            <a:picLocks noChangeAspect="1"/>
          </p:cNvPicPr>
          <p:nvPr userDrawn="1"/>
        </p:nvPicPr>
        <p:blipFill>
          <a:blip r:embed="rId2">
            <a:grayscl/>
            <a:lum bright="75000"/>
          </a:blip>
          <a:stretch>
            <a:fillRect/>
          </a:stretch>
        </p:blipFill>
        <p:spPr>
          <a:xfrm>
            <a:off x="-429653" y="5410200"/>
            <a:ext cx="3325253" cy="205383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547769" y="0"/>
            <a:ext cx="822960" cy="457200"/>
          </a:xfrm>
          <a:prstGeom prst="rect">
            <a:avLst/>
          </a:prstGeom>
          <a:gradFill flip="none" rotWithShape="0">
            <a:gsLst>
              <a:gs pos="0">
                <a:srgbClr val="A80000"/>
              </a:gs>
              <a:gs pos="100000">
                <a:srgbClr val="D11C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7770" y="457200"/>
            <a:ext cx="822960" cy="533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cap="all" dirty="0" smtClean="0">
                <a:solidFill>
                  <a:srgbClr val="A80000"/>
                </a:solidFill>
              </a:rPr>
              <a:t>agenda</a:t>
            </a:r>
            <a:endParaRPr lang="en-US" sz="1600" cap="all" dirty="0">
              <a:solidFill>
                <a:srgbClr val="A80000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990600"/>
            <a:ext cx="2547769" cy="5257800"/>
          </a:xfrm>
        </p:spPr>
        <p:txBody>
          <a:bodyPr lIns="0" tIns="0" rIns="0" bIns="0" anchor="ctr">
            <a:normAutofit/>
          </a:bodyPr>
          <a:lstStyle>
            <a:lvl1pPr marL="514350" indent="-514350" algn="ctr">
              <a:buFont typeface="+mj-lt"/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971550" indent="-514350">
              <a:buFont typeface="+mj-lt"/>
              <a:buAutoNum type="arabicPeriod"/>
              <a:defRPr sz="2500">
                <a:solidFill>
                  <a:srgbClr val="252327"/>
                </a:solidFill>
              </a:defRPr>
            </a:lvl2pPr>
            <a:lvl3pPr marL="1371600" indent="-457200">
              <a:buFont typeface="+mj-lt"/>
              <a:buAutoNum type="arabicPeriod"/>
              <a:defRPr sz="2000">
                <a:solidFill>
                  <a:srgbClr val="25232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25232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252327"/>
                </a:solidFill>
              </a:defRPr>
            </a:lvl5pPr>
          </a:lstStyle>
          <a:p>
            <a:pPr lvl="0"/>
            <a:r>
              <a:rPr lang="en-US" dirty="0" smtClean="0"/>
              <a:t>Optional object</a:t>
            </a:r>
          </a:p>
          <a:p>
            <a:pPr lvl="0"/>
            <a:r>
              <a:rPr lang="en-US" dirty="0" smtClean="0"/>
              <a:t>to dress up</a:t>
            </a:r>
          </a:p>
          <a:p>
            <a:pPr lvl="0"/>
            <a:r>
              <a:rPr lang="en-US" dirty="0" smtClean="0"/>
              <a:t>this area.</a:t>
            </a:r>
          </a:p>
          <a:p>
            <a:pPr lvl="0"/>
            <a:r>
              <a:rPr lang="en-US" dirty="0" smtClean="0"/>
              <a:t>Graphic, image,</a:t>
            </a:r>
          </a:p>
          <a:p>
            <a:pPr lvl="0"/>
            <a:r>
              <a:rPr lang="en-US" dirty="0" smtClean="0"/>
              <a:t> concept arts, etc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376108" y="990600"/>
            <a:ext cx="5417374" cy="5257800"/>
          </a:xfrm>
        </p:spPr>
        <p:txBody>
          <a:bodyPr lIns="274320" tIns="0" rIns="0" bIns="0"/>
          <a:lstStyle>
            <a:lvl1pPr marL="514350" indent="-514350">
              <a:buFont typeface="+mj-lt"/>
              <a:buAutoNum type="arabicPeriod"/>
              <a:defRPr sz="3000">
                <a:solidFill>
                  <a:srgbClr val="252327"/>
                </a:solidFill>
              </a:defRPr>
            </a:lvl1pPr>
            <a:lvl2pPr marL="971550" indent="-514350">
              <a:buFont typeface="+mj-lt"/>
              <a:buAutoNum type="arabicPeriod"/>
              <a:defRPr sz="2500">
                <a:solidFill>
                  <a:srgbClr val="252327"/>
                </a:solidFill>
              </a:defRPr>
            </a:lvl2pPr>
            <a:lvl3pPr marL="1371600" indent="-457200">
              <a:buFont typeface="+mj-lt"/>
              <a:buAutoNum type="arabicPeriod"/>
              <a:defRPr sz="2000">
                <a:solidFill>
                  <a:srgbClr val="25232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25232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25232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547769" y="990600"/>
            <a:ext cx="822960" cy="58674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51176" y="6263640"/>
            <a:ext cx="828339" cy="640080"/>
          </a:xfrm>
          <a:prstGeom prst="rect">
            <a:avLst/>
          </a:prstGeom>
        </p:spPr>
      </p:pic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107682" y="6492240"/>
            <a:ext cx="685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91177-3257-0C4F-8ED7-7C4C5B4EA0A6}" type="slidenum">
              <a:rPr kumimoji="0" lang="en-US" altLang="zh-CN" sz="800" b="0" i="1" u="none" strike="noStrike" kern="1200" cap="none" spc="0" normalizeH="0" baseline="0" noProof="0" smtClean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+mn-lt"/>
                <a:ea typeface="宋体" charset="-122"/>
                <a:cs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1" u="none" strike="noStrike" kern="1200" cap="none" spc="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+mn-lt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header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74320" y="6400800"/>
            <a:ext cx="822960" cy="4572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4320" y="0"/>
            <a:ext cx="822960" cy="1347216"/>
          </a:xfrm>
          <a:prstGeom prst="rect">
            <a:avLst/>
          </a:prstGeom>
          <a:gradFill flip="none" rotWithShape="1">
            <a:gsLst>
              <a:gs pos="0">
                <a:srgbClr val="A80000"/>
              </a:gs>
              <a:gs pos="100000">
                <a:srgbClr val="D90000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none" lIns="0" tIns="0" rIns="0" bIns="0" anchor="t">
            <a:normAutofit/>
          </a:bodyPr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219198" y="685800"/>
            <a:ext cx="7620001" cy="585216"/>
          </a:xfrm>
          <a:noFill/>
          <a:ln>
            <a:noFill/>
          </a:ln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en-US" sz="4000" kern="1200" cap="all" baseline="0" dirty="0">
                <a:solidFill>
                  <a:srgbClr val="A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198" y="1347216"/>
            <a:ext cx="7620001" cy="4824984"/>
          </a:xfrm>
          <a:prstGeom prst="rect">
            <a:avLst/>
          </a:prstGeom>
        </p:spPr>
        <p:txBody>
          <a:bodyPr vert="horz" tIns="91440" bIns="91440">
            <a:normAutofit/>
          </a:bodyPr>
          <a:lstStyle>
            <a:lvl1pPr marL="0" indent="0" algn="l">
              <a:buNone/>
              <a:defRPr sz="2800" baseline="0">
                <a:solidFill>
                  <a:srgbClr val="2523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title or summary text,</a:t>
            </a:r>
          </a:p>
          <a:p>
            <a:r>
              <a:rPr lang="en-US" dirty="0" smtClean="0"/>
              <a:t>Capital in black color</a:t>
            </a:r>
          </a:p>
        </p:txBody>
      </p:sp>
      <p:pic>
        <p:nvPicPr>
          <p:cNvPr id="16" name="Picture 15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68941" y="6263640"/>
            <a:ext cx="828339" cy="64008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V="1">
            <a:off x="1219199" y="1345756"/>
            <a:ext cx="7620001" cy="1460"/>
          </a:xfrm>
          <a:prstGeom prst="line">
            <a:avLst/>
          </a:prstGeom>
          <a:ln w="9525" cap="flat" cmpd="sng" algn="ctr">
            <a:solidFill>
              <a:srgbClr val="A8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8107682" y="6492240"/>
            <a:ext cx="685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91177-3257-0C4F-8ED7-7C4C5B4EA0A6}" type="slidenum">
              <a:rPr kumimoji="0" lang="en-US" altLang="zh-CN" sz="800" b="0" i="1" u="none" strike="noStrike" kern="1200" cap="none" spc="0" normalizeH="0" baseline="0" noProof="0" smtClean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+mn-lt"/>
                <a:ea typeface="宋体" charset="-122"/>
                <a:cs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1" u="none" strike="noStrike" kern="1200" cap="none" spc="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+mn-lt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oup.png"/>
          <p:cNvPicPr>
            <a:picLocks noChangeAspect="1"/>
          </p:cNvPicPr>
          <p:nvPr userDrawn="1"/>
        </p:nvPicPr>
        <p:blipFill>
          <a:blip r:embed="rId2">
            <a:grayscl/>
            <a:lum bright="75000"/>
          </a:blip>
          <a:stretch>
            <a:fillRect/>
          </a:stretch>
        </p:blipFill>
        <p:spPr>
          <a:xfrm>
            <a:off x="-429653" y="5410200"/>
            <a:ext cx="3325253" cy="2053832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4320" y="0"/>
            <a:ext cx="822960" cy="457200"/>
          </a:xfrm>
          <a:prstGeom prst="rect">
            <a:avLst/>
          </a:prstGeom>
          <a:gradFill flip="none" rotWithShape="1">
            <a:gsLst>
              <a:gs pos="0">
                <a:srgbClr val="A80000"/>
              </a:gs>
              <a:gs pos="100000">
                <a:srgbClr val="D90000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none" lIns="0" tIns="0" rIns="0" bIns="0" anchor="t">
            <a:normAutofit/>
          </a:bodyPr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74320" y="6400800"/>
            <a:ext cx="828339" cy="4572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8941" y="6263640"/>
            <a:ext cx="828339" cy="64008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107682" y="6492240"/>
            <a:ext cx="685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91177-3257-0C4F-8ED7-7C4C5B4EA0A6}" type="slidenum">
              <a:rPr kumimoji="0" lang="en-US" altLang="zh-CN" sz="800" b="0" i="1" u="none" strike="noStrike" kern="1200" cap="none" spc="0" normalizeH="0" baseline="0" noProof="0" smtClean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+mn-lt"/>
                <a:ea typeface="宋体" charset="-122"/>
                <a:cs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1" u="none" strike="noStrike" kern="1200" cap="none" spc="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+mn-lt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: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oup.png"/>
          <p:cNvPicPr>
            <a:picLocks noChangeAspect="1"/>
          </p:cNvPicPr>
          <p:nvPr userDrawn="1"/>
        </p:nvPicPr>
        <p:blipFill>
          <a:blip r:embed="rId2">
            <a:grayscl/>
            <a:lum bright="75000"/>
          </a:blip>
          <a:stretch>
            <a:fillRect/>
          </a:stretch>
        </p:blipFill>
        <p:spPr>
          <a:xfrm>
            <a:off x="-429653" y="5410200"/>
            <a:ext cx="3325253" cy="20538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gradFill flip="none" rotWithShape="1">
            <a:gsLst>
              <a:gs pos="50000">
                <a:srgbClr val="E8E8E8"/>
              </a:gs>
              <a:gs pos="0">
                <a:schemeClr val="bg1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4320" y="304800"/>
            <a:ext cx="856488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74320" y="6400800"/>
            <a:ext cx="828339" cy="4572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8941" y="6263640"/>
            <a:ext cx="828339" cy="640080"/>
          </a:xfrm>
          <a:prstGeom prst="rect">
            <a:avLst/>
          </a:prstGeom>
        </p:spPr>
      </p:pic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107682" y="6492240"/>
            <a:ext cx="685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91177-3257-0C4F-8ED7-7C4C5B4EA0A6}" type="slidenum">
              <a:rPr kumimoji="0" lang="en-US" altLang="zh-CN" sz="800" b="0" i="1" u="none" strike="noStrike" kern="1200" cap="none" spc="0" normalizeH="0" baseline="0" noProof="0" smtClean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+mn-lt"/>
                <a:ea typeface="宋体" charset="-122"/>
                <a:cs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1" u="none" strike="noStrike" kern="1200" cap="none" spc="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+mn-lt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oup.png"/>
          <p:cNvPicPr>
            <a:picLocks noChangeAspect="1"/>
          </p:cNvPicPr>
          <p:nvPr userDrawn="1"/>
        </p:nvPicPr>
        <p:blipFill>
          <a:blip r:embed="rId2">
            <a:grayscl/>
            <a:lum bright="75000"/>
          </a:blip>
          <a:stretch>
            <a:fillRect/>
          </a:stretch>
        </p:blipFill>
        <p:spPr>
          <a:xfrm>
            <a:off x="-429653" y="5410200"/>
            <a:ext cx="3325253" cy="205383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252327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74320" y="6400800"/>
            <a:ext cx="828339" cy="457200"/>
          </a:xfrm>
          <a:prstGeom prst="rect">
            <a:avLst/>
          </a:prstGeom>
          <a:gradFill>
            <a:gsLst>
              <a:gs pos="0">
                <a:srgbClr val="A80000"/>
              </a:gs>
              <a:gs pos="100000">
                <a:srgbClr val="D90000"/>
              </a:gs>
            </a:gsLst>
            <a:lin ang="5400000" scaled="0"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ppt_pwe_logo_white_no_bg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8941" y="6263640"/>
            <a:ext cx="828339" cy="640080"/>
          </a:xfrm>
          <a:prstGeom prst="rect">
            <a:avLst/>
          </a:prstGeom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07682" y="6492240"/>
            <a:ext cx="685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91177-3257-0C4F-8ED7-7C4C5B4EA0A6}" type="slidenum">
              <a:rPr kumimoji="0" lang="en-US" altLang="zh-CN" sz="800" b="0" i="1" u="none" strike="noStrike" kern="1200" cap="none" spc="0" normalizeH="0" baseline="0" noProof="0" smtClean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+mn-lt"/>
                <a:ea typeface="宋体" charset="-122"/>
                <a:cs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1" u="none" strike="noStrike" kern="1200" cap="none" spc="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+mn-lt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28999"/>
            <a:ext cx="7741920" cy="838201"/>
          </a:xfrm>
        </p:spPr>
        <p:txBody>
          <a:bodyPr/>
          <a:lstStyle/>
          <a:p>
            <a:r>
              <a:rPr sz="4000" smtClean="0"/>
              <a:t>3</a:t>
            </a:r>
            <a:r>
              <a:rPr sz="4000" baseline="30000" smtClean="0"/>
              <a:t>rd </a:t>
            </a:r>
            <a:r>
              <a:rPr sz="4000" smtClean="0"/>
              <a:t>party user authentication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Perfect World Entertainment,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Flow: Requesting User Authentication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Sample XML requests and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799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685799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685799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685799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API</a:t>
            </a:r>
            <a:endParaRPr lang="en-US" dirty="0"/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 rot="5400000">
            <a:off x="-511969" y="2955132"/>
            <a:ext cx="3657603" cy="3333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rot="5400000">
            <a:off x="1637107" y="2970608"/>
            <a:ext cx="3657603" cy="238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rot="16200000" flipH="1">
            <a:off x="3775474" y="2968225"/>
            <a:ext cx="3657603" cy="71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rot="16200000" flipH="1">
            <a:off x="5850733" y="2950365"/>
            <a:ext cx="3657605" cy="428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33500" y="1944656"/>
            <a:ext cx="20955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1667657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Logs Into Game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400" y="238841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 back user information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466307" y="1945450"/>
            <a:ext cx="15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3464716" y="2817810"/>
            <a:ext cx="21336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4250" y="2526906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 success/fail to client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568160" y="1978015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Game sends request to API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72661" y="2099438"/>
            <a:ext cx="20954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2181" y="1824027"/>
            <a:ext cx="235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Client sends user auth request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3395667" y="2022444"/>
            <a:ext cx="1524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5606262" y="2665407"/>
            <a:ext cx="2050250" cy="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340648" y="2970211"/>
            <a:ext cx="2133601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43000" y="2679310"/>
            <a:ext cx="2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Log-in successful or Invalid Login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3397255" y="2894805"/>
            <a:ext cx="152400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3850" y="3051721"/>
            <a:ext cx="74295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4800" y="2438400"/>
            <a:ext cx="6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7165" y="2822117"/>
            <a:ext cx="114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User-to-client</a:t>
            </a:r>
            <a:endParaRPr lang="en-US" sz="10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8137" y="3477503"/>
            <a:ext cx="74295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90502" y="3247899"/>
            <a:ext cx="114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Client-to-Server</a:t>
            </a:r>
            <a:endParaRPr lang="en-US" sz="10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3850" y="3873429"/>
            <a:ext cx="74295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2400" y="3643825"/>
            <a:ext cx="114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Server-to-Server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38137" y="316468"/>
            <a:ext cx="526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Requesting User Authentication from within the game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598318" y="2253426"/>
            <a:ext cx="2058193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529268" y="2176432"/>
            <a:ext cx="1524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7453698" y="2459416"/>
            <a:ext cx="410393" cy="159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5530856" y="2740816"/>
            <a:ext cx="1524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338137" y="316468"/>
            <a:ext cx="4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requests and responses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19400" y="917376"/>
            <a:ext cx="3505200" cy="2345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&lt;login-request&gt;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&lt;account&gt;XXXX&lt;/account&gt;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&lt;password&gt;YYYY&lt;/password&gt;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&lt;game&gt;ZZZZ&lt;/game&gt;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&gt;AA.BB.CC.DD&lt;/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&lt;/login-request&gt;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9400" y="6096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Sending Login Request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2971800" y="2133599"/>
            <a:ext cx="3200400" cy="9906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&lt;account&gt; is the user’s raw account name</a:t>
            </a:r>
          </a:p>
          <a:p>
            <a:r>
              <a:rPr lang="en-US" sz="1000" dirty="0" smtClean="0"/>
              <a:t>&lt;password&gt; is the md5 of (account)+(raw password)</a:t>
            </a:r>
          </a:p>
          <a:p>
            <a:pPr marL="233363" indent="-233363"/>
            <a:r>
              <a:rPr lang="en-US" sz="1000" dirty="0" smtClean="0"/>
              <a:t>&lt;game&gt; is the game’s identifier, either readable name or internal ID – this can be finalized at a later time.</a:t>
            </a:r>
          </a:p>
          <a:p>
            <a:pPr marL="233363" indent="-233363"/>
            <a:r>
              <a:rPr lang="en-US" sz="1000" dirty="0" smtClean="0"/>
              <a:t>&lt;</a:t>
            </a:r>
            <a:r>
              <a:rPr lang="en-US" sz="1000" dirty="0" err="1" smtClean="0"/>
              <a:t>ip</a:t>
            </a:r>
            <a:r>
              <a:rPr lang="en-US" sz="1000" dirty="0" smtClean="0"/>
              <a:t>&gt; is the public IP of the computer running the client.  This can be either string (</a:t>
            </a:r>
            <a:r>
              <a:rPr lang="en-US" sz="1000" dirty="0" err="1" smtClean="0"/>
              <a:t>x.x.x.x</a:t>
            </a:r>
            <a:r>
              <a:rPr lang="en-US" sz="1000" dirty="0" smtClean="0"/>
              <a:t>) or long 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457200" y="3660578"/>
            <a:ext cx="3505200" cy="2544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&lt;login-response&gt;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&lt;status&gt;success&lt;/status&gt;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&lt;account&gt;XXXX&lt;/account&gt;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&gt;YYYY&lt;/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&lt;user-type&gt;ZZZZ&lt;/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user-type&gt;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&lt;/login-response&gt;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" y="3352801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Receiving Successful Login Response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59837" y="4876800"/>
            <a:ext cx="3321697" cy="1206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33363" indent="-233363"/>
            <a:r>
              <a:rPr lang="en-US" sz="1000" dirty="0" smtClean="0"/>
              <a:t>&lt;status&gt; is “success” for successful logins</a:t>
            </a:r>
          </a:p>
          <a:p>
            <a:pPr marL="233363" indent="-233363"/>
            <a:r>
              <a:rPr lang="en-US" sz="1000" dirty="0" smtClean="0"/>
              <a:t>&lt;account&gt; is the account name as specified in the request</a:t>
            </a:r>
          </a:p>
          <a:p>
            <a:pPr marL="233363" indent="-233363"/>
            <a:r>
              <a:rPr lang="en-US" sz="1000" dirty="0" smtClean="0"/>
              <a:t>&lt;</a:t>
            </a:r>
            <a:r>
              <a:rPr lang="en-US" sz="1000" dirty="0" err="1" smtClean="0"/>
              <a:t>userid</a:t>
            </a:r>
            <a:r>
              <a:rPr lang="en-US" sz="1000" dirty="0" smtClean="0"/>
              <a:t>&gt; is the account’s numeric user id.</a:t>
            </a:r>
          </a:p>
          <a:p>
            <a:pPr marL="233363" indent="-233363"/>
            <a:r>
              <a:rPr lang="en-US" sz="1000" dirty="0" smtClean="0"/>
              <a:t>&lt;user-type&gt; is an integer in the form of a bit field, containing user permissions and access rights.  GM permissions are included here and can be finalized at a later time.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5181600" y="3660577"/>
            <a:ext cx="3505200" cy="2664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&lt;login-response&gt;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&lt;status&gt;failed&lt;/status&gt;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&lt;reason-code&gt;XX&lt;/reason-code&gt;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&lt;message&gt;YYYY&lt;/message&gt;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&lt;/login-response&gt;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3352801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Receiving Failed Login Response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5334000" y="4648199"/>
            <a:ext cx="3200400" cy="1556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&lt;status&gt; is “failed” for unsuccessful logins</a:t>
            </a:r>
          </a:p>
          <a:p>
            <a:pPr marL="233363" indent="-233363"/>
            <a:r>
              <a:rPr lang="en-US" sz="1000" dirty="0" smtClean="0"/>
              <a:t>&lt;reason-code&gt; is an integer response type which  informs the game of the reason  the request was denied.  The specific error codes will be determined at a future time, but typical responses include  Invalid Login  and  Banned Account</a:t>
            </a:r>
          </a:p>
          <a:p>
            <a:pPr marL="233363" indent="-233363"/>
            <a:r>
              <a:rPr lang="en-US" sz="1000" dirty="0" smtClean="0"/>
              <a:t>&lt;message&gt; is a readable response which corresponds to the reason-code.  This should </a:t>
            </a:r>
            <a:r>
              <a:rPr lang="en-US" sz="1000" b="1" dirty="0" smtClean="0"/>
              <a:t>not</a:t>
            </a:r>
            <a:r>
              <a:rPr lang="en-US" sz="1000" dirty="0" smtClean="0"/>
              <a:t> be displayed to the user; it is for developers to debug failed logins.  It </a:t>
            </a:r>
            <a:r>
              <a:rPr lang="en-US" sz="1000" b="1" dirty="0" smtClean="0"/>
              <a:t>may</a:t>
            </a:r>
            <a:r>
              <a:rPr lang="en-US" sz="1000" dirty="0" smtClean="0"/>
              <a:t> be included in log files if desired.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223084"/>
            <a:ext cx="624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Note:  API requests are using https with SSLv3 client certificate authentication</a:t>
            </a:r>
            <a:endParaRPr lang="en-US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E PPT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PWE PPT TEMPLATE 2011</Template>
  <TotalTime>255</TotalTime>
  <Words>361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PWE PPT TEMPLATE 2011</vt:lpstr>
      <vt:lpstr>3rd party user authentication</vt:lpstr>
      <vt:lpstr>Contents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Billing Integration</dc:title>
  <dc:creator>Greg Heckenbach</dc:creator>
  <cp:lastModifiedBy>Kenny Nguyen</cp:lastModifiedBy>
  <cp:revision>28</cp:revision>
  <dcterms:created xsi:type="dcterms:W3CDTF">2011-02-01T19:28:59Z</dcterms:created>
  <dcterms:modified xsi:type="dcterms:W3CDTF">2011-03-14T18:54:05Z</dcterms:modified>
</cp:coreProperties>
</file>