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1D6B-11E3-48C0-A5DC-005CAC97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60E44-509C-4869-A654-3F41370F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D3B3-9BA2-4100-B55B-A2ED781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14BA-8A97-4758-A04D-EE4ACCC7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F918-E6E2-4497-9C8E-205EF66E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99C3-0B91-4A51-993F-489BAA8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66F53-C083-4C58-B208-4C68498F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3239-1F61-4FB4-B53B-6C780DCA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65F6-2246-44ED-82B0-C0FA1C8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F6C-1360-4263-ADAC-B96763C6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E7792-E895-4115-B2CB-524EDFBA2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B4C91-2310-4ED6-938A-D0E9509E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130E-F882-4AE9-8CE7-3C3DBA09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5E9D-DFE2-47AC-BF52-2A9AE095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B0CD-B1A3-4AC3-9047-72C804C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3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100D-B339-4BDA-B728-FFF04CC2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094-D4C7-469C-AD00-9F1B9569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502B-7193-411B-AC1E-EEF29A4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5695-DC4B-4829-9EC8-EB31DA11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3A17-CF44-4EF9-BCD9-EF56FFC3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341-813A-43D4-AFE7-AA4DBA8F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D4AF-FD1C-413E-9897-41D9506A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5C8B-3E51-41C3-9F5B-E9D79EB6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1770-055D-44E2-AE78-9BE0F578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788C-6DDB-462B-987B-DD762C6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EBEA-E399-4435-9379-06F9BBC9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BEA1-3BB7-47FA-9512-BED9E4BD1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9A272-18F7-42C2-9086-78817671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657F3-CDAD-43B5-890B-3F54823E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9D2A-E1FC-4A10-8AC5-066869C5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DC4E-4EDE-4DE9-808B-E7BBD01C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E2F-727E-49CB-8037-5CD06665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700A-0C98-41E5-8F3E-184D6BC7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5831D-E107-4174-AD07-9C1B1739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A6FE0-4AAA-4639-923B-A71D6C591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C9731-D526-46FC-9318-3D6C53871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409FF-4066-4CFA-A616-DF6C432F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D43EA-B524-4228-93C3-A99D85EF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389FD-111D-4EE7-8C75-3052A811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E94-311B-487E-8C00-A5AF9793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F562C-B527-4CE6-B6FA-8B4A0BAC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47B9-F638-467E-A7C1-27A123FA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F49FD-F627-47D1-8DBF-C2857933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36C7C-46E7-431D-8C45-EEDEE3B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98A89-7DF7-4E87-B15E-4DB69148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0C993-2883-436E-AFBC-DD1F18BD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DAB9-9A92-4742-A9AF-79C413CB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8F00-B4EB-496D-AEA0-4C53CECD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9E20-F2A6-4E7E-ACF2-A537817B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E5AF6-E9A7-426F-B01F-D3CF0219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F1B31-E0C4-40C1-88A8-1248A30C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A5782-177D-48EB-9F5B-381AF49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17DB-3A94-415A-BC03-6E4A84D2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327C0-0B20-4592-B546-89E7DB0B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15331-E58B-47F2-944A-C926B4CA2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9020-0D6E-404E-ADCF-4525834C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7159-46BD-486B-93F6-6768822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96DB4-9FA7-435B-9333-F972D395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B927E-EDDD-4DF0-8845-0D837C9A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EED2-856A-4CCE-A0D3-AE81ACF2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D482-2561-4F44-A384-73719731C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D34A5-1096-40C7-A2EB-EDE31F68777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1234-15BA-401B-B8D5-D5356ADC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3266A-5F5D-4B11-B5DC-A0C52D248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C485-9C21-44C7-8350-65160E4F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6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9EBB-830D-4001-A22A-7EBE75DC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w Cen MT Condensed Extra Bold" panose="020B0803020202020204" pitchFamily="34" charset="0"/>
              </a:rPr>
              <a:t>Agile Assist</a:t>
            </a:r>
            <a:endParaRPr lang="en-US" sz="6600" b="1" dirty="0">
              <a:latin typeface="Tw Cen MT Condensed Extra Bold" panose="020B08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C1DE4-CE1F-4F5B-9F9A-92153FC7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2477294"/>
            <a:ext cx="7139940" cy="3048000"/>
          </a:xfrm>
        </p:spPr>
      </p:pic>
    </p:spTree>
    <p:extLst>
      <p:ext uri="{BB962C8B-B14F-4D97-AF65-F5344CB8AC3E}">
        <p14:creationId xmlns:p14="http://schemas.microsoft.com/office/powerpoint/2010/main" val="157003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39304A-8976-4D45-9173-45E5ECFA541A}"/>
              </a:ext>
            </a:extLst>
          </p:cNvPr>
          <p:cNvSpPr/>
          <p:nvPr/>
        </p:nvSpPr>
        <p:spPr>
          <a:xfrm>
            <a:off x="6880806" y="3073529"/>
            <a:ext cx="1565545" cy="21658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Image result for spring data logo">
            <a:extLst>
              <a:ext uri="{FF2B5EF4-FFF2-40B4-BE49-F238E27FC236}">
                <a16:creationId xmlns:a16="http://schemas.microsoft.com/office/drawing/2014/main" id="{FB31DACD-7216-4BA8-AB87-D08F37BD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22" y="4098133"/>
            <a:ext cx="650079" cy="65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5845C-6A60-49EB-9D3B-ECD691B9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10" y="2201897"/>
            <a:ext cx="1533525" cy="12763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4F5569-4B3C-4C0B-96FB-1843AF25D76C}"/>
              </a:ext>
            </a:extLst>
          </p:cNvPr>
          <p:cNvSpPr/>
          <p:nvPr/>
        </p:nvSpPr>
        <p:spPr>
          <a:xfrm>
            <a:off x="3838575" y="2362200"/>
            <a:ext cx="1866900" cy="289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DE392-F98A-4493-A6C0-B8A6E506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88" y="2580180"/>
            <a:ext cx="1347788" cy="1042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E75B4-3178-41D5-84C5-10B4A0E4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88" y="4022922"/>
            <a:ext cx="1347788" cy="1042628"/>
          </a:xfrm>
          <a:prstGeom prst="rect">
            <a:avLst/>
          </a:prstGeom>
        </p:spPr>
      </p:pic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8166058D-1B84-406B-8C0D-1BF1FB447FC6}"/>
              </a:ext>
            </a:extLst>
          </p:cNvPr>
          <p:cNvSpPr/>
          <p:nvPr/>
        </p:nvSpPr>
        <p:spPr>
          <a:xfrm>
            <a:off x="5476875" y="1981200"/>
            <a:ext cx="1417452" cy="1387508"/>
          </a:xfrm>
          <a:prstGeom prst="cloudCallout">
            <a:avLst>
              <a:gd name="adj1" fmla="val -58901"/>
              <a:gd name="adj2" fmla="val 409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python flask">
            <a:extLst>
              <a:ext uri="{FF2B5EF4-FFF2-40B4-BE49-F238E27FC236}">
                <a16:creationId xmlns:a16="http://schemas.microsoft.com/office/drawing/2014/main" id="{7ECFF85E-470F-42C2-B5C2-99F7C9EA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99" y="2759204"/>
            <a:ext cx="652876" cy="3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61847-966C-41C8-833F-6A6DE230D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900" y="319088"/>
            <a:ext cx="2019300" cy="45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A7B92-75EC-41A5-B402-A780F6822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047" y="411485"/>
            <a:ext cx="7102455" cy="35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1C0A8-F249-4400-8993-BFC916949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621" y="485779"/>
            <a:ext cx="578005" cy="209582"/>
          </a:xfrm>
          <a:prstGeom prst="rect">
            <a:avLst/>
          </a:prstGeom>
        </p:spPr>
      </p:pic>
      <p:pic>
        <p:nvPicPr>
          <p:cNvPr id="1028" name="Picture 4" descr="Image result for ionic">
            <a:extLst>
              <a:ext uri="{FF2B5EF4-FFF2-40B4-BE49-F238E27FC236}">
                <a16:creationId xmlns:a16="http://schemas.microsoft.com/office/drawing/2014/main" id="{E18813A0-4401-4E34-AAA0-76275A77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2" y="2362200"/>
            <a:ext cx="358287" cy="3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gular icon">
            <a:extLst>
              <a:ext uri="{FF2B5EF4-FFF2-40B4-BE49-F238E27FC236}">
                <a16:creationId xmlns:a16="http://schemas.microsoft.com/office/drawing/2014/main" id="{F8276513-A761-433C-BCDB-6F2489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22" y="2435054"/>
            <a:ext cx="212578" cy="2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D75B9A-3AF0-4DBB-A0A5-72AE9FD9D754}"/>
              </a:ext>
            </a:extLst>
          </p:cNvPr>
          <p:cNvCxnSpPr>
            <a:stCxn id="8" idx="3"/>
          </p:cNvCxnSpPr>
          <p:nvPr/>
        </p:nvCxnSpPr>
        <p:spPr>
          <a:xfrm>
            <a:off x="3101335" y="2840072"/>
            <a:ext cx="1262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66D71-F210-4041-BC63-DE80A1C7492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8682" y="3622808"/>
            <a:ext cx="0" cy="539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python spacy">
            <a:extLst>
              <a:ext uri="{FF2B5EF4-FFF2-40B4-BE49-F238E27FC236}">
                <a16:creationId xmlns:a16="http://schemas.microsoft.com/office/drawing/2014/main" id="{1EDF1115-B676-4A15-8F0D-FCBC805E3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97" y="2505768"/>
            <a:ext cx="652876" cy="23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nltk">
            <a:extLst>
              <a:ext uri="{FF2B5EF4-FFF2-40B4-BE49-F238E27FC236}">
                <a16:creationId xmlns:a16="http://schemas.microsoft.com/office/drawing/2014/main" id="{0B010211-1D17-49AD-8277-CED5A00A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73" y="2217601"/>
            <a:ext cx="579252" cy="6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36E7AADB-E310-4712-B734-1FDACC5670B3}"/>
              </a:ext>
            </a:extLst>
          </p:cNvPr>
          <p:cNvSpPr/>
          <p:nvPr/>
        </p:nvSpPr>
        <p:spPr>
          <a:xfrm>
            <a:off x="1362075" y="4235449"/>
            <a:ext cx="2151462" cy="2174860"/>
          </a:xfrm>
          <a:prstGeom prst="cloudCallout">
            <a:avLst>
              <a:gd name="adj1" fmla="val 79510"/>
              <a:gd name="adj2" fmla="val -268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python google text to speech">
            <a:extLst>
              <a:ext uri="{FF2B5EF4-FFF2-40B4-BE49-F238E27FC236}">
                <a16:creationId xmlns:a16="http://schemas.microsoft.com/office/drawing/2014/main" id="{6C7C8FCC-5E2A-4CD7-A4DF-76E14FDB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06" y="4734533"/>
            <a:ext cx="901473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A3BFA0-DFA4-42DC-A369-9AC0FD9685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7781" y="4748212"/>
            <a:ext cx="724953" cy="761505"/>
          </a:xfrm>
          <a:prstGeom prst="rect">
            <a:avLst/>
          </a:prstGeom>
        </p:spPr>
      </p:pic>
      <p:pic>
        <p:nvPicPr>
          <p:cNvPr id="1042" name="Picture 18" descr="Image result for python tflearn">
            <a:extLst>
              <a:ext uri="{FF2B5EF4-FFF2-40B4-BE49-F238E27FC236}">
                <a16:creationId xmlns:a16="http://schemas.microsoft.com/office/drawing/2014/main" id="{FA9E1100-5F92-4FC8-B82B-594C219E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44" y="5495888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68DEDD-A9C7-475B-AAEE-1E81A2DD10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48328" y="5573759"/>
            <a:ext cx="724953" cy="51015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96453-C050-4733-9A38-BEAE2A649CA5}"/>
              </a:ext>
            </a:extLst>
          </p:cNvPr>
          <p:cNvGrpSpPr/>
          <p:nvPr/>
        </p:nvGrpSpPr>
        <p:grpSpPr>
          <a:xfrm>
            <a:off x="7059016" y="3111629"/>
            <a:ext cx="1257300" cy="990600"/>
            <a:chOff x="7192366" y="3073529"/>
            <a:chExt cx="1257300" cy="990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0CE9C5-CB03-41FC-8D51-C34671213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192366" y="3073529"/>
              <a:ext cx="1257300" cy="990600"/>
            </a:xfrm>
            <a:prstGeom prst="rect">
              <a:avLst/>
            </a:prstGeom>
          </p:spPr>
        </p:pic>
        <p:pic>
          <p:nvPicPr>
            <p:cNvPr id="1046" name="Picture 22" descr="Image result for java logo">
              <a:extLst>
                <a:ext uri="{FF2B5EF4-FFF2-40B4-BE49-F238E27FC236}">
                  <a16:creationId xmlns:a16="http://schemas.microsoft.com/office/drawing/2014/main" id="{98587B3B-DE84-40AD-BF66-32858571A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7280" b="99234" l="2073" r="95337">
                          <a14:foregroundMark x1="54922" y1="34100" x2="54922" y2="34100"/>
                          <a14:foregroundMark x1="65285" y1="7280" x2="65285" y2="7280"/>
                          <a14:foregroundMark x1="19689" y1="59004" x2="19689" y2="59004"/>
                          <a14:foregroundMark x1="17617" y1="60536" x2="17617" y2="60536"/>
                          <a14:foregroundMark x1="35751" y1="72797" x2="35751" y2="72797"/>
                          <a14:foregroundMark x1="37306" y1="82759" x2="37306" y2="82759"/>
                          <a14:foregroundMark x1="8808" y1="90421" x2="8808" y2="90421"/>
                          <a14:foregroundMark x1="15026" y1="92720" x2="15026" y2="92720"/>
                          <a14:foregroundMark x1="2073" y1="90805" x2="2073" y2="90805"/>
                          <a14:foregroundMark x1="58031" y1="99234" x2="58031" y2="99234"/>
                          <a14:foregroundMark x1="95337" y1="62835" x2="95337" y2="628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047" y="3208576"/>
              <a:ext cx="371937" cy="50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e result for spring boot logo">
            <a:extLst>
              <a:ext uri="{FF2B5EF4-FFF2-40B4-BE49-F238E27FC236}">
                <a16:creationId xmlns:a16="http://schemas.microsoft.com/office/drawing/2014/main" id="{E154FE60-6C41-415B-81C8-AA9371BA5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41" y="4196574"/>
            <a:ext cx="814053" cy="4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swagger logo">
            <a:extLst>
              <a:ext uri="{FF2B5EF4-FFF2-40B4-BE49-F238E27FC236}">
                <a16:creationId xmlns:a16="http://schemas.microsoft.com/office/drawing/2014/main" id="{CEE9CDCC-0227-4BDC-AF29-0345F154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91" y="4757455"/>
            <a:ext cx="1281464" cy="35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9D46AC-C65A-4A75-B897-CAD97260C7F3}"/>
              </a:ext>
            </a:extLst>
          </p:cNvPr>
          <p:cNvCxnSpPr>
            <a:cxnSpLocks/>
          </p:cNvCxnSpPr>
          <p:nvPr/>
        </p:nvCxnSpPr>
        <p:spPr>
          <a:xfrm>
            <a:off x="5705475" y="4410591"/>
            <a:ext cx="1175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Image result for mongodb icon">
            <a:extLst>
              <a:ext uri="{FF2B5EF4-FFF2-40B4-BE49-F238E27FC236}">
                <a16:creationId xmlns:a16="http://schemas.microsoft.com/office/drawing/2014/main" id="{5A782E2B-D8FF-4ED9-9234-1DB7348F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442" y="3749658"/>
            <a:ext cx="1297269" cy="12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9A8E2B-9342-422D-9593-82799E0C6013}"/>
              </a:ext>
            </a:extLst>
          </p:cNvPr>
          <p:cNvCxnSpPr>
            <a:cxnSpLocks/>
          </p:cNvCxnSpPr>
          <p:nvPr/>
        </p:nvCxnSpPr>
        <p:spPr>
          <a:xfrm>
            <a:off x="8446351" y="4379758"/>
            <a:ext cx="1040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8E1B3B-B705-4F06-85FE-EB5B0E57DCB4}"/>
              </a:ext>
            </a:extLst>
          </p:cNvPr>
          <p:cNvSpPr txBox="1"/>
          <p:nvPr/>
        </p:nvSpPr>
        <p:spPr>
          <a:xfrm>
            <a:off x="4014788" y="964728"/>
            <a:ext cx="513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haroni" panose="020B0604020202020204" pitchFamily="2" charset="-79"/>
                <a:cs typeface="Aharoni" panose="020B0604020202020204" pitchFamily="2" charset="-79"/>
              </a:rPr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9425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C5F-EF7D-4B86-9917-BE704574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134433"/>
            <a:ext cx="10515600" cy="763190"/>
          </a:xfrm>
        </p:spPr>
        <p:txBody>
          <a:bodyPr>
            <a:normAutofit/>
          </a:bodyPr>
          <a:lstStyle/>
          <a:p>
            <a:r>
              <a:rPr lang="en-IN" sz="2800" dirty="0"/>
              <a:t>Use Case-1: Daily Stand-up Meeting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F6C2-3FA1-495F-B08D-00FCCCFD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93" y="2023283"/>
            <a:ext cx="428366" cy="3565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88319-C92C-43B4-98E5-F30F6CE5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721977" y="2023283"/>
            <a:ext cx="325551" cy="309702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CE4563-D3AF-4654-B342-16453A97BE8D}"/>
              </a:ext>
            </a:extLst>
          </p:cNvPr>
          <p:cNvSpPr/>
          <p:nvPr/>
        </p:nvSpPr>
        <p:spPr>
          <a:xfrm>
            <a:off x="3884752" y="1380804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Welcome to today’s stand-up meeting</a:t>
            </a:r>
            <a:endParaRPr lang="en-US" sz="12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BE2221-FC0D-44FF-939F-84AB7F84F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6179890" y="2067719"/>
            <a:ext cx="325551" cy="3097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98AFB59-47FD-4D9E-B93D-893D2B5A4045}"/>
              </a:ext>
            </a:extLst>
          </p:cNvPr>
          <p:cNvSpPr/>
          <p:nvPr/>
        </p:nvSpPr>
        <p:spPr>
          <a:xfrm>
            <a:off x="6342665" y="1425240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could you please explain about yesterday's task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5C657-CB74-4559-BD89-690B21A1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199" y="2023283"/>
            <a:ext cx="428366" cy="356528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8D4AB2D-8205-40BF-AA02-57F0A89ACE85}"/>
              </a:ext>
            </a:extLst>
          </p:cNvPr>
          <p:cNvSpPr/>
          <p:nvPr/>
        </p:nvSpPr>
        <p:spPr>
          <a:xfrm>
            <a:off x="9173391" y="1380803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 was working on &lt;TICKET-NUMBER&gt;</a:t>
            </a:r>
            <a:endParaRPr lang="en-US" sz="1200" dirty="0"/>
          </a:p>
          <a:p>
            <a:pPr algn="ctr"/>
            <a:r>
              <a:rPr lang="en-IN" sz="1200" dirty="0"/>
              <a:t> yesterday</a:t>
            </a:r>
            <a:endParaRPr lang="en-US" sz="12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B08D6D8-EF0E-4757-8079-A535A55D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9007014" y="3731694"/>
            <a:ext cx="325551" cy="30970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E6F7E05-4E60-4F4D-89C1-390524576FD9}"/>
              </a:ext>
            </a:extLst>
          </p:cNvPr>
          <p:cNvSpPr/>
          <p:nvPr/>
        </p:nvSpPr>
        <p:spPr>
          <a:xfrm>
            <a:off x="9169789" y="3089215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could you please explain about future tasks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1606BC-D4A1-4439-95FB-BD8A902B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72" y="3778129"/>
            <a:ext cx="428366" cy="35652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E2FF06F-636F-422A-B241-4F55E0B75BB1}"/>
              </a:ext>
            </a:extLst>
          </p:cNvPr>
          <p:cNvSpPr/>
          <p:nvPr/>
        </p:nvSpPr>
        <p:spPr>
          <a:xfrm>
            <a:off x="5920564" y="3135649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 will be working on &lt;TICKET-NUMBER&gt;</a:t>
            </a:r>
            <a:endParaRPr lang="en-US" sz="1200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88DF4C0-1C83-41E0-B7F5-AB6B496EF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2414399" y="3850390"/>
            <a:ext cx="325551" cy="309702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5B2A726-8571-4727-AA4A-781D7FE5A3F6}"/>
              </a:ext>
            </a:extLst>
          </p:cNvPr>
          <p:cNvSpPr/>
          <p:nvPr/>
        </p:nvSpPr>
        <p:spPr>
          <a:xfrm>
            <a:off x="2577174" y="3207911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Any impediments?</a:t>
            </a:r>
            <a:endParaRPr 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4EAEF2-FA56-4D47-A2E8-0DF55713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82" y="5677498"/>
            <a:ext cx="428366" cy="356528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8ACC2E7-4813-478B-84DC-74072EAEE29B}"/>
              </a:ext>
            </a:extLst>
          </p:cNvPr>
          <p:cNvSpPr/>
          <p:nvPr/>
        </p:nvSpPr>
        <p:spPr>
          <a:xfrm>
            <a:off x="2577174" y="5035018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No</a:t>
            </a:r>
            <a:endParaRPr lang="en-US" sz="1200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1616C36-C91D-45D9-862C-FF55F1B4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5204808" y="5677497"/>
            <a:ext cx="325551" cy="309702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2C24CA92-323D-4888-A7C9-8A414EAD765D}"/>
              </a:ext>
            </a:extLst>
          </p:cNvPr>
          <p:cNvSpPr/>
          <p:nvPr/>
        </p:nvSpPr>
        <p:spPr>
          <a:xfrm>
            <a:off x="5367583" y="5035018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Thanks for joining the meeting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00EC7-6F28-4D2B-8B65-62215ACB63C6}"/>
              </a:ext>
            </a:extLst>
          </p:cNvPr>
          <p:cNvCxnSpPr/>
          <p:nvPr/>
        </p:nvCxnSpPr>
        <p:spPr>
          <a:xfrm>
            <a:off x="2499919" y="2155970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A713F2-D1AF-4C34-A2F8-5C26C8D71916}"/>
              </a:ext>
            </a:extLst>
          </p:cNvPr>
          <p:cNvCxnSpPr/>
          <p:nvPr/>
        </p:nvCxnSpPr>
        <p:spPr>
          <a:xfrm>
            <a:off x="4768580" y="2164359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E3E921-CA02-483F-A34C-872A6F93DA65}"/>
              </a:ext>
            </a:extLst>
          </p:cNvPr>
          <p:cNvCxnSpPr/>
          <p:nvPr/>
        </p:nvCxnSpPr>
        <p:spPr>
          <a:xfrm>
            <a:off x="7344001" y="2223082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44EED-499C-407B-83D1-CCAD479AC08C}"/>
              </a:ext>
            </a:extLst>
          </p:cNvPr>
          <p:cNvCxnSpPr/>
          <p:nvPr/>
        </p:nvCxnSpPr>
        <p:spPr>
          <a:xfrm>
            <a:off x="4332353" y="5276675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08141D-EC84-45BD-8590-5A5BFF2D31FE}"/>
              </a:ext>
            </a:extLst>
          </p:cNvPr>
          <p:cNvCxnSpPr>
            <a:cxnSpLocks/>
          </p:cNvCxnSpPr>
          <p:nvPr/>
        </p:nvCxnSpPr>
        <p:spPr>
          <a:xfrm flipH="1">
            <a:off x="4613945" y="3397541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A87552-7A22-4644-B3A1-43A4CDA51F17}"/>
              </a:ext>
            </a:extLst>
          </p:cNvPr>
          <p:cNvCxnSpPr>
            <a:cxnSpLocks/>
          </p:cNvCxnSpPr>
          <p:nvPr/>
        </p:nvCxnSpPr>
        <p:spPr>
          <a:xfrm flipH="1">
            <a:off x="7894041" y="3422708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DBF25-DD17-4DEF-B64E-2272DE409130}"/>
              </a:ext>
            </a:extLst>
          </p:cNvPr>
          <p:cNvCxnSpPr>
            <a:cxnSpLocks/>
          </p:cNvCxnSpPr>
          <p:nvPr/>
        </p:nvCxnSpPr>
        <p:spPr>
          <a:xfrm flipH="1">
            <a:off x="10050011" y="2223082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CF0CF5-B857-4BD6-9954-DF0C43A052F8}"/>
              </a:ext>
            </a:extLst>
          </p:cNvPr>
          <p:cNvCxnSpPr>
            <a:cxnSpLocks/>
          </p:cNvCxnSpPr>
          <p:nvPr/>
        </p:nvCxnSpPr>
        <p:spPr>
          <a:xfrm flipH="1">
            <a:off x="3389480" y="4229960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7F8FF4-611A-41C2-87F1-21C188A5B864}"/>
              </a:ext>
            </a:extLst>
          </p:cNvPr>
          <p:cNvSpPr txBox="1"/>
          <p:nvPr/>
        </p:nvSpPr>
        <p:spPr>
          <a:xfrm>
            <a:off x="1519843" y="1760839"/>
            <a:ext cx="1286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Joins the meeting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81AA7-CBC2-4349-91A2-EA8B2CA4D9D9}"/>
              </a:ext>
            </a:extLst>
          </p:cNvPr>
          <p:cNvSpPr txBox="1"/>
          <p:nvPr/>
        </p:nvSpPr>
        <p:spPr>
          <a:xfrm>
            <a:off x="5943105" y="5558801"/>
            <a:ext cx="193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Also sends meeting minutes</a:t>
            </a:r>
          </a:p>
          <a:p>
            <a:r>
              <a:rPr lang="en-IN" sz="1200" dirty="0"/>
              <a:t>to the team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259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C5F-EF7D-4B86-9917-BE704574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134433"/>
            <a:ext cx="10515600" cy="763190"/>
          </a:xfrm>
        </p:spPr>
        <p:txBody>
          <a:bodyPr>
            <a:normAutofit/>
          </a:bodyPr>
          <a:lstStyle/>
          <a:p>
            <a:r>
              <a:rPr lang="en-IN" sz="2800" dirty="0"/>
              <a:t>Use Case-2: Backlog Grooming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F6C2-3FA1-495F-B08D-00FCCCFD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58" y="2467900"/>
            <a:ext cx="428366" cy="3565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88319-C92C-43B4-98E5-F30F6CE5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596142" y="2467900"/>
            <a:ext cx="325551" cy="309702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CE4563-D3AF-4654-B342-16453A97BE8D}"/>
              </a:ext>
            </a:extLst>
          </p:cNvPr>
          <p:cNvSpPr/>
          <p:nvPr/>
        </p:nvSpPr>
        <p:spPr>
          <a:xfrm>
            <a:off x="3263645" y="1825421"/>
            <a:ext cx="2531084" cy="523783"/>
          </a:xfrm>
          <a:prstGeom prst="wedgeRoundRectCallout">
            <a:avLst>
              <a:gd name="adj1" fmla="val -29774"/>
              <a:gd name="adj2" fmla="val 706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Welcome to today's backlog grooming meeting. We have a list of tasks to be estimated and assigned.</a:t>
            </a:r>
            <a:endParaRPr lang="en-US" sz="12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BE2221-FC0D-44FF-939F-84AB7F84F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6054055" y="2512336"/>
            <a:ext cx="325551" cy="3097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98AFB59-47FD-4D9E-B93D-893D2B5A4045}"/>
              </a:ext>
            </a:extLst>
          </p:cNvPr>
          <p:cNvSpPr/>
          <p:nvPr/>
        </p:nvSpPr>
        <p:spPr>
          <a:xfrm>
            <a:off x="6216830" y="1869857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Who is interested to work on the </a:t>
            </a:r>
          </a:p>
          <a:p>
            <a:pPr algn="ctr"/>
            <a:r>
              <a:rPr lang="en-IN" sz="1200" dirty="0"/>
              <a:t>&lt;TICKET-NUMBER&gt;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5C657-CB74-4559-BD89-690B21A1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64" y="2467900"/>
            <a:ext cx="428366" cy="356528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8D4AB2D-8205-40BF-AA02-57F0A89ACE85}"/>
              </a:ext>
            </a:extLst>
          </p:cNvPr>
          <p:cNvSpPr/>
          <p:nvPr/>
        </p:nvSpPr>
        <p:spPr>
          <a:xfrm>
            <a:off x="9047556" y="1825420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nomination</a:t>
            </a:r>
            <a:endParaRPr lang="en-US" sz="12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B08D6D8-EF0E-4757-8079-A535A55D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8881179" y="4176311"/>
            <a:ext cx="325551" cy="30970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E6F7E05-4E60-4F4D-89C1-390524576FD9}"/>
              </a:ext>
            </a:extLst>
          </p:cNvPr>
          <p:cNvSpPr/>
          <p:nvPr/>
        </p:nvSpPr>
        <p:spPr>
          <a:xfrm>
            <a:off x="9043954" y="3533832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What is your estimate for completing the &lt;TICKET-NUMBER&gt;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1606BC-D4A1-4439-95FB-BD8A902B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37" y="4222746"/>
            <a:ext cx="428366" cy="35652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E2FF06F-636F-422A-B241-4F55E0B75BB1}"/>
              </a:ext>
            </a:extLst>
          </p:cNvPr>
          <p:cNvSpPr/>
          <p:nvPr/>
        </p:nvSpPr>
        <p:spPr>
          <a:xfrm>
            <a:off x="5794729" y="3580266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Estimation will be given</a:t>
            </a:r>
            <a:endParaRPr lang="en-US" sz="1200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88DF4C0-1C83-41E0-B7F5-AB6B496EF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2288564" y="4295007"/>
            <a:ext cx="325551" cy="3097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00EC7-6F28-4D2B-8B65-62215ACB63C6}"/>
              </a:ext>
            </a:extLst>
          </p:cNvPr>
          <p:cNvCxnSpPr/>
          <p:nvPr/>
        </p:nvCxnSpPr>
        <p:spPr>
          <a:xfrm>
            <a:off x="2374084" y="2600587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A713F2-D1AF-4C34-A2F8-5C26C8D71916}"/>
              </a:ext>
            </a:extLst>
          </p:cNvPr>
          <p:cNvCxnSpPr/>
          <p:nvPr/>
        </p:nvCxnSpPr>
        <p:spPr>
          <a:xfrm>
            <a:off x="4642745" y="2608976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E3E921-CA02-483F-A34C-872A6F93DA65}"/>
              </a:ext>
            </a:extLst>
          </p:cNvPr>
          <p:cNvCxnSpPr/>
          <p:nvPr/>
        </p:nvCxnSpPr>
        <p:spPr>
          <a:xfrm>
            <a:off x="7218166" y="2667699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08141D-EC84-45BD-8590-5A5BFF2D31FE}"/>
              </a:ext>
            </a:extLst>
          </p:cNvPr>
          <p:cNvCxnSpPr>
            <a:cxnSpLocks/>
          </p:cNvCxnSpPr>
          <p:nvPr/>
        </p:nvCxnSpPr>
        <p:spPr>
          <a:xfrm flipH="1">
            <a:off x="4488110" y="3842158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A87552-7A22-4644-B3A1-43A4CDA51F17}"/>
              </a:ext>
            </a:extLst>
          </p:cNvPr>
          <p:cNvCxnSpPr>
            <a:cxnSpLocks/>
          </p:cNvCxnSpPr>
          <p:nvPr/>
        </p:nvCxnSpPr>
        <p:spPr>
          <a:xfrm flipH="1">
            <a:off x="7768206" y="3867325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DBF25-DD17-4DEF-B64E-2272DE409130}"/>
              </a:ext>
            </a:extLst>
          </p:cNvPr>
          <p:cNvCxnSpPr>
            <a:cxnSpLocks/>
          </p:cNvCxnSpPr>
          <p:nvPr/>
        </p:nvCxnSpPr>
        <p:spPr>
          <a:xfrm flipH="1">
            <a:off x="9924176" y="2667699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7F8FF4-611A-41C2-87F1-21C188A5B864}"/>
              </a:ext>
            </a:extLst>
          </p:cNvPr>
          <p:cNvSpPr txBox="1"/>
          <p:nvPr/>
        </p:nvSpPr>
        <p:spPr>
          <a:xfrm>
            <a:off x="1394008" y="2205456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Joins the meeting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C2FDC-0AA9-466D-8C38-70524B0A03DF}"/>
              </a:ext>
            </a:extLst>
          </p:cNvPr>
          <p:cNvSpPr txBox="1"/>
          <p:nvPr/>
        </p:nvSpPr>
        <p:spPr>
          <a:xfrm>
            <a:off x="9894473" y="2695537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Assigns the task </a:t>
            </a:r>
          </a:p>
          <a:p>
            <a:r>
              <a:rPr lang="en-IN" sz="1050" dirty="0"/>
              <a:t>against the nominee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9B897B-6601-4F28-A9E1-B875FEA430DB}"/>
              </a:ext>
            </a:extLst>
          </p:cNvPr>
          <p:cNvSpPr txBox="1"/>
          <p:nvPr/>
        </p:nvSpPr>
        <p:spPr>
          <a:xfrm>
            <a:off x="4399474" y="3850260"/>
            <a:ext cx="1382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Marks the estimation </a:t>
            </a:r>
          </a:p>
          <a:p>
            <a:r>
              <a:rPr lang="en-IN" sz="1050" dirty="0"/>
              <a:t>on the ticket</a:t>
            </a:r>
            <a:endParaRPr lang="en-US" sz="1050" dirty="0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71B6B26-E7E8-423F-9E4E-14F82FE10CB6}"/>
              </a:ext>
            </a:extLst>
          </p:cNvPr>
          <p:cNvSpPr/>
          <p:nvPr/>
        </p:nvSpPr>
        <p:spPr>
          <a:xfrm>
            <a:off x="2559485" y="3578692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Thanks for joining the meeting</a:t>
            </a:r>
          </a:p>
        </p:txBody>
      </p:sp>
    </p:spTree>
    <p:extLst>
      <p:ext uri="{BB962C8B-B14F-4D97-AF65-F5344CB8AC3E}">
        <p14:creationId xmlns:p14="http://schemas.microsoft.com/office/powerpoint/2010/main" val="190419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C5F-EF7D-4B86-9917-BE704574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134433"/>
            <a:ext cx="10515600" cy="763190"/>
          </a:xfrm>
        </p:spPr>
        <p:txBody>
          <a:bodyPr>
            <a:normAutofit/>
          </a:bodyPr>
          <a:lstStyle/>
          <a:p>
            <a:r>
              <a:rPr lang="en-IN" sz="2800" dirty="0"/>
              <a:t>Use Case-3: Sprint Retrospect and Planning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F6C2-3FA1-495F-B08D-00FCCCFD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58" y="2467900"/>
            <a:ext cx="428366" cy="3565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88319-C92C-43B4-98E5-F30F6CE5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596142" y="2467900"/>
            <a:ext cx="325551" cy="309702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CE4563-D3AF-4654-B342-16453A97BE8D}"/>
              </a:ext>
            </a:extLst>
          </p:cNvPr>
          <p:cNvSpPr/>
          <p:nvPr/>
        </p:nvSpPr>
        <p:spPr>
          <a:xfrm>
            <a:off x="3263645" y="1825421"/>
            <a:ext cx="1747072" cy="523783"/>
          </a:xfrm>
          <a:prstGeom prst="wedgeRoundRectCallout">
            <a:avLst>
              <a:gd name="adj1" fmla="val -29774"/>
              <a:gd name="adj2" fmla="val 706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Welcome to today's Sprint retrospective and planning meeting</a:t>
            </a:r>
            <a:endParaRPr lang="en-US" sz="12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BE2221-FC0D-44FF-939F-84AB7F84F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6054055" y="2512336"/>
            <a:ext cx="325551" cy="3097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98AFB59-47FD-4D9E-B93D-893D2B5A4045}"/>
              </a:ext>
            </a:extLst>
          </p:cNvPr>
          <p:cNvSpPr/>
          <p:nvPr/>
        </p:nvSpPr>
        <p:spPr>
          <a:xfrm>
            <a:off x="5366462" y="1555335"/>
            <a:ext cx="2988973" cy="838306"/>
          </a:xfrm>
          <a:prstGeom prst="wedgeRoundRectCallout">
            <a:avLst>
              <a:gd name="adj1" fmla="val -28168"/>
              <a:gd name="adj2" fmla="val 598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Since we have come to the end of the current sprint and we are about to start a new sprint, It is time for us to retrospect how the previous sprint went.</a:t>
            </a:r>
            <a:endParaRPr lang="en-US" sz="12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8D4AB2D-8205-40BF-AA02-57F0A89ACE85}"/>
              </a:ext>
            </a:extLst>
          </p:cNvPr>
          <p:cNvSpPr/>
          <p:nvPr/>
        </p:nvSpPr>
        <p:spPr>
          <a:xfrm>
            <a:off x="9047556" y="1825420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What went well last sprint?</a:t>
            </a:r>
            <a:endParaRPr lang="en-US" sz="12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B08D6D8-EF0E-4757-8079-A535A55D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8415949" y="5464430"/>
            <a:ext cx="325551" cy="30970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E6F7E05-4E60-4F4D-89C1-390524576FD9}"/>
              </a:ext>
            </a:extLst>
          </p:cNvPr>
          <p:cNvSpPr/>
          <p:nvPr/>
        </p:nvSpPr>
        <p:spPr>
          <a:xfrm>
            <a:off x="8578724" y="4821951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Thank you for your feedback. All the best for the next sprint.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1606BC-D4A1-4439-95FB-BD8A902B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73" y="5464431"/>
            <a:ext cx="428366" cy="35652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E2FF06F-636F-422A-B241-4F55E0B75BB1}"/>
              </a:ext>
            </a:extLst>
          </p:cNvPr>
          <p:cNvSpPr/>
          <p:nvPr/>
        </p:nvSpPr>
        <p:spPr>
          <a:xfrm>
            <a:off x="6143965" y="4821951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shares his experience from the previous sprint</a:t>
            </a:r>
            <a:endParaRPr lang="en-US" sz="1200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88DF4C0-1C83-41E0-B7F5-AB6B496EF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016107" y="5538267"/>
            <a:ext cx="325551" cy="3097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00EC7-6F28-4D2B-8B65-62215ACB63C6}"/>
              </a:ext>
            </a:extLst>
          </p:cNvPr>
          <p:cNvCxnSpPr/>
          <p:nvPr/>
        </p:nvCxnSpPr>
        <p:spPr>
          <a:xfrm>
            <a:off x="2374084" y="2600587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A713F2-D1AF-4C34-A2F8-5C26C8D71916}"/>
              </a:ext>
            </a:extLst>
          </p:cNvPr>
          <p:cNvCxnSpPr/>
          <p:nvPr/>
        </p:nvCxnSpPr>
        <p:spPr>
          <a:xfrm>
            <a:off x="4642745" y="2608976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E3E921-CA02-483F-A34C-872A6F93DA65}"/>
              </a:ext>
            </a:extLst>
          </p:cNvPr>
          <p:cNvCxnSpPr/>
          <p:nvPr/>
        </p:nvCxnSpPr>
        <p:spPr>
          <a:xfrm>
            <a:off x="7218166" y="2667699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DBF25-DD17-4DEF-B64E-2272DE409130}"/>
              </a:ext>
            </a:extLst>
          </p:cNvPr>
          <p:cNvCxnSpPr>
            <a:cxnSpLocks/>
          </p:cNvCxnSpPr>
          <p:nvPr/>
        </p:nvCxnSpPr>
        <p:spPr>
          <a:xfrm flipH="1">
            <a:off x="9934272" y="2591057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7F8FF4-611A-41C2-87F1-21C188A5B864}"/>
              </a:ext>
            </a:extLst>
          </p:cNvPr>
          <p:cNvSpPr txBox="1"/>
          <p:nvPr/>
        </p:nvSpPr>
        <p:spPr>
          <a:xfrm>
            <a:off x="1394008" y="2205456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Joins the meeting</a:t>
            </a:r>
            <a:endParaRPr lang="en-US" sz="1050" dirty="0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71B6B26-E7E8-423F-9E4E-14F82FE10CB6}"/>
              </a:ext>
            </a:extLst>
          </p:cNvPr>
          <p:cNvSpPr/>
          <p:nvPr/>
        </p:nvSpPr>
        <p:spPr>
          <a:xfrm>
            <a:off x="3287028" y="4821952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What is something that still puzzles you?</a:t>
            </a:r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831FC0F0-D937-4A5D-9D27-EF54AAC3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8853846" y="2491313"/>
            <a:ext cx="325551" cy="3097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9E58BA-010D-43BE-B7E3-D01A76F3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64" y="3962186"/>
            <a:ext cx="428366" cy="356528"/>
          </a:xfrm>
          <a:prstGeom prst="rect">
            <a:avLst/>
          </a:prstGeom>
        </p:spPr>
      </p:pic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55FAFB90-BA71-4912-8A9A-3E8906251C2E}"/>
              </a:ext>
            </a:extLst>
          </p:cNvPr>
          <p:cNvSpPr/>
          <p:nvPr/>
        </p:nvSpPr>
        <p:spPr>
          <a:xfrm>
            <a:off x="9047556" y="3319706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shares his experience from the previous sprint</a:t>
            </a:r>
            <a:endParaRPr lang="en-US" sz="1200" dirty="0"/>
          </a:p>
        </p:txBody>
      </p:sp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A60B01E3-D390-4FB6-8366-10274B883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6087108" y="3906914"/>
            <a:ext cx="325551" cy="309702"/>
          </a:xfrm>
          <a:prstGeom prst="rect">
            <a:avLst/>
          </a:prstGeom>
        </p:spPr>
      </p:pic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1087CD25-1AED-40F7-99E8-52259A023CF0}"/>
              </a:ext>
            </a:extLst>
          </p:cNvPr>
          <p:cNvSpPr/>
          <p:nvPr/>
        </p:nvSpPr>
        <p:spPr>
          <a:xfrm>
            <a:off x="6249883" y="3264435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What did not go so well as per our plan?</a:t>
            </a:r>
            <a:endParaRPr lang="en-US" sz="12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30350F2-C5A4-4CDF-8F02-30353C24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07" y="3953349"/>
            <a:ext cx="428366" cy="35652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9C7725-33FA-49C8-A91A-5B9A9C0325FE}"/>
              </a:ext>
            </a:extLst>
          </p:cNvPr>
          <p:cNvCxnSpPr>
            <a:cxnSpLocks/>
          </p:cNvCxnSpPr>
          <p:nvPr/>
        </p:nvCxnSpPr>
        <p:spPr>
          <a:xfrm flipH="1">
            <a:off x="8036116" y="3514038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7D8E33-73C3-48A4-A328-7AE0914522DF}"/>
              </a:ext>
            </a:extLst>
          </p:cNvPr>
          <p:cNvCxnSpPr>
            <a:cxnSpLocks/>
          </p:cNvCxnSpPr>
          <p:nvPr/>
        </p:nvCxnSpPr>
        <p:spPr>
          <a:xfrm flipH="1">
            <a:off x="5175704" y="3514038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471E792-5DC4-4DCF-B2AC-1A64A50C8B89}"/>
              </a:ext>
            </a:extLst>
          </p:cNvPr>
          <p:cNvSpPr/>
          <p:nvPr/>
        </p:nvSpPr>
        <p:spPr>
          <a:xfrm>
            <a:off x="3283066" y="3252146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shares his experience from the previous sprint</a:t>
            </a:r>
            <a:endParaRPr lang="en-US" sz="1200" dirty="0"/>
          </a:p>
        </p:txBody>
      </p:sp>
      <p:pic>
        <p:nvPicPr>
          <p:cNvPr id="45" name="Content Placeholder 4">
            <a:extLst>
              <a:ext uri="{FF2B5EF4-FFF2-40B4-BE49-F238E27FC236}">
                <a16:creationId xmlns:a16="http://schemas.microsoft.com/office/drawing/2014/main" id="{FECBD5B4-2772-4A90-9F3E-6C71B1239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74134" y="3861070"/>
            <a:ext cx="325551" cy="309702"/>
          </a:xfrm>
          <a:prstGeom prst="rect">
            <a:avLst/>
          </a:prstGeom>
        </p:spPr>
      </p:pic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187B2D-5C08-4F65-9CB6-BCEB1931CD60}"/>
              </a:ext>
            </a:extLst>
          </p:cNvPr>
          <p:cNvSpPr/>
          <p:nvPr/>
        </p:nvSpPr>
        <p:spPr>
          <a:xfrm>
            <a:off x="536909" y="3218591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What is the learning from what we faced during our last sprint?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1A7971-5937-46E4-81E1-978F306A7932}"/>
              </a:ext>
            </a:extLst>
          </p:cNvPr>
          <p:cNvCxnSpPr>
            <a:cxnSpLocks/>
          </p:cNvCxnSpPr>
          <p:nvPr/>
        </p:nvCxnSpPr>
        <p:spPr>
          <a:xfrm flipH="1">
            <a:off x="2261231" y="3513089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66D2ECE-4E07-437B-A968-EB97B028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9" y="5523154"/>
            <a:ext cx="428366" cy="356528"/>
          </a:xfrm>
          <a:prstGeom prst="rect">
            <a:avLst/>
          </a:prstGeom>
        </p:spPr>
      </p:pic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89A21C9B-0052-45B3-8651-39150BFE7209}"/>
              </a:ext>
            </a:extLst>
          </p:cNvPr>
          <p:cNvSpPr/>
          <p:nvPr/>
        </p:nvSpPr>
        <p:spPr>
          <a:xfrm>
            <a:off x="636618" y="4821951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shares his experience from the previous sprint</a:t>
            </a:r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11A6CE-D649-495E-B61C-4CAA1C3A2C37}"/>
              </a:ext>
            </a:extLst>
          </p:cNvPr>
          <p:cNvCxnSpPr>
            <a:cxnSpLocks/>
          </p:cNvCxnSpPr>
          <p:nvPr/>
        </p:nvCxnSpPr>
        <p:spPr>
          <a:xfrm flipH="1">
            <a:off x="1349215" y="4033040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ECBF85-884A-457E-A365-51F18CDE69CB}"/>
              </a:ext>
            </a:extLst>
          </p:cNvPr>
          <p:cNvCxnSpPr/>
          <p:nvPr/>
        </p:nvCxnSpPr>
        <p:spPr>
          <a:xfrm>
            <a:off x="2391190" y="5083843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E90F56-9FA4-4586-95C2-7A5616784993}"/>
              </a:ext>
            </a:extLst>
          </p:cNvPr>
          <p:cNvCxnSpPr/>
          <p:nvPr/>
        </p:nvCxnSpPr>
        <p:spPr>
          <a:xfrm>
            <a:off x="5078972" y="5022321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D33871-94D0-4DF9-B4B6-51D2A5A5E7C3}"/>
              </a:ext>
            </a:extLst>
          </p:cNvPr>
          <p:cNvCxnSpPr>
            <a:cxnSpLocks/>
          </p:cNvCxnSpPr>
          <p:nvPr/>
        </p:nvCxnSpPr>
        <p:spPr>
          <a:xfrm>
            <a:off x="7874496" y="5022321"/>
            <a:ext cx="64737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7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C5F-EF7D-4B86-9917-BE704574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134433"/>
            <a:ext cx="10515600" cy="763190"/>
          </a:xfrm>
        </p:spPr>
        <p:txBody>
          <a:bodyPr>
            <a:normAutofit/>
          </a:bodyPr>
          <a:lstStyle/>
          <a:p>
            <a:r>
              <a:rPr lang="en-IN" sz="2800" dirty="0"/>
              <a:t>Use Case-4: Scrum Coach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0F6C2-3FA1-495F-B08D-00FCCCFD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5" y="1788392"/>
            <a:ext cx="428366" cy="3565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88319-C92C-43B4-98E5-F30F6CE5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467279" y="1788392"/>
            <a:ext cx="325551" cy="309702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CE4563-D3AF-4654-B342-16453A97BE8D}"/>
              </a:ext>
            </a:extLst>
          </p:cNvPr>
          <p:cNvSpPr/>
          <p:nvPr/>
        </p:nvSpPr>
        <p:spPr>
          <a:xfrm>
            <a:off x="3397075" y="1117354"/>
            <a:ext cx="1747072" cy="523783"/>
          </a:xfrm>
          <a:prstGeom prst="wedgeRoundRectCallout">
            <a:avLst>
              <a:gd name="adj1" fmla="val -37937"/>
              <a:gd name="adj2" fmla="val 706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 am here to assist you to perform better. How can I help you?</a:t>
            </a:r>
            <a:endParaRPr lang="en-US" sz="12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98AFB59-47FD-4D9E-B93D-893D2B5A4045}"/>
              </a:ext>
            </a:extLst>
          </p:cNvPr>
          <p:cNvSpPr/>
          <p:nvPr/>
        </p:nvSpPr>
        <p:spPr>
          <a:xfrm>
            <a:off x="6096000" y="1095002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 need to know my rating percentage.</a:t>
            </a:r>
            <a:endParaRPr lang="en-US" sz="12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8D4AB2D-8205-40BF-AA02-57F0A89ACE85}"/>
              </a:ext>
            </a:extLst>
          </p:cNvPr>
          <p:cNvSpPr/>
          <p:nvPr/>
        </p:nvSpPr>
        <p:spPr>
          <a:xfrm>
            <a:off x="8918693" y="1145912"/>
            <a:ext cx="1953905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Can you please hold on a minute. I am trying to retrieve your rating</a:t>
            </a:r>
            <a:endParaRPr lang="en-US" sz="12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B08D6D8-EF0E-4757-8079-A535A55D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7619803" y="3404636"/>
            <a:ext cx="325551" cy="30970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E6F7E05-4E60-4F4D-89C1-390524576FD9}"/>
              </a:ext>
            </a:extLst>
          </p:cNvPr>
          <p:cNvSpPr/>
          <p:nvPr/>
        </p:nvSpPr>
        <p:spPr>
          <a:xfrm>
            <a:off x="7782578" y="2762157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Your rating percentage is 110.</a:t>
            </a:r>
            <a:endParaRPr lang="en-US" sz="12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E2FF06F-636F-422A-B241-4F55E0B75BB1}"/>
              </a:ext>
            </a:extLst>
          </p:cNvPr>
          <p:cNvSpPr/>
          <p:nvPr/>
        </p:nvSpPr>
        <p:spPr>
          <a:xfrm>
            <a:off x="4409097" y="2808591"/>
            <a:ext cx="1997064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You seems to have been burdened. I am notifying this to your manager.</a:t>
            </a:r>
            <a:endParaRPr lang="en-US" sz="1200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88DF4C0-1C83-41E0-B7F5-AB6B496EF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4188331" y="3485971"/>
            <a:ext cx="325551" cy="3097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00EC7-6F28-4D2B-8B65-62215ACB63C6}"/>
              </a:ext>
            </a:extLst>
          </p:cNvPr>
          <p:cNvCxnSpPr/>
          <p:nvPr/>
        </p:nvCxnSpPr>
        <p:spPr>
          <a:xfrm>
            <a:off x="2245221" y="1921079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A713F2-D1AF-4C34-A2F8-5C26C8D71916}"/>
              </a:ext>
            </a:extLst>
          </p:cNvPr>
          <p:cNvCxnSpPr/>
          <p:nvPr/>
        </p:nvCxnSpPr>
        <p:spPr>
          <a:xfrm>
            <a:off x="4513882" y="1929468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E3E921-CA02-483F-A34C-872A6F93DA65}"/>
              </a:ext>
            </a:extLst>
          </p:cNvPr>
          <p:cNvCxnSpPr/>
          <p:nvPr/>
        </p:nvCxnSpPr>
        <p:spPr>
          <a:xfrm>
            <a:off x="7089303" y="1988191"/>
            <a:ext cx="872455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A87552-7A22-4644-B3A1-43A4CDA51F17}"/>
              </a:ext>
            </a:extLst>
          </p:cNvPr>
          <p:cNvCxnSpPr>
            <a:cxnSpLocks/>
          </p:cNvCxnSpPr>
          <p:nvPr/>
        </p:nvCxnSpPr>
        <p:spPr>
          <a:xfrm flipH="1">
            <a:off x="6506830" y="3095650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DBF25-DD17-4DEF-B64E-2272DE409130}"/>
              </a:ext>
            </a:extLst>
          </p:cNvPr>
          <p:cNvCxnSpPr>
            <a:cxnSpLocks/>
          </p:cNvCxnSpPr>
          <p:nvPr/>
        </p:nvCxnSpPr>
        <p:spPr>
          <a:xfrm flipH="1">
            <a:off x="9136939" y="2106183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7F8FF4-611A-41C2-87F1-21C188A5B864}"/>
              </a:ext>
            </a:extLst>
          </p:cNvPr>
          <p:cNvSpPr txBox="1"/>
          <p:nvPr/>
        </p:nvSpPr>
        <p:spPr>
          <a:xfrm>
            <a:off x="1265145" y="1525948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Begins Interaction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C2FDC-0AA9-466D-8C38-70524B0A03DF}"/>
              </a:ext>
            </a:extLst>
          </p:cNvPr>
          <p:cNvSpPr txBox="1"/>
          <p:nvPr/>
        </p:nvSpPr>
        <p:spPr>
          <a:xfrm>
            <a:off x="9262271" y="2087098"/>
            <a:ext cx="14895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Calculates and retrieves</a:t>
            </a:r>
          </a:p>
          <a:p>
            <a:r>
              <a:rPr lang="en-IN" sz="1050" dirty="0"/>
              <a:t>the rating</a:t>
            </a:r>
            <a:endParaRPr lang="en-US" sz="105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B93E72-1FDC-4CE4-B9E0-5F5D8C0B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00" y="1779864"/>
            <a:ext cx="428366" cy="356528"/>
          </a:xfrm>
          <a:prstGeom prst="rect">
            <a:avLst/>
          </a:prstGeom>
        </p:spPr>
      </p:pic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D42400EE-9EA0-4BFD-BA78-EFA607B18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8686057" y="1827303"/>
            <a:ext cx="325551" cy="30970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064D62-B799-457A-BC39-400B07A23546}"/>
              </a:ext>
            </a:extLst>
          </p:cNvPr>
          <p:cNvCxnSpPr>
            <a:cxnSpLocks/>
          </p:cNvCxnSpPr>
          <p:nvPr/>
        </p:nvCxnSpPr>
        <p:spPr>
          <a:xfrm flipH="1">
            <a:off x="10739682" y="2083361"/>
            <a:ext cx="8068" cy="1630977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E4360562-9759-4F53-B8E4-7429CDE0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9542821" y="4720161"/>
            <a:ext cx="325551" cy="309702"/>
          </a:xfrm>
          <a:prstGeom prst="rect">
            <a:avLst/>
          </a:prstGeom>
        </p:spPr>
      </p:pic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334E9A66-00AD-4A0D-AB2F-C3C78CB022F8}"/>
              </a:ext>
            </a:extLst>
          </p:cNvPr>
          <p:cNvSpPr/>
          <p:nvPr/>
        </p:nvSpPr>
        <p:spPr>
          <a:xfrm>
            <a:off x="9705596" y="4077682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Your rating percentage is 65.</a:t>
            </a:r>
            <a:endParaRPr lang="en-US" sz="1200" dirty="0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9312678B-2D1B-4DA3-971A-224444C1752A}"/>
              </a:ext>
            </a:extLst>
          </p:cNvPr>
          <p:cNvSpPr/>
          <p:nvPr/>
        </p:nvSpPr>
        <p:spPr>
          <a:xfrm>
            <a:off x="6626927" y="4124729"/>
            <a:ext cx="1997064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Your rating is below that of the minimum expectation set for you.</a:t>
            </a:r>
            <a:endParaRPr lang="en-US" sz="1200" dirty="0"/>
          </a:p>
        </p:txBody>
      </p: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25F38EE6-B018-4012-B031-0C8AD5D73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6406161" y="4802109"/>
            <a:ext cx="325551" cy="30970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E4E65-C0BE-495E-97BA-D01CD9CF8A0C}"/>
              </a:ext>
            </a:extLst>
          </p:cNvPr>
          <p:cNvCxnSpPr>
            <a:cxnSpLocks/>
          </p:cNvCxnSpPr>
          <p:nvPr/>
        </p:nvCxnSpPr>
        <p:spPr>
          <a:xfrm flipH="1">
            <a:off x="8724660" y="4411788"/>
            <a:ext cx="87835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1145A5D0-DB47-405B-A994-5A3FD932EB08}"/>
              </a:ext>
            </a:extLst>
          </p:cNvPr>
          <p:cNvSpPr/>
          <p:nvPr/>
        </p:nvSpPr>
        <p:spPr>
          <a:xfrm>
            <a:off x="3845836" y="4077682"/>
            <a:ext cx="1997064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Do you need my assistance to improve yourself with any technologies</a:t>
            </a:r>
            <a:endParaRPr lang="en-US" sz="1200" dirty="0"/>
          </a:p>
        </p:txBody>
      </p: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38DB6ABC-48B6-48CA-844B-C02486744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3625070" y="4755062"/>
            <a:ext cx="325551" cy="30970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173070-CE66-4F00-B735-3BAC012CC88C}"/>
              </a:ext>
            </a:extLst>
          </p:cNvPr>
          <p:cNvCxnSpPr>
            <a:cxnSpLocks/>
          </p:cNvCxnSpPr>
          <p:nvPr/>
        </p:nvCxnSpPr>
        <p:spPr>
          <a:xfrm flipH="1">
            <a:off x="5943570" y="4364741"/>
            <a:ext cx="46259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411C5D1B-5E09-4B48-9E1E-690EED517A99}"/>
              </a:ext>
            </a:extLst>
          </p:cNvPr>
          <p:cNvSpPr/>
          <p:nvPr/>
        </p:nvSpPr>
        <p:spPr>
          <a:xfrm>
            <a:off x="1524775" y="4077682"/>
            <a:ext cx="1624613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Yes, I want training in python.</a:t>
            </a:r>
            <a:endParaRPr lang="en-US" sz="12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0C70083-90E8-4659-A810-0EE46E3C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75" y="4762544"/>
            <a:ext cx="428366" cy="35652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98D86B-55E5-4E86-A37D-4379D2042A11}"/>
              </a:ext>
            </a:extLst>
          </p:cNvPr>
          <p:cNvCxnSpPr>
            <a:cxnSpLocks/>
          </p:cNvCxnSpPr>
          <p:nvPr/>
        </p:nvCxnSpPr>
        <p:spPr>
          <a:xfrm flipH="1">
            <a:off x="3330239" y="4364741"/>
            <a:ext cx="46259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23D99147-3DE5-417A-B29D-C1349B8C655D}"/>
              </a:ext>
            </a:extLst>
          </p:cNvPr>
          <p:cNvSpPr/>
          <p:nvPr/>
        </p:nvSpPr>
        <p:spPr>
          <a:xfrm>
            <a:off x="4305866" y="5484039"/>
            <a:ext cx="1997064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 wish you the best to improve your rating. I am here to assist you any time.</a:t>
            </a:r>
            <a:endParaRPr lang="en-US" sz="1200" dirty="0"/>
          </a:p>
        </p:txBody>
      </p:sp>
      <p:pic>
        <p:nvPicPr>
          <p:cNvPr id="52" name="Content Placeholder 4">
            <a:extLst>
              <a:ext uri="{FF2B5EF4-FFF2-40B4-BE49-F238E27FC236}">
                <a16:creationId xmlns:a16="http://schemas.microsoft.com/office/drawing/2014/main" id="{45726E30-297D-4188-A03F-711330658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4085100" y="6161419"/>
            <a:ext cx="325551" cy="309702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22C7F6BE-4D05-4CFF-8727-87EDBA3AF12B}"/>
              </a:ext>
            </a:extLst>
          </p:cNvPr>
          <p:cNvSpPr/>
          <p:nvPr/>
        </p:nvSpPr>
        <p:spPr>
          <a:xfrm>
            <a:off x="1524775" y="5436992"/>
            <a:ext cx="1997064" cy="523783"/>
          </a:xfrm>
          <a:prstGeom prst="wedgeRoundRectCallout">
            <a:avLst>
              <a:gd name="adj1" fmla="val -42482"/>
              <a:gd name="adj2" fmla="val 6589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 have booked the training for python technology.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CE2EB3-4376-43CB-833C-7B237F4D0A9A}"/>
              </a:ext>
            </a:extLst>
          </p:cNvPr>
          <p:cNvCxnSpPr>
            <a:cxnSpLocks/>
          </p:cNvCxnSpPr>
          <p:nvPr/>
        </p:nvCxnSpPr>
        <p:spPr>
          <a:xfrm>
            <a:off x="3673678" y="5724051"/>
            <a:ext cx="428781" cy="0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Content Placeholder 4">
            <a:extLst>
              <a:ext uri="{FF2B5EF4-FFF2-40B4-BE49-F238E27FC236}">
                <a16:creationId xmlns:a16="http://schemas.microsoft.com/office/drawing/2014/main" id="{3CED8220-4294-43AF-81CC-01D6628E8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17495" r="76815" b="40887"/>
          <a:stretch/>
        </p:blipFill>
        <p:spPr>
          <a:xfrm>
            <a:off x="1265145" y="6049445"/>
            <a:ext cx="325551" cy="30970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CE4119-E357-4032-B978-5AE10A69147A}"/>
              </a:ext>
            </a:extLst>
          </p:cNvPr>
          <p:cNvCxnSpPr>
            <a:cxnSpLocks/>
          </p:cNvCxnSpPr>
          <p:nvPr/>
        </p:nvCxnSpPr>
        <p:spPr>
          <a:xfrm flipH="1">
            <a:off x="2333345" y="4700993"/>
            <a:ext cx="1" cy="553674"/>
          </a:xfrm>
          <a:prstGeom prst="straightConnector1">
            <a:avLst/>
          </a:prstGeom>
          <a:ln w="9525" cap="flat" cmpd="sng" algn="ctr">
            <a:solidFill>
              <a:srgbClr val="901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EB91D3E-3750-405A-84D4-BAA718F5642B}"/>
              </a:ext>
            </a:extLst>
          </p:cNvPr>
          <p:cNvSpPr txBox="1"/>
          <p:nvPr/>
        </p:nvSpPr>
        <p:spPr>
          <a:xfrm>
            <a:off x="2323628" y="4782955"/>
            <a:ext cx="13500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Requests the training</a:t>
            </a:r>
          </a:p>
          <a:p>
            <a:r>
              <a:rPr lang="en-IN" sz="1050" dirty="0"/>
              <a:t>to L&amp;D team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6432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417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Tw Cen MT Condensed Extra Bold</vt:lpstr>
      <vt:lpstr>Office Theme</vt:lpstr>
      <vt:lpstr>Agile Assist</vt:lpstr>
      <vt:lpstr>PowerPoint Presentation</vt:lpstr>
      <vt:lpstr>Use Case-1: Daily Stand-up Meeting</vt:lpstr>
      <vt:lpstr>Use Case-2: Backlog Grooming</vt:lpstr>
      <vt:lpstr>Use Case-3: Sprint Retrospect and Planning</vt:lpstr>
      <vt:lpstr>Use Case-4: Scrum Coach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Satesh Hariharan</dc:creator>
  <cp:lastModifiedBy>Satesh Hariharan</cp:lastModifiedBy>
  <cp:revision>16</cp:revision>
  <dcterms:created xsi:type="dcterms:W3CDTF">2019-11-19T13:38:53Z</dcterms:created>
  <dcterms:modified xsi:type="dcterms:W3CDTF">2019-11-22T05:14:24Z</dcterms:modified>
</cp:coreProperties>
</file>