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0"/>
            <p14:sldId id="281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gento.softwaretestingboard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B3Usuol-9d9E4z0EQyq0JtcO_Y5eYIR5/view?usp=drive_link" TargetMode="External"/><Relationship Id="rId2" Type="http://schemas.openxmlformats.org/officeDocument/2006/relationships/hyperlink" Target="https://github.com/saeteja128/Playwright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en-IN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Playwright Automation Project</a:t>
            </a:r>
            <a:endParaRPr lang="en-US" sz="4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338999"/>
            <a:ext cx="10778764" cy="64008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 of Playwright Automation Project in TypeScript - E-commerce End-to-End Test Scenario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1035197" cy="4641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b="1" i="0" u="none" strike="noStrike" dirty="0">
                <a:solidFill>
                  <a:schemeClr val="tx1"/>
                </a:solidFill>
                <a:effectLst/>
              </a:rPr>
              <a:t>1. Project Objective:</a:t>
            </a:r>
            <a:endParaRPr lang="en-US" sz="1300" b="0" dirty="0">
              <a:solidFill>
                <a:schemeClr val="tx1"/>
              </a:solidFill>
              <a:effectLst/>
            </a:endParaRPr>
          </a:p>
          <a:p>
            <a:pPr algn="just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00" dirty="0">
                <a:solidFill>
                  <a:schemeClr val="tx1"/>
                </a:solidFill>
              </a:rPr>
              <a:t>Automating end-to-end testing for an e-commerce website to ensure seamless user experiences, with a primary focus on adding products to the cart.</a:t>
            </a:r>
          </a:p>
          <a:p>
            <a:pPr algn="just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00" dirty="0">
                <a:solidFill>
                  <a:schemeClr val="tx1"/>
                </a:solidFill>
              </a:rPr>
              <a:t>Utilizing the Page Object Model (POM) for efficient and maintainable test script development.</a:t>
            </a:r>
          </a:p>
          <a:p>
            <a:pPr mar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b="1" i="0" u="none" strike="noStrike" dirty="0">
                <a:solidFill>
                  <a:schemeClr val="tx1"/>
                </a:solidFill>
                <a:effectLst/>
              </a:rPr>
              <a:t>2. Test Website:</a:t>
            </a:r>
            <a:endParaRPr lang="en-US" sz="1300" b="0" dirty="0">
              <a:solidFill>
                <a:schemeClr val="tx1"/>
              </a:solidFill>
              <a:effectLst/>
            </a:endParaRPr>
          </a:p>
          <a:p>
            <a:pPr algn="just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 </a:t>
            </a:r>
            <a:r>
              <a:rPr lang="en-US" sz="1300" dirty="0">
                <a:solidFill>
                  <a:schemeClr val="tx1"/>
                </a:solidFill>
              </a:rPr>
              <a:t>An e-commerce platform serving as the test environment - </a:t>
            </a:r>
            <a:r>
              <a:rPr lang="en-US" sz="13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https://magento.softwaretestingboard.com/</a:t>
            </a:r>
            <a:r>
              <a:rPr lang="en-US" sz="1300" dirty="0">
                <a:solidFill>
                  <a:schemeClr val="tx1"/>
                </a:solidFill>
              </a:rPr>
              <a:t> </a:t>
            </a:r>
          </a:p>
          <a:p>
            <a:pPr algn="just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00" dirty="0">
                <a:solidFill>
                  <a:schemeClr val="tx1"/>
                </a:solidFill>
              </a:rPr>
              <a:t> Comprehensive testing to cover website navigation, user authentication, product selection, and transaction processes.</a:t>
            </a:r>
          </a:p>
          <a:p>
            <a:pPr mar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b="1" i="0" u="none" strike="noStrike" dirty="0">
                <a:solidFill>
                  <a:schemeClr val="tx1"/>
                </a:solidFill>
                <a:effectLst/>
              </a:rPr>
              <a:t>3. Page Object Model (POM):</a:t>
            </a:r>
            <a:endParaRPr lang="en-US" sz="1300" b="0" dirty="0">
              <a:solidFill>
                <a:schemeClr val="tx1"/>
              </a:solidFill>
              <a:effectLst/>
            </a:endParaRPr>
          </a:p>
          <a:p>
            <a:pPr algn="just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00" dirty="0">
                <a:solidFill>
                  <a:schemeClr val="tx1"/>
                </a:solidFill>
              </a:rPr>
              <a:t>Adopting POM for a structured and modular approach to automation.</a:t>
            </a:r>
          </a:p>
          <a:p>
            <a:pPr algn="just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00" dirty="0">
                <a:solidFill>
                  <a:schemeClr val="tx1"/>
                </a:solidFill>
              </a:rPr>
              <a:t>Dividing the application into pages, each represented by a dedicated class for better code organization.</a:t>
            </a:r>
          </a:p>
          <a:p>
            <a:pPr mar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b="1" i="0" u="none" strike="noStrike" dirty="0">
                <a:solidFill>
                  <a:schemeClr val="tx1"/>
                </a:solidFill>
                <a:effectLst/>
              </a:rPr>
              <a:t>4.  Data-Driven Approach:</a:t>
            </a:r>
            <a:endParaRPr lang="en-US" sz="1300" b="0" dirty="0">
              <a:solidFill>
                <a:schemeClr val="tx1"/>
              </a:solidFill>
              <a:effectLst/>
            </a:endParaRPr>
          </a:p>
          <a:p>
            <a:pPr algn="just" rtl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Leveraging CSV files to drive test script execution based on keywords.</a:t>
            </a:r>
          </a:p>
          <a:p>
            <a:pPr algn="just" rtl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chemeClr val="tx1"/>
                </a:solidFill>
                <a:effectLst/>
              </a:rPr>
              <a:t>Enhancing flexibility and reusability by allowing dynamic input for test scenarios.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300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endParaRPr lang="en-US" sz="13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Continued…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400" b="1" dirty="0">
              <a:solidFill>
                <a:srgbClr val="202729"/>
              </a:solidFill>
            </a:endParaRP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541609" y="1330689"/>
            <a:ext cx="10985610" cy="501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b="1" dirty="0">
                <a:solidFill>
                  <a:schemeClr val="tx1"/>
                </a:solidFill>
              </a:rPr>
              <a:t>4. End-to-End Scenario Steps: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dirty="0">
                <a:solidFill>
                  <a:schemeClr val="tx1"/>
                </a:solidFill>
              </a:rPr>
              <a:t>a. Launch the Website: Initiating the test by launching the e-commerce website.</a:t>
            </a:r>
          </a:p>
          <a:p>
            <a:pPr marL="0" indent="0" algn="just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dirty="0">
                <a:solidFill>
                  <a:schemeClr val="tx1"/>
                </a:solidFill>
              </a:rPr>
              <a:t>b. User Authentication (Sign In/Sign Up):</a:t>
            </a:r>
          </a:p>
          <a:p>
            <a:pPr algn="just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00" dirty="0">
                <a:solidFill>
                  <a:schemeClr val="tx1"/>
                </a:solidFill>
              </a:rPr>
              <a:t>Dynamically handling user authentication based on CSV input.</a:t>
            </a:r>
          </a:p>
          <a:p>
            <a:pPr algn="just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00" dirty="0">
                <a:solidFill>
                  <a:schemeClr val="tx1"/>
                </a:solidFill>
              </a:rPr>
              <a:t>Supporting both sign-in and sign-up scenarios.</a:t>
            </a:r>
          </a:p>
          <a:p>
            <a:pPr marL="0" indent="0" algn="just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dirty="0">
                <a:solidFill>
                  <a:schemeClr val="tx1"/>
                </a:solidFill>
              </a:rPr>
              <a:t>c. Category and Apparel Selection:</a:t>
            </a:r>
          </a:p>
          <a:p>
            <a:pPr algn="just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00" dirty="0">
                <a:solidFill>
                  <a:schemeClr val="tx1"/>
                </a:solidFill>
              </a:rPr>
              <a:t>Post successful login, dynamically selecting a product category, focusing specifically on apparel.</a:t>
            </a:r>
          </a:p>
          <a:p>
            <a:pPr algn="just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00" dirty="0">
                <a:solidFill>
                  <a:schemeClr val="tx1"/>
                </a:solidFill>
              </a:rPr>
              <a:t>CSV input guides the category and apparel choices.</a:t>
            </a:r>
          </a:p>
          <a:p>
            <a:pPr marL="0" indent="0" algn="just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dirty="0">
                <a:solidFill>
                  <a:schemeClr val="tx1"/>
                </a:solidFill>
              </a:rPr>
              <a:t>d. Product Filtering:</a:t>
            </a:r>
          </a:p>
          <a:p>
            <a:pPr algn="just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00" dirty="0">
                <a:solidFill>
                  <a:schemeClr val="tx1"/>
                </a:solidFill>
              </a:rPr>
              <a:t>Applying filters based on data present in the page-specific CSV file.</a:t>
            </a:r>
          </a:p>
          <a:p>
            <a:pPr algn="just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00" dirty="0">
                <a:solidFill>
                  <a:schemeClr val="tx1"/>
                </a:solidFill>
              </a:rPr>
              <a:t>Streamlining product selection according to specified criteria.</a:t>
            </a:r>
          </a:p>
          <a:p>
            <a:pPr marL="0" indent="0" algn="just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dirty="0">
                <a:solidFill>
                  <a:schemeClr val="tx1"/>
                </a:solidFill>
              </a:rPr>
              <a:t>e. Add Product to Cart:</a:t>
            </a:r>
          </a:p>
          <a:p>
            <a:pPr algn="just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00" dirty="0">
                <a:solidFill>
                  <a:schemeClr val="tx1"/>
                </a:solidFill>
              </a:rPr>
              <a:t>Dynamically adding products to the cart based on CSV data.</a:t>
            </a:r>
          </a:p>
          <a:p>
            <a:pPr algn="just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300" dirty="0">
                <a:solidFill>
                  <a:schemeClr val="tx1"/>
                </a:solidFill>
              </a:rPr>
              <a:t>Parameters include product price and differentiating between highest, lowest, or specific product values.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300" dirty="0">
              <a:solidFill>
                <a:schemeClr val="tx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7E83-05CB-D91E-0AAD-5542B3CA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Continued…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AAD1-11C4-AB4E-07EE-972A11BA2FF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3150" y="1268583"/>
            <a:ext cx="11045700" cy="514136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z="1300" dirty="0">
                <a:solidFill>
                  <a:schemeClr val="tx1"/>
                </a:solidFill>
              </a:rPr>
              <a:t>f. Filter Validation in Review Cart:</a:t>
            </a:r>
          </a:p>
          <a:p>
            <a:pPr marL="285750" indent="-285750" algn="just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After successful addition to the cart, validating filter values in the Review Cart page.</a:t>
            </a:r>
          </a:p>
          <a:p>
            <a:pPr marL="285750" indent="-285750" algn="just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Utilizing soft assertions to ensure the accuracy of filter values.</a:t>
            </a:r>
          </a:p>
          <a:p>
            <a:pPr algn="just" fontAlgn="base">
              <a:lnSpc>
                <a:spcPct val="100000"/>
              </a:lnSpc>
              <a:spcBef>
                <a:spcPts val="0"/>
              </a:spcBef>
            </a:pPr>
            <a:r>
              <a:rPr lang="en-US" sz="1300" dirty="0">
                <a:solidFill>
                  <a:schemeClr val="tx1"/>
                </a:solidFill>
              </a:rPr>
              <a:t>g. Payment Process:</a:t>
            </a:r>
          </a:p>
          <a:p>
            <a:pPr marL="285750" indent="-285750" algn="just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Navigating to the payment page upon successful validation in the Review Cart.</a:t>
            </a:r>
          </a:p>
          <a:p>
            <a:pPr marL="285750" indent="-285750" algn="just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Executing the payment process to simulate a real purchase.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z="1300" dirty="0">
                <a:solidFill>
                  <a:schemeClr val="tx1"/>
                </a:solidFill>
              </a:rPr>
              <a:t>h. Order Delivery and Sign Out:</a:t>
            </a:r>
          </a:p>
          <a:p>
            <a:pPr marL="285750" indent="-285750" algn="just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Confirming the successful completion of the order delivery.</a:t>
            </a:r>
          </a:p>
          <a:p>
            <a:pPr marL="285750" indent="-285750" algn="just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Signing out of the user account to conclude the test scenario.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z="1300" b="1" dirty="0">
                <a:solidFill>
                  <a:schemeClr val="tx1"/>
                </a:solidFill>
              </a:rPr>
              <a:t>5. CSV-driven Logic:</a:t>
            </a:r>
          </a:p>
          <a:p>
            <a:pPr marL="285750" indent="-285750" algn="just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Decisions in the script flow based on keywords provided in the CSV.</a:t>
            </a:r>
          </a:p>
          <a:p>
            <a:pPr marL="285750" indent="-285750" algn="just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Enhancing the adaptability of test scripts to various scenarios.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z="1300" b="1" dirty="0">
                <a:solidFill>
                  <a:schemeClr val="tx1"/>
                </a:solidFill>
              </a:rPr>
              <a:t>6. Soft Assertions for Validation:</a:t>
            </a:r>
          </a:p>
          <a:p>
            <a:pPr marL="285750" indent="-285750" algn="just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Implementing soft assertions to validate filter values in the Review Cart.</a:t>
            </a:r>
          </a:p>
          <a:p>
            <a:pPr marL="285750" indent="-285750" algn="just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Ensuring a comprehensive check without halting the test on the first failure.</a:t>
            </a:r>
          </a:p>
          <a:p>
            <a:pPr algn="just"/>
            <a:endParaRPr lang="en-IN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9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B985-0F8F-76BD-2A7D-206B08C1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Continued…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FAE9-4773-3C5B-E4BA-49E90937DA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28922" cy="491485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z="1300" b="1" dirty="0">
                <a:solidFill>
                  <a:schemeClr val="tx1"/>
                </a:solidFill>
              </a:rPr>
              <a:t>7. Conclusion:</a:t>
            </a:r>
          </a:p>
          <a:p>
            <a:pPr marL="285750" indent="-285750" algn="just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Successful execution of the end-to-end test scenario validates the robustness of the Playwright Automation Project.</a:t>
            </a:r>
          </a:p>
          <a:p>
            <a:pPr marL="285750" indent="-285750" algn="just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The project ensures accurate handling of user authentication, product selection, and transaction processes, contributing to a seamless user experience.</a:t>
            </a:r>
          </a:p>
          <a:p>
            <a:pPr fontAlgn="base">
              <a:spcBef>
                <a:spcPct val="0"/>
              </a:spcBef>
            </a:pPr>
            <a:r>
              <a:rPr lang="en-IN" sz="2800" b="1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GIT Repository Link: </a:t>
            </a:r>
            <a:r>
              <a:rPr lang="en-IN" sz="1800" i="0" u="none" strike="noStrike" dirty="0">
                <a:solidFill>
                  <a:srgbClr val="C0000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https://github.com/saeteja128/PlaywrightProject</a:t>
            </a:r>
            <a:endParaRPr lang="en-IN" sz="1800" i="0" u="none" strike="noStrike" dirty="0">
              <a:solidFill>
                <a:srgbClr val="C00000"/>
              </a:solidFill>
              <a:effectLst/>
            </a:endParaRPr>
          </a:p>
          <a:p>
            <a:pPr fontAlgn="base">
              <a:spcBef>
                <a:spcPct val="0"/>
              </a:spcBef>
            </a:pPr>
            <a:r>
              <a:rPr lang="en-IN" sz="2800" b="1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Test Case Recording Drive Link:</a:t>
            </a:r>
          </a:p>
          <a:p>
            <a:pPr fontAlgn="base">
              <a:spcBef>
                <a:spcPct val="0"/>
              </a:spcBef>
            </a:pPr>
            <a:r>
              <a:rPr lang="en-IN" sz="1800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https://drive.google.com/file/d/1B3Usuol-9d9E4z0EQyq0JtcO_Y5eYIR5/view?usp=drive_link</a:t>
            </a:r>
            <a:r>
              <a:rPr lang="en-IN" sz="1800" dirty="0">
                <a:solidFill>
                  <a:srgbClr val="C00000"/>
                </a:solidFill>
              </a:rPr>
              <a:t> 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</a:pPr>
            <a:endParaRPr lang="en-US" sz="2800" dirty="0">
              <a:solidFill>
                <a:srgbClr val="C00000"/>
              </a:solidFill>
              <a:ea typeface="+mj-ea"/>
              <a:cs typeface="Segoe UI Light" panose="020B0502040204020203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</a:pPr>
            <a:endParaRPr lang="en-US" sz="2800" dirty="0">
              <a:solidFill>
                <a:srgbClr val="C00000"/>
              </a:solidFill>
              <a:ea typeface="+mj-ea"/>
              <a:cs typeface="Segoe UI Light" panose="020B0502040204020203" pitchFamily="34" charset="0"/>
            </a:endParaRPr>
          </a:p>
          <a:p>
            <a:pPr algn="just" fontAlgn="base">
              <a:lnSpc>
                <a:spcPct val="100000"/>
              </a:lnSpc>
              <a:spcBef>
                <a:spcPts val="0"/>
              </a:spcBef>
            </a:pP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26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{CB4EAA91-C64C-4774-A00A-7410F2430CE8}tf10001108_win32</Template>
  <TotalTime>26</TotalTime>
  <Words>549</Words>
  <Application>Microsoft Office PowerPoint</Application>
  <PresentationFormat>Widescreen</PresentationFormat>
  <Paragraphs>55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Custom</vt:lpstr>
      <vt:lpstr>Playwright Automation Project</vt:lpstr>
      <vt:lpstr>Overview of Playwright Automation Project in TypeScript - E-commerce End-to-End Test Scenario</vt:lpstr>
      <vt:lpstr>Continued…</vt:lpstr>
      <vt:lpstr>Continued…</vt:lpstr>
      <vt:lpstr>Continued…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Playwright Automation Project</dc:title>
  <dc:creator>Sai Teja</dc:creator>
  <cp:keywords/>
  <cp:lastModifiedBy>Sai Teja</cp:lastModifiedBy>
  <cp:revision>1</cp:revision>
  <dcterms:created xsi:type="dcterms:W3CDTF">2024-03-22T07:37:16Z</dcterms:created>
  <dcterms:modified xsi:type="dcterms:W3CDTF">2024-03-22T08:03:50Z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