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19.png" ContentType="image/png"/>
  <Override PartName="/ppt/media/image5.jpeg" ContentType="image/jpeg"/>
  <Override PartName="/ppt/media/image6.gif" ContentType="image/gif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0"/>
            <a:ext cx="9142920" cy="159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Data Visualization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59000" y="1600200"/>
            <a:ext cx="9142920" cy="16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Final Project – BerryVis</a:t>
            </a:r>
            <a:endParaRPr/>
          </a:p>
        </p:txBody>
      </p:sp>
      <p:pic>
        <p:nvPicPr>
          <p:cNvPr id="7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36920" y="2584440"/>
            <a:ext cx="3516840" cy="351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8720" y="0"/>
            <a:ext cx="9707040" cy="685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625760" y="1079640"/>
            <a:ext cx="8965080" cy="350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Thank you!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Saevar Steinn &amp; Tudor Voicu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Visualizing similarities in DNA samples</a:t>
            </a:r>
            <a:endParaRPr/>
          </a:p>
        </p:txBody>
      </p:sp>
      <p:pic>
        <p:nvPicPr>
          <p:cNvPr id="7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45920" y="2979720"/>
            <a:ext cx="3285000" cy="2323080"/>
          </a:xfrm>
          <a:prstGeom prst="rect">
            <a:avLst/>
          </a:prstGeom>
          <a:ln>
            <a:noFill/>
          </a:ln>
        </p:spPr>
      </p:pic>
      <p:pic>
        <p:nvPicPr>
          <p:cNvPr id="7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952680" y="2468880"/>
            <a:ext cx="3745080" cy="321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31880" y="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Calibri"/>
              </a:rPr>
              <a:t>Data</a:t>
            </a:r>
            <a:endParaRPr/>
          </a:p>
        </p:txBody>
      </p:sp>
      <p:graphicFrame>
        <p:nvGraphicFramePr>
          <p:cNvPr id="79" name="Table 2"/>
          <p:cNvGraphicFramePr/>
          <p:nvPr/>
        </p:nvGraphicFramePr>
        <p:xfrm>
          <a:off x="731520" y="3200400"/>
          <a:ext cx="10806480" cy="2914560"/>
        </p:xfrm>
        <a:graphic>
          <a:graphicData uri="http://schemas.openxmlformats.org/drawingml/2006/table">
            <a:tbl>
              <a:tblPr/>
              <a:tblGrid>
                <a:gridCol w="1350000"/>
                <a:gridCol w="1350000"/>
                <a:gridCol w="1350000"/>
                <a:gridCol w="1350000"/>
                <a:gridCol w="1350000"/>
                <a:gridCol w="1350000"/>
                <a:gridCol w="1350000"/>
                <a:gridCol w="1356480"/>
              </a:tblGrid>
              <a:tr h="431640">
                <a:tc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JX118179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JX118175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0.000706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0.000748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0.001134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0.001382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0.001386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0.001563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0.001772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0.000706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0.001344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0.000407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0.000864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0.000748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0.001386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0.000449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0.000906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0.001315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0.000407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0.000449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0.000925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0.001563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0.000334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0.000945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n-US">
                          <a:latin typeface="Arial"/>
                        </a:rPr>
                        <a:t>JX118179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0.001134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0.001772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0.000864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0.000906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0.000697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>
                          <a:latin typeface="Arial"/>
                        </a:rPr>
                        <a:t>0.000945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80" name="CustomShape 3"/>
          <p:cNvSpPr/>
          <p:nvPr/>
        </p:nvSpPr>
        <p:spPr>
          <a:xfrm>
            <a:off x="697680" y="2834640"/>
            <a:ext cx="542808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Distance matrix from 7 samples</a:t>
            </a:r>
            <a:endParaRPr/>
          </a:p>
        </p:txBody>
      </p:sp>
      <p:pic>
        <p:nvPicPr>
          <p:cNvPr id="81" name="Picture 3" descr=""/>
          <p:cNvPicPr/>
          <p:nvPr/>
        </p:nvPicPr>
        <p:blipFill>
          <a:blip r:embed="rId1"/>
          <a:srcRect l="0" t="642776" r="0" b="-4797105"/>
          <a:stretch>
            <a:fillRect/>
          </a:stretch>
        </p:blipFill>
        <p:spPr>
          <a:xfrm>
            <a:off x="2834640" y="1191240"/>
            <a:ext cx="5998680" cy="110376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3403080" y="2271960"/>
            <a:ext cx="595512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http://www.molsoft.com/man/icm-commands.html</a:t>
            </a:r>
            <a:endParaRPr/>
          </a:p>
        </p:txBody>
      </p:sp>
      <p:pic>
        <p:nvPicPr>
          <p:cNvPr id="83" name="Picture 3" descr=""/>
          <p:cNvPicPr/>
          <p:nvPr/>
        </p:nvPicPr>
        <p:blipFill>
          <a:blip r:embed="rId2"/>
          <a:srcRect l="0" t="1120430" r="0" b="892831"/>
          <a:stretch>
            <a:fillRect/>
          </a:stretch>
        </p:blipFill>
        <p:spPr>
          <a:xfrm>
            <a:off x="2833920" y="1097280"/>
            <a:ext cx="5999400" cy="110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812680"/>
            <a:ext cx="4120200" cy="308412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399960" y="5898240"/>
            <a:ext cx="4177080" cy="4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http://www.computational-genomics.net/case_studies/sars_demo_02.png</a:t>
            </a:r>
            <a:endParaRPr/>
          </a:p>
        </p:txBody>
      </p:sp>
      <p:pic>
        <p:nvPicPr>
          <p:cNvPr id="86" name="Content Placeholder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50360" y="3017160"/>
            <a:ext cx="5008320" cy="367452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5372280" y="3416400"/>
            <a:ext cx="1014840" cy="964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88" name="CustomShape 3"/>
          <p:cNvSpPr/>
          <p:nvPr/>
        </p:nvSpPr>
        <p:spPr>
          <a:xfrm>
            <a:off x="399960" y="2443680"/>
            <a:ext cx="542808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Distance matrix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6762600" y="2478240"/>
            <a:ext cx="542808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Tree view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762480" y="36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Means of visualizing the data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62120" y="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Means of visualizing the data</a:t>
            </a:r>
            <a:endParaRPr/>
          </a:p>
        </p:txBody>
      </p:sp>
      <p:pic>
        <p:nvPicPr>
          <p:cNvPr id="92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40760" y="1993320"/>
            <a:ext cx="4214880" cy="42148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7308720" y="1140840"/>
            <a:ext cx="4647240" cy="91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Node-link view with colored dimension for representing distance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7551720" y="6217920"/>
            <a:ext cx="4151880" cy="4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http://www.selassid.net/DividedEdgeBundling/bay.png</a:t>
            </a:r>
            <a:endParaRPr/>
          </a:p>
        </p:txBody>
      </p:sp>
      <p:pic>
        <p:nvPicPr>
          <p:cNvPr id="95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0680" y="2842560"/>
            <a:ext cx="4120200" cy="308412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433440" y="5928120"/>
            <a:ext cx="4177080" cy="48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300" u="sng">
                <a:solidFill>
                  <a:srgbClr val="3465a4"/>
                </a:solidFill>
                <a:latin typeface="Calibri"/>
              </a:rPr>
              <a:t>http://www.computational-genomics.net/case_studies/sars_demo_02.png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5405760" y="3446280"/>
            <a:ext cx="1014840" cy="964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</p:sp>
      <p:sp>
        <p:nvSpPr>
          <p:cNvPr id="98" name="CustomShape 6"/>
          <p:cNvSpPr/>
          <p:nvPr/>
        </p:nvSpPr>
        <p:spPr>
          <a:xfrm>
            <a:off x="433440" y="2473560"/>
            <a:ext cx="542808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Distance matrix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104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Adding more information – geographical location</a:t>
            </a:r>
            <a:endParaRPr/>
          </a:p>
        </p:txBody>
      </p:sp>
      <p:pic>
        <p:nvPicPr>
          <p:cNvPr id="100" name="Picture 3" descr=""/>
          <p:cNvPicPr/>
          <p:nvPr/>
        </p:nvPicPr>
        <p:blipFill>
          <a:blip r:embed="rId1"/>
          <a:srcRect l="0" t="0" r="0" b="39105"/>
          <a:stretch>
            <a:fillRect/>
          </a:stretch>
        </p:blipFill>
        <p:spPr>
          <a:xfrm>
            <a:off x="0" y="1033200"/>
            <a:ext cx="12191040" cy="3042360"/>
          </a:xfrm>
          <a:prstGeom prst="rect">
            <a:avLst/>
          </a:prstGeom>
          <a:ln>
            <a:noFill/>
          </a:ln>
        </p:spPr>
      </p:pic>
      <p:pic>
        <p:nvPicPr>
          <p:cNvPr id="101" name="Picture 4" descr="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2514600" y="3939840"/>
            <a:ext cx="486720" cy="4302720"/>
          </a:xfrm>
          <a:prstGeom prst="rect">
            <a:avLst/>
          </a:prstGeom>
          <a:ln>
            <a:noFill/>
          </a:ln>
        </p:spPr>
      </p:pic>
      <p:pic>
        <p:nvPicPr>
          <p:cNvPr id="102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582120" y="4092480"/>
            <a:ext cx="996120" cy="27230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606960" y="5109840"/>
            <a:ext cx="440856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Blue-white-red color range for representing genetic distance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6819840" y="4187880"/>
            <a:ext cx="519336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Circle radius - hub weight (similarity of a sample to all others)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-162360"/>
            <a:ext cx="1051452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200">
                <a:solidFill>
                  <a:srgbClr val="000000"/>
                </a:solidFill>
                <a:latin typeface="Calibri Light"/>
              </a:rPr>
              <a:t>Cluttering problems</a:t>
            </a:r>
            <a:endParaRPr/>
          </a:p>
        </p:txBody>
      </p:sp>
      <p:pic>
        <p:nvPicPr>
          <p:cNvPr id="106" name="Picture 3" descr=""/>
          <p:cNvPicPr/>
          <p:nvPr/>
        </p:nvPicPr>
        <p:blipFill>
          <a:blip r:embed="rId1"/>
          <a:srcRect l="0" t="6752" r="0" b="44945"/>
          <a:stretch>
            <a:fillRect/>
          </a:stretch>
        </p:blipFill>
        <p:spPr>
          <a:xfrm>
            <a:off x="0" y="965160"/>
            <a:ext cx="12191040" cy="241200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10020240" y="581760"/>
            <a:ext cx="217080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7 samples – 21 edges</a:t>
            </a:r>
            <a:endParaRPr/>
          </a:p>
        </p:txBody>
      </p:sp>
      <p:pic>
        <p:nvPicPr>
          <p:cNvPr id="10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162680"/>
            <a:ext cx="8627400" cy="26942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8801280" y="4307760"/>
            <a:ext cx="3275640" cy="146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270 samples – 36585 edges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Hard to distinguish and extract information.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0"/>
            <a:ext cx="1219104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000000"/>
                </a:solidFill>
                <a:latin typeface="Calibri Light"/>
              </a:rPr>
              <a:t>Solution</a:t>
            </a:r>
            <a:r>
              <a:rPr lang="en-US" sz="360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 Light"/>
              </a:rPr>
              <a:t>Hybrid view with clustering for a hierarchical representation</a:t>
            </a:r>
            <a:endParaRPr/>
          </a:p>
        </p:txBody>
      </p:sp>
      <p:pic>
        <p:nvPicPr>
          <p:cNvPr id="11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9960" y="1325520"/>
            <a:ext cx="10311480" cy="553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 descr=""/>
          <p:cNvPicPr/>
          <p:nvPr/>
        </p:nvPicPr>
        <p:blipFill>
          <a:blip r:embed="rId1"/>
          <a:srcRect l="0" t="0" r="8259" b="0"/>
          <a:stretch>
            <a:fillRect/>
          </a:stretch>
        </p:blipFill>
        <p:spPr>
          <a:xfrm>
            <a:off x="4273560" y="1512000"/>
            <a:ext cx="7447320" cy="482508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927000" y="0"/>
            <a:ext cx="10397160" cy="13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Hybrid clustering technique – hierarchical information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8920" y="2031840"/>
            <a:ext cx="3853440" cy="447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K-means clustering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Automatic clustering and </a:t>
            </a:r>
            <a:r>
              <a:rPr b="1" i="1" lang="en-US" sz="2400">
                <a:solidFill>
                  <a:srgbClr val="000000"/>
                </a:solidFill>
                <a:latin typeface="Calibri"/>
              </a:rPr>
              <a:t>centroid creation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Recomputed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distance matrices.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Results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– Easier to perceive information in the data.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