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2290" autoAdjust="0"/>
  </p:normalViewPr>
  <p:slideViewPr>
    <p:cSldViewPr snapToGrid="0">
      <p:cViewPr varScale="1">
        <p:scale>
          <a:sx n="107" d="100"/>
          <a:sy n="107"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2F83B-FE16-4D89-A0AC-F36D2B1443D5}" type="datetimeFigureOut">
              <a:rPr lang="en-US" smtClean="0"/>
              <a:t>2/15/2015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E3B2-47FF-4AB0-B819-A4A2EB53F0CB}" type="slidenum">
              <a:rPr lang="en-US" smtClean="0"/>
              <a:t>‹#›</a:t>
            </a:fld>
            <a:endParaRPr lang="en-US"/>
          </a:p>
        </p:txBody>
      </p:sp>
    </p:spTree>
    <p:extLst>
      <p:ext uri="{BB962C8B-B14F-4D97-AF65-F5344CB8AC3E}">
        <p14:creationId xmlns:p14="http://schemas.microsoft.com/office/powerpoint/2010/main" val="158928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visualization works nicely</a:t>
            </a:r>
            <a:r>
              <a:rPr lang="en-US" baseline="0" dirty="0" smtClean="0"/>
              <a:t> and we can distinguish the fact that China is very tied to all samples around the globe. However, when we applied the same algorithm on the entire provided database (270 samples), we had difficulty in seeing any patterns or strong connections. The graph is too cluttered and the computing time considerable (grows </a:t>
            </a:r>
            <a:r>
              <a:rPr lang="en-US" baseline="0" dirty="0" err="1" smtClean="0"/>
              <a:t>quadratically</a:t>
            </a:r>
            <a:r>
              <a:rPr lang="en-US" baseline="0" dirty="0" smtClean="0"/>
              <a:t> with sample count)</a:t>
            </a:r>
            <a:endParaRPr lang="en-US" dirty="0"/>
          </a:p>
        </p:txBody>
      </p:sp>
      <p:sp>
        <p:nvSpPr>
          <p:cNvPr id="4" name="Slide Number Placeholder 3"/>
          <p:cNvSpPr>
            <a:spLocks noGrp="1"/>
          </p:cNvSpPr>
          <p:nvPr>
            <p:ph type="sldNum" sz="quarter" idx="10"/>
          </p:nvPr>
        </p:nvSpPr>
        <p:spPr/>
        <p:txBody>
          <a:bodyPr/>
          <a:lstStyle/>
          <a:p>
            <a:fld id="{E8B4E3B2-47FF-4AB0-B819-A4A2EB53F0CB}" type="slidenum">
              <a:rPr lang="en-US" smtClean="0"/>
              <a:t>6</a:t>
            </a:fld>
            <a:endParaRPr lang="en-US"/>
          </a:p>
        </p:txBody>
      </p:sp>
    </p:spTree>
    <p:extLst>
      <p:ext uri="{BB962C8B-B14F-4D97-AF65-F5344CB8AC3E}">
        <p14:creationId xmlns:p14="http://schemas.microsoft.com/office/powerpoint/2010/main" val="41286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we did:</a:t>
            </a:r>
          </a:p>
          <a:p>
            <a:r>
              <a:rPr lang="en-US" baseline="0" dirty="0" smtClean="0"/>
              <a:t>-we separated the data on different regions.</a:t>
            </a:r>
          </a:p>
          <a:p>
            <a:r>
              <a:rPr lang="en-US" baseline="0" dirty="0" smtClean="0"/>
              <a:t>-connected dots within the same region (red-to-white color range).</a:t>
            </a:r>
          </a:p>
          <a:p>
            <a:r>
              <a:rPr lang="en-US" baseline="0" dirty="0" smtClean="0"/>
              <a:t>-created centroids (meaning center for every cluster)</a:t>
            </a:r>
          </a:p>
          <a:p>
            <a:r>
              <a:rPr lang="en-US" baseline="0" dirty="0" smtClean="0"/>
              <a:t>-connected centroids to show inter-cluster distance (e.g. to see whether the West American Coast has similarities with Europe or China etc.)</a:t>
            </a:r>
          </a:p>
          <a:p>
            <a:r>
              <a:rPr lang="en-US" baseline="0" dirty="0" smtClean="0"/>
              <a:t>-added transparency for less relevant connections to further reduce cluttering.</a:t>
            </a:r>
            <a:endParaRPr lang="en-US" dirty="0"/>
          </a:p>
        </p:txBody>
      </p:sp>
      <p:sp>
        <p:nvSpPr>
          <p:cNvPr id="4" name="Slide Number Placeholder 3"/>
          <p:cNvSpPr>
            <a:spLocks noGrp="1"/>
          </p:cNvSpPr>
          <p:nvPr>
            <p:ph type="sldNum" sz="quarter" idx="10"/>
          </p:nvPr>
        </p:nvSpPr>
        <p:spPr/>
        <p:txBody>
          <a:bodyPr/>
          <a:lstStyle/>
          <a:p>
            <a:fld id="{E8B4E3B2-47FF-4AB0-B819-A4A2EB53F0CB}" type="slidenum">
              <a:rPr lang="en-US" smtClean="0"/>
              <a:t>7</a:t>
            </a:fld>
            <a:endParaRPr lang="en-US"/>
          </a:p>
        </p:txBody>
      </p:sp>
    </p:spTree>
    <p:extLst>
      <p:ext uri="{BB962C8B-B14F-4D97-AF65-F5344CB8AC3E}">
        <p14:creationId xmlns:p14="http://schemas.microsoft.com/office/powerpoint/2010/main" val="182005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hybrid technique uses:</a:t>
            </a:r>
          </a:p>
          <a:p>
            <a:r>
              <a:rPr lang="en-US" baseline="0" dirty="0" smtClean="0"/>
              <a:t>-K-means clustering automatically grouping the samples.</a:t>
            </a:r>
          </a:p>
          <a:p>
            <a:r>
              <a:rPr lang="en-US" baseline="0" dirty="0" smtClean="0"/>
              <a:t>-Force-edge bundling (curved arcs in the figure) for reducing the cluttering.</a:t>
            </a:r>
          </a:p>
          <a:p>
            <a:endParaRPr lang="en-US" baseline="0" dirty="0" smtClean="0"/>
          </a:p>
          <a:p>
            <a:r>
              <a:rPr lang="en-US" baseline="0" dirty="0" smtClean="0"/>
              <a:t>Everything is done automatically, the only thing needed is to input the data (the distance matrix and geographical positions) and select the cluster granularity (how many clusters do we want?)</a:t>
            </a:r>
          </a:p>
          <a:p>
            <a:endParaRPr lang="en-US" baseline="0" dirty="0" smtClean="0"/>
          </a:p>
          <a:p>
            <a:r>
              <a:rPr lang="en-US" baseline="0" dirty="0" smtClean="0"/>
              <a:t>This technique gives us a better view of the information and we can really see the strong connections between species of berries in Iceland and Finland. </a:t>
            </a:r>
          </a:p>
          <a:p>
            <a:r>
              <a:rPr lang="en-US" baseline="0" dirty="0" smtClean="0"/>
              <a:t>We think of it as a nice approach in overviewing this kind of data and a good means for reducing the workload for specialized research.</a:t>
            </a:r>
          </a:p>
        </p:txBody>
      </p:sp>
      <p:sp>
        <p:nvSpPr>
          <p:cNvPr id="4" name="Slide Number Placeholder 3"/>
          <p:cNvSpPr>
            <a:spLocks noGrp="1"/>
          </p:cNvSpPr>
          <p:nvPr>
            <p:ph type="sldNum" sz="quarter" idx="10"/>
          </p:nvPr>
        </p:nvSpPr>
        <p:spPr/>
        <p:txBody>
          <a:bodyPr/>
          <a:lstStyle/>
          <a:p>
            <a:fld id="{E8B4E3B2-47FF-4AB0-B819-A4A2EB53F0CB}" type="slidenum">
              <a:rPr lang="en-US" smtClean="0"/>
              <a:t>8</a:t>
            </a:fld>
            <a:endParaRPr lang="en-US"/>
          </a:p>
        </p:txBody>
      </p:sp>
    </p:spTree>
    <p:extLst>
      <p:ext uri="{BB962C8B-B14F-4D97-AF65-F5344CB8AC3E}">
        <p14:creationId xmlns:p14="http://schemas.microsoft.com/office/powerpoint/2010/main" val="188453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demo website consists of steps and different views of visualizing our information. It has been designed in D3. For now the color ranges and the visualization settings are fixed, but the script can be extended into a functional online platform if needed for open use (we didn’t publish it anywhere). </a:t>
            </a:r>
            <a:endParaRPr lang="en-US" dirty="0"/>
          </a:p>
        </p:txBody>
      </p:sp>
      <p:sp>
        <p:nvSpPr>
          <p:cNvPr id="4" name="Slide Number Placeholder 3"/>
          <p:cNvSpPr>
            <a:spLocks noGrp="1"/>
          </p:cNvSpPr>
          <p:nvPr>
            <p:ph type="sldNum" sz="quarter" idx="10"/>
          </p:nvPr>
        </p:nvSpPr>
        <p:spPr/>
        <p:txBody>
          <a:bodyPr/>
          <a:lstStyle/>
          <a:p>
            <a:fld id="{E8B4E3B2-47FF-4AB0-B819-A4A2EB53F0CB}" type="slidenum">
              <a:rPr lang="en-US" smtClean="0"/>
              <a:t>9</a:t>
            </a:fld>
            <a:endParaRPr lang="en-US"/>
          </a:p>
        </p:txBody>
      </p:sp>
    </p:spTree>
    <p:extLst>
      <p:ext uri="{BB962C8B-B14F-4D97-AF65-F5344CB8AC3E}">
        <p14:creationId xmlns:p14="http://schemas.microsoft.com/office/powerpoint/2010/main" val="11391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9A960-0DB5-43F1-8558-E384AE2FD28A}"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78501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9A960-0DB5-43F1-8558-E384AE2FD28A}"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127143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9A960-0DB5-43F1-8558-E384AE2FD28A}"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258727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9A960-0DB5-43F1-8558-E384AE2FD28A}"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25237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9A960-0DB5-43F1-8558-E384AE2FD28A}" type="datetimeFigureOut">
              <a:rPr lang="en-US" smtClean="0"/>
              <a:t>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107156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9A960-0DB5-43F1-8558-E384AE2FD28A}" type="datetimeFigureOut">
              <a:rPr lang="en-US" smtClean="0"/>
              <a:t>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341870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9A960-0DB5-43F1-8558-E384AE2FD28A}" type="datetimeFigureOut">
              <a:rPr lang="en-US" smtClean="0"/>
              <a:t>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129659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9A960-0DB5-43F1-8558-E384AE2FD28A}" type="datetimeFigureOut">
              <a:rPr lang="en-US" smtClean="0"/>
              <a:t>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339986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9A960-0DB5-43F1-8558-E384AE2FD28A}" type="datetimeFigureOut">
              <a:rPr lang="en-US" smtClean="0"/>
              <a:t>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96382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9A960-0DB5-43F1-8558-E384AE2FD28A}" type="datetimeFigureOut">
              <a:rPr lang="en-US" smtClean="0"/>
              <a:t>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145039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9A960-0DB5-43F1-8558-E384AE2FD28A}" type="datetimeFigureOut">
              <a:rPr lang="en-US" smtClean="0"/>
              <a:t>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793B0-B2EF-497A-A944-AF61D49012CB}" type="slidenum">
              <a:rPr lang="en-US" smtClean="0"/>
              <a:t>‹#›</a:t>
            </a:fld>
            <a:endParaRPr lang="en-US"/>
          </a:p>
        </p:txBody>
      </p:sp>
    </p:spTree>
    <p:extLst>
      <p:ext uri="{BB962C8B-B14F-4D97-AF65-F5344CB8AC3E}">
        <p14:creationId xmlns:p14="http://schemas.microsoft.com/office/powerpoint/2010/main" val="173783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9A960-0DB5-43F1-8558-E384AE2FD28A}" type="datetimeFigureOut">
              <a:rPr lang="en-US" smtClean="0"/>
              <a:t>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793B0-B2EF-497A-A944-AF61D49012CB}" type="slidenum">
              <a:rPr lang="en-US" smtClean="0"/>
              <a:t>‹#›</a:t>
            </a:fld>
            <a:endParaRPr lang="en-US"/>
          </a:p>
        </p:txBody>
      </p:sp>
    </p:spTree>
    <p:extLst>
      <p:ext uri="{BB962C8B-B14F-4D97-AF65-F5344CB8AC3E}">
        <p14:creationId xmlns:p14="http://schemas.microsoft.com/office/powerpoint/2010/main" val="305194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600200"/>
          </a:xfrm>
        </p:spPr>
        <p:txBody>
          <a:bodyPr/>
          <a:lstStyle/>
          <a:p>
            <a:r>
              <a:rPr lang="en-US" dirty="0" smtClean="0"/>
              <a:t>Data Visualization</a:t>
            </a:r>
            <a:endParaRPr lang="en-US" dirty="0"/>
          </a:p>
        </p:txBody>
      </p:sp>
      <p:sp>
        <p:nvSpPr>
          <p:cNvPr id="3" name="Subtitle 2"/>
          <p:cNvSpPr>
            <a:spLocks noGrp="1"/>
          </p:cNvSpPr>
          <p:nvPr>
            <p:ph type="subTitle" idx="1"/>
          </p:nvPr>
        </p:nvSpPr>
        <p:spPr>
          <a:xfrm>
            <a:off x="1358900" y="1600200"/>
            <a:ext cx="9144000" cy="1655762"/>
          </a:xfrm>
        </p:spPr>
        <p:txBody>
          <a:bodyPr/>
          <a:lstStyle/>
          <a:p>
            <a:r>
              <a:rPr lang="en-US" dirty="0" smtClean="0"/>
              <a:t>Final Project – </a:t>
            </a:r>
            <a:r>
              <a:rPr lang="en-US" dirty="0" err="1" smtClean="0"/>
              <a:t>BerryVis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050" y="2584450"/>
            <a:ext cx="3517900" cy="3517900"/>
          </a:xfrm>
          <a:prstGeom prst="rect">
            <a:avLst/>
          </a:prstGeom>
        </p:spPr>
      </p:pic>
    </p:spTree>
    <p:extLst>
      <p:ext uri="{BB962C8B-B14F-4D97-AF65-F5344CB8AC3E}">
        <p14:creationId xmlns:p14="http://schemas.microsoft.com/office/powerpoint/2010/main" val="825605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5600" y="1079500"/>
            <a:ext cx="8966200" cy="2554545"/>
          </a:xfrm>
          <a:prstGeom prst="rect">
            <a:avLst/>
          </a:prstGeom>
          <a:noFill/>
        </p:spPr>
        <p:txBody>
          <a:bodyPr wrap="square" rtlCol="0">
            <a:spAutoFit/>
          </a:bodyPr>
          <a:lstStyle/>
          <a:p>
            <a:pPr algn="ctr"/>
            <a:r>
              <a:rPr lang="en-US" sz="7200" dirty="0" smtClean="0"/>
              <a:t>Thank you!</a:t>
            </a:r>
          </a:p>
          <a:p>
            <a:pPr algn="ctr"/>
            <a:r>
              <a:rPr lang="en-US" sz="4800" b="1" i="1" dirty="0" smtClean="0"/>
              <a:t>Group 31</a:t>
            </a:r>
            <a:endParaRPr lang="en-US" sz="4800" b="1" i="1" dirty="0"/>
          </a:p>
          <a:p>
            <a:pPr algn="ctr"/>
            <a:r>
              <a:rPr lang="en-US" sz="4000" i="1" dirty="0" smtClean="0"/>
              <a:t>Saevar </a:t>
            </a:r>
            <a:r>
              <a:rPr lang="en-US" sz="4000" i="1" dirty="0" err="1" smtClean="0"/>
              <a:t>Steinn</a:t>
            </a:r>
            <a:r>
              <a:rPr lang="en-US" sz="4000" i="1" dirty="0" smtClean="0"/>
              <a:t> &amp; Tudor Voicu</a:t>
            </a:r>
            <a:endParaRPr lang="en-US" sz="4000" i="1" dirty="0"/>
          </a:p>
        </p:txBody>
      </p:sp>
    </p:spTree>
    <p:extLst>
      <p:ext uri="{BB962C8B-B14F-4D97-AF65-F5344CB8AC3E}">
        <p14:creationId xmlns:p14="http://schemas.microsoft.com/office/powerpoint/2010/main" val="497848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Visualizing similarities in DNA samples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837" y="1690688"/>
            <a:ext cx="3286125" cy="2324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285" y="1690688"/>
            <a:ext cx="3746016" cy="3217889"/>
          </a:xfrm>
          <a:prstGeom prst="rect">
            <a:avLst/>
          </a:prstGeom>
        </p:spPr>
      </p:pic>
    </p:spTree>
    <p:extLst>
      <p:ext uri="{BB962C8B-B14F-4D97-AF65-F5344CB8AC3E}">
        <p14:creationId xmlns:p14="http://schemas.microsoft.com/office/powerpoint/2010/main" val="1418424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2354" b="33751"/>
          <a:stretch/>
        </p:blipFill>
        <p:spPr>
          <a:xfrm>
            <a:off x="3089275" y="565089"/>
            <a:ext cx="5999602" cy="1104899"/>
          </a:xfrm>
          <a:prstGeom prst="rect">
            <a:avLst/>
          </a:prstGeom>
        </p:spPr>
      </p:pic>
      <p:sp>
        <p:nvSpPr>
          <p:cNvPr id="5" name="TextBox 4"/>
          <p:cNvSpPr txBox="1"/>
          <p:nvPr/>
        </p:nvSpPr>
        <p:spPr>
          <a:xfrm>
            <a:off x="3086100" y="1733489"/>
            <a:ext cx="5956300" cy="369332"/>
          </a:xfrm>
          <a:prstGeom prst="rect">
            <a:avLst/>
          </a:prstGeom>
          <a:noFill/>
        </p:spPr>
        <p:txBody>
          <a:bodyPr wrap="square" rtlCol="0">
            <a:spAutoFit/>
          </a:bodyPr>
          <a:lstStyle/>
          <a:p>
            <a:r>
              <a:rPr lang="en-US" dirty="0" smtClean="0"/>
              <a:t>http://www.molsoft.com/man/icm-commands.html</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12843"/>
            <a:ext cx="4121125" cy="3085334"/>
          </a:xfrm>
          <a:prstGeom prst="rect">
            <a:avLst/>
          </a:prstGeom>
        </p:spPr>
      </p:pic>
      <p:sp>
        <p:nvSpPr>
          <p:cNvPr id="7" name="TextBox 6"/>
          <p:cNvSpPr txBox="1"/>
          <p:nvPr/>
        </p:nvSpPr>
        <p:spPr>
          <a:xfrm>
            <a:off x="400025" y="5898177"/>
            <a:ext cx="4178300" cy="923330"/>
          </a:xfrm>
          <a:prstGeom prst="rect">
            <a:avLst/>
          </a:prstGeom>
          <a:noFill/>
        </p:spPr>
        <p:txBody>
          <a:bodyPr wrap="square" rtlCol="0">
            <a:spAutoFit/>
          </a:bodyPr>
          <a:lstStyle/>
          <a:p>
            <a:r>
              <a:rPr lang="en-US" dirty="0" smtClean="0"/>
              <a:t>http://www.computational-genomics.net/case_studies/sars_demo_02.png</a:t>
            </a:r>
            <a:endParaRPr lang="en-US" dirty="0"/>
          </a:p>
        </p:txBody>
      </p:sp>
      <p:pic>
        <p:nvPicPr>
          <p:cNvPr id="8"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50272" y="3017322"/>
            <a:ext cx="5009332" cy="3675578"/>
          </a:xfrm>
        </p:spPr>
      </p:pic>
      <p:sp>
        <p:nvSpPr>
          <p:cNvPr id="9" name="Right Arrow 8"/>
          <p:cNvSpPr/>
          <p:nvPr/>
        </p:nvSpPr>
        <p:spPr>
          <a:xfrm>
            <a:off x="5372100" y="3416300"/>
            <a:ext cx="1016000" cy="96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0025" y="524299"/>
            <a:ext cx="2584475" cy="1200329"/>
          </a:xfrm>
          <a:prstGeom prst="rect">
            <a:avLst/>
          </a:prstGeom>
          <a:noFill/>
        </p:spPr>
        <p:txBody>
          <a:bodyPr wrap="square" rtlCol="0">
            <a:spAutoFit/>
          </a:bodyPr>
          <a:lstStyle/>
          <a:p>
            <a:r>
              <a:rPr lang="en-US" sz="2400" dirty="0" smtClean="0"/>
              <a:t>DNA sequences – finding similarities between samples</a:t>
            </a:r>
            <a:endParaRPr lang="en-US" sz="2400" dirty="0"/>
          </a:p>
        </p:txBody>
      </p:sp>
      <p:sp>
        <p:nvSpPr>
          <p:cNvPr id="11" name="TextBox 10"/>
          <p:cNvSpPr txBox="1"/>
          <p:nvPr/>
        </p:nvSpPr>
        <p:spPr>
          <a:xfrm>
            <a:off x="400025" y="2443511"/>
            <a:ext cx="5429300" cy="369332"/>
          </a:xfrm>
          <a:prstGeom prst="rect">
            <a:avLst/>
          </a:prstGeom>
          <a:noFill/>
        </p:spPr>
        <p:txBody>
          <a:bodyPr wrap="square" rtlCol="0">
            <a:spAutoFit/>
          </a:bodyPr>
          <a:lstStyle/>
          <a:p>
            <a:r>
              <a:rPr lang="en-US" b="1" i="1" dirty="0" smtClean="0"/>
              <a:t>Distance matrix</a:t>
            </a:r>
            <a:endParaRPr lang="en-US" b="1" i="1" dirty="0"/>
          </a:p>
        </p:txBody>
      </p:sp>
      <p:sp>
        <p:nvSpPr>
          <p:cNvPr id="12" name="TextBox 11"/>
          <p:cNvSpPr txBox="1"/>
          <p:nvPr/>
        </p:nvSpPr>
        <p:spPr>
          <a:xfrm>
            <a:off x="6762700" y="2478405"/>
            <a:ext cx="5429300" cy="369332"/>
          </a:xfrm>
          <a:prstGeom prst="rect">
            <a:avLst/>
          </a:prstGeom>
          <a:noFill/>
        </p:spPr>
        <p:txBody>
          <a:bodyPr wrap="square" rtlCol="0">
            <a:spAutoFit/>
          </a:bodyPr>
          <a:lstStyle/>
          <a:p>
            <a:r>
              <a:rPr lang="en-US" b="1" i="1" dirty="0" smtClean="0"/>
              <a:t>Tree view</a:t>
            </a:r>
            <a:endParaRPr lang="en-US" b="1" i="1" dirty="0"/>
          </a:p>
        </p:txBody>
      </p:sp>
    </p:spTree>
    <p:extLst>
      <p:ext uri="{BB962C8B-B14F-4D97-AF65-F5344CB8AC3E}">
        <p14:creationId xmlns:p14="http://schemas.microsoft.com/office/powerpoint/2010/main" val="611154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pPr algn="ctr"/>
            <a:r>
              <a:rPr lang="en-US" dirty="0" smtClean="0"/>
              <a:t>Means of visualizing the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507" y="1528996"/>
            <a:ext cx="4025412" cy="1998355"/>
          </a:xfrm>
        </p:spPr>
      </p:pic>
      <p:sp>
        <p:nvSpPr>
          <p:cNvPr id="5" name="TextBox 4"/>
          <p:cNvSpPr txBox="1"/>
          <p:nvPr/>
        </p:nvSpPr>
        <p:spPr>
          <a:xfrm>
            <a:off x="597794" y="1140897"/>
            <a:ext cx="4177704" cy="369332"/>
          </a:xfrm>
          <a:prstGeom prst="rect">
            <a:avLst/>
          </a:prstGeom>
          <a:noFill/>
        </p:spPr>
        <p:txBody>
          <a:bodyPr wrap="square" rtlCol="0">
            <a:spAutoFit/>
          </a:bodyPr>
          <a:lstStyle/>
          <a:p>
            <a:r>
              <a:rPr lang="en-US" b="1" i="1" dirty="0" smtClean="0"/>
              <a:t>Classic visualization</a:t>
            </a:r>
          </a:p>
        </p:txBody>
      </p:sp>
      <p:sp>
        <p:nvSpPr>
          <p:cNvPr id="6" name="Right Arrow 5"/>
          <p:cNvSpPr/>
          <p:nvPr/>
        </p:nvSpPr>
        <p:spPr>
          <a:xfrm>
            <a:off x="5651500" y="3416300"/>
            <a:ext cx="7366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600" y="1993477"/>
            <a:ext cx="4215993" cy="4215993"/>
          </a:xfrm>
          <a:prstGeom prst="rect">
            <a:avLst/>
          </a:prstGeom>
        </p:spPr>
      </p:pic>
      <p:sp>
        <p:nvSpPr>
          <p:cNvPr id="8" name="TextBox 7"/>
          <p:cNvSpPr txBox="1"/>
          <p:nvPr/>
        </p:nvSpPr>
        <p:spPr>
          <a:xfrm>
            <a:off x="7308850" y="1140897"/>
            <a:ext cx="4648200" cy="646331"/>
          </a:xfrm>
          <a:prstGeom prst="rect">
            <a:avLst/>
          </a:prstGeom>
          <a:noFill/>
        </p:spPr>
        <p:txBody>
          <a:bodyPr wrap="square" rtlCol="0">
            <a:spAutoFit/>
          </a:bodyPr>
          <a:lstStyle/>
          <a:p>
            <a:r>
              <a:rPr lang="en-US" b="1" i="1" dirty="0" smtClean="0"/>
              <a:t>Node-link view with colored dimension for representing distance</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94" y="3862541"/>
            <a:ext cx="4121125" cy="2740968"/>
          </a:xfrm>
          <a:prstGeom prst="rect">
            <a:avLst/>
          </a:prstGeom>
        </p:spPr>
      </p:pic>
      <p:sp>
        <p:nvSpPr>
          <p:cNvPr id="11" name="TextBox 10"/>
          <p:cNvSpPr txBox="1"/>
          <p:nvPr/>
        </p:nvSpPr>
        <p:spPr>
          <a:xfrm>
            <a:off x="7556500" y="5779157"/>
            <a:ext cx="4152900" cy="646331"/>
          </a:xfrm>
          <a:prstGeom prst="rect">
            <a:avLst/>
          </a:prstGeom>
          <a:noFill/>
        </p:spPr>
        <p:txBody>
          <a:bodyPr wrap="square" rtlCol="0">
            <a:spAutoFit/>
          </a:bodyPr>
          <a:lstStyle/>
          <a:p>
            <a:r>
              <a:rPr lang="en-US" dirty="0" smtClean="0"/>
              <a:t>http://www.selassid.net/DividedEdgeBundling/bay.png</a:t>
            </a:r>
            <a:endParaRPr lang="en-US" dirty="0"/>
          </a:p>
        </p:txBody>
      </p:sp>
    </p:spTree>
    <p:extLst>
      <p:ext uri="{BB962C8B-B14F-4D97-AF65-F5344CB8AC3E}">
        <p14:creationId xmlns:p14="http://schemas.microsoft.com/office/powerpoint/2010/main" val="4014860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dirty="0" smtClean="0"/>
              <a:t>Adding more information – geographical location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9121"/>
          <a:stretch/>
        </p:blipFill>
        <p:spPr>
          <a:xfrm>
            <a:off x="0" y="1187273"/>
            <a:ext cx="12192000" cy="304354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flipH="1">
            <a:off x="2514601" y="3939243"/>
            <a:ext cx="487680" cy="4303059"/>
          </a:xfrm>
          <a:prstGeom prst="rect">
            <a:avLst/>
          </a:prstGeom>
          <a:solidFill>
            <a:srgbClr val="F90301"/>
          </a:solidFill>
        </p:spPr>
      </p:pic>
      <p:pic>
        <p:nvPicPr>
          <p:cNvPr id="6" name="Picture 5"/>
          <p:cNvPicPr>
            <a:picLocks noChangeAspect="1"/>
          </p:cNvPicPr>
          <p:nvPr/>
        </p:nvPicPr>
        <p:blipFill rotWithShape="1">
          <a:blip r:embed="rId4"/>
          <a:srcRect t="15787" b="6194"/>
          <a:stretch/>
        </p:blipFill>
        <p:spPr>
          <a:xfrm>
            <a:off x="9582150" y="4522573"/>
            <a:ext cx="997366" cy="2125362"/>
          </a:xfrm>
          <a:prstGeom prst="rect">
            <a:avLst/>
          </a:prstGeom>
        </p:spPr>
      </p:pic>
      <p:sp>
        <p:nvSpPr>
          <p:cNvPr id="7" name="TextBox 6"/>
          <p:cNvSpPr txBox="1"/>
          <p:nvPr/>
        </p:nvSpPr>
        <p:spPr>
          <a:xfrm>
            <a:off x="606911" y="5109881"/>
            <a:ext cx="4409589" cy="646331"/>
          </a:xfrm>
          <a:prstGeom prst="rect">
            <a:avLst/>
          </a:prstGeom>
          <a:noFill/>
        </p:spPr>
        <p:txBody>
          <a:bodyPr wrap="square" rtlCol="0">
            <a:spAutoFit/>
          </a:bodyPr>
          <a:lstStyle/>
          <a:p>
            <a:r>
              <a:rPr lang="en-US" dirty="0" smtClean="0"/>
              <a:t>Blue-white-red </a:t>
            </a:r>
            <a:r>
              <a:rPr lang="en-US" b="1" i="1" dirty="0" smtClean="0"/>
              <a:t>color range</a:t>
            </a:r>
            <a:r>
              <a:rPr lang="en-US" dirty="0" smtClean="0"/>
              <a:t> for representing genetic distance</a:t>
            </a:r>
          </a:p>
        </p:txBody>
      </p:sp>
      <p:sp>
        <p:nvSpPr>
          <p:cNvPr id="8" name="TextBox 7"/>
          <p:cNvSpPr txBox="1"/>
          <p:nvPr/>
        </p:nvSpPr>
        <p:spPr>
          <a:xfrm>
            <a:off x="6902278" y="4992933"/>
            <a:ext cx="2876035" cy="923330"/>
          </a:xfrm>
          <a:prstGeom prst="rect">
            <a:avLst/>
          </a:prstGeom>
          <a:noFill/>
        </p:spPr>
        <p:txBody>
          <a:bodyPr wrap="square" rtlCol="0">
            <a:spAutoFit/>
          </a:bodyPr>
          <a:lstStyle/>
          <a:p>
            <a:r>
              <a:rPr lang="en-US" b="1" i="1" dirty="0" smtClean="0"/>
              <a:t>Circle radius </a:t>
            </a:r>
            <a:r>
              <a:rPr lang="en-US" dirty="0" smtClean="0"/>
              <a:t>- hub weight (similarity of a sample to all others)</a:t>
            </a:r>
            <a:endParaRPr lang="en-US" dirty="0"/>
          </a:p>
        </p:txBody>
      </p:sp>
    </p:spTree>
    <p:extLst>
      <p:ext uri="{BB962C8B-B14F-4D97-AF65-F5344CB8AC3E}">
        <p14:creationId xmlns:p14="http://schemas.microsoft.com/office/powerpoint/2010/main" val="2509075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2322"/>
            <a:ext cx="10515600" cy="1325563"/>
          </a:xfrm>
        </p:spPr>
        <p:txBody>
          <a:bodyPr>
            <a:normAutofit/>
          </a:bodyPr>
          <a:lstStyle/>
          <a:p>
            <a:r>
              <a:rPr lang="en-US" sz="5200" dirty="0" smtClean="0"/>
              <a:t>Cluttering problems</a:t>
            </a:r>
            <a:endParaRPr lang="en-US" sz="52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769" b="44964"/>
          <a:stretch/>
        </p:blipFill>
        <p:spPr>
          <a:xfrm>
            <a:off x="0" y="965199"/>
            <a:ext cx="12192000" cy="2413001"/>
          </a:xfrm>
          <a:prstGeom prst="rect">
            <a:avLst/>
          </a:prstGeom>
        </p:spPr>
      </p:pic>
      <p:sp>
        <p:nvSpPr>
          <p:cNvPr id="5" name="TextBox 4"/>
          <p:cNvSpPr txBox="1"/>
          <p:nvPr/>
        </p:nvSpPr>
        <p:spPr>
          <a:xfrm>
            <a:off x="10020300" y="581818"/>
            <a:ext cx="2171700" cy="383381"/>
          </a:xfrm>
          <a:prstGeom prst="rect">
            <a:avLst/>
          </a:prstGeom>
          <a:noFill/>
        </p:spPr>
        <p:txBody>
          <a:bodyPr wrap="square" rtlCol="0">
            <a:spAutoFit/>
          </a:bodyPr>
          <a:lstStyle/>
          <a:p>
            <a:r>
              <a:rPr lang="en-US" dirty="0" smtClean="0"/>
              <a:t>7 samples – 21 edges</a:t>
            </a:r>
            <a:endParaRPr lang="en-US" dirty="0"/>
          </a:p>
        </p:txBody>
      </p:sp>
      <p:pic>
        <p:nvPicPr>
          <p:cNvPr id="6" name="Picture 5"/>
          <p:cNvPicPr>
            <a:picLocks noChangeAspect="1"/>
          </p:cNvPicPr>
          <p:nvPr/>
        </p:nvPicPr>
        <p:blipFill>
          <a:blip r:embed="rId4"/>
          <a:stretch>
            <a:fillRect/>
          </a:stretch>
        </p:blipFill>
        <p:spPr>
          <a:xfrm>
            <a:off x="0" y="3761581"/>
            <a:ext cx="8628571" cy="2695238"/>
          </a:xfrm>
          <a:prstGeom prst="rect">
            <a:avLst/>
          </a:prstGeom>
        </p:spPr>
      </p:pic>
      <p:sp>
        <p:nvSpPr>
          <p:cNvPr id="7" name="TextBox 6"/>
          <p:cNvSpPr txBox="1"/>
          <p:nvPr/>
        </p:nvSpPr>
        <p:spPr>
          <a:xfrm>
            <a:off x="8801100" y="4307680"/>
            <a:ext cx="3276600" cy="1200329"/>
          </a:xfrm>
          <a:prstGeom prst="rect">
            <a:avLst/>
          </a:prstGeom>
          <a:noFill/>
        </p:spPr>
        <p:txBody>
          <a:bodyPr wrap="square" rtlCol="0">
            <a:spAutoFit/>
          </a:bodyPr>
          <a:lstStyle/>
          <a:p>
            <a:r>
              <a:rPr lang="en-US" dirty="0" smtClean="0"/>
              <a:t>270 samples – 36585 edges</a:t>
            </a:r>
          </a:p>
          <a:p>
            <a:endParaRPr lang="en-US" dirty="0"/>
          </a:p>
          <a:p>
            <a:r>
              <a:rPr lang="en-US" dirty="0" smtClean="0"/>
              <a:t>Hard to distinguish and extract information.</a:t>
            </a:r>
            <a:endParaRPr lang="en-US" dirty="0"/>
          </a:p>
        </p:txBody>
      </p:sp>
    </p:spTree>
    <p:extLst>
      <p:ext uri="{BB962C8B-B14F-4D97-AF65-F5344CB8AC3E}">
        <p14:creationId xmlns:p14="http://schemas.microsoft.com/office/powerpoint/2010/main" val="931535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3600" b="1" dirty="0" smtClean="0"/>
              <a:t>Solution</a:t>
            </a:r>
            <a:r>
              <a:rPr lang="en-US" sz="3600" dirty="0" smtClean="0"/>
              <a:t> </a:t>
            </a:r>
            <a:br>
              <a:rPr lang="en-US" sz="3600" dirty="0" smtClean="0"/>
            </a:br>
            <a:r>
              <a:rPr lang="en-US" sz="3600" dirty="0" smtClean="0"/>
              <a:t>Hybrid view with clustering for a hierarchical representation</a:t>
            </a:r>
            <a:endParaRPr lang="en-US" sz="36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939800" y="1325563"/>
            <a:ext cx="10312400" cy="5532437"/>
          </a:xfrm>
          <a:prstGeom prst="rect">
            <a:avLst/>
          </a:prstGeom>
          <a:noFill/>
          <a:ln>
            <a:noFill/>
          </a:ln>
        </p:spPr>
      </p:pic>
    </p:spTree>
    <p:extLst>
      <p:ext uri="{BB962C8B-B14F-4D97-AF65-F5344CB8AC3E}">
        <p14:creationId xmlns:p14="http://schemas.microsoft.com/office/powerpoint/2010/main" val="258208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3">
            <a:extLst>
              <a:ext uri="{28A0092B-C50C-407E-A947-70E740481C1C}">
                <a14:useLocalDpi xmlns:a14="http://schemas.microsoft.com/office/drawing/2010/main" val="0"/>
              </a:ext>
            </a:extLst>
          </a:blip>
          <a:srcRect r="8288"/>
          <a:stretch/>
        </p:blipFill>
        <p:spPr bwMode="auto">
          <a:xfrm>
            <a:off x="4273676" y="1511823"/>
            <a:ext cx="7448424" cy="4826002"/>
          </a:xfrm>
          <a:prstGeom prst="rect">
            <a:avLst/>
          </a:prstGeom>
          <a:noFill/>
          <a:ln>
            <a:noFill/>
          </a:ln>
        </p:spPr>
      </p:pic>
      <p:sp>
        <p:nvSpPr>
          <p:cNvPr id="6" name="Title 5"/>
          <p:cNvSpPr>
            <a:spLocks noGrp="1"/>
          </p:cNvSpPr>
          <p:nvPr>
            <p:ph type="title"/>
          </p:nvPr>
        </p:nvSpPr>
        <p:spPr>
          <a:xfrm>
            <a:off x="927100" y="0"/>
            <a:ext cx="10398188" cy="1325563"/>
          </a:xfrm>
        </p:spPr>
        <p:txBody>
          <a:bodyPr>
            <a:normAutofit/>
          </a:bodyPr>
          <a:lstStyle/>
          <a:p>
            <a:pPr algn="ctr"/>
            <a:r>
              <a:rPr lang="en-US" sz="3200" dirty="0" smtClean="0"/>
              <a:t>Hybrid clustering technique – hierarchical information</a:t>
            </a:r>
            <a:endParaRPr lang="en-US" sz="3200" dirty="0"/>
          </a:p>
        </p:txBody>
      </p:sp>
      <p:sp>
        <p:nvSpPr>
          <p:cNvPr id="7" name="TextBox 6"/>
          <p:cNvSpPr txBox="1"/>
          <p:nvPr/>
        </p:nvSpPr>
        <p:spPr>
          <a:xfrm>
            <a:off x="88900" y="2031998"/>
            <a:ext cx="385457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K-means clustering</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Automatic clustering and </a:t>
            </a:r>
            <a:r>
              <a:rPr lang="en-US" sz="2400" b="1" i="1" dirty="0" smtClean="0"/>
              <a:t>centroid creation</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b="1" i="1" dirty="0" smtClean="0"/>
              <a:t>Recomputed</a:t>
            </a:r>
            <a:r>
              <a:rPr lang="en-US" sz="2400" dirty="0" smtClean="0"/>
              <a:t> distance matrices.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i="1" dirty="0" smtClean="0"/>
              <a:t>Results</a:t>
            </a:r>
            <a:r>
              <a:rPr lang="en-US" sz="2400" dirty="0" smtClean="0"/>
              <a:t> – Easier to perceive information in the data.</a:t>
            </a:r>
            <a:endParaRPr lang="en-US" sz="2400" dirty="0"/>
          </a:p>
        </p:txBody>
      </p:sp>
    </p:spTree>
    <p:extLst>
      <p:ext uri="{BB962C8B-B14F-4D97-AF65-F5344CB8AC3E}">
        <p14:creationId xmlns:p14="http://schemas.microsoft.com/office/powerpoint/2010/main" val="3552497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78895" y="0"/>
            <a:ext cx="9708192" cy="6858000"/>
          </a:xfrm>
          <a:prstGeom prst="rect">
            <a:avLst/>
          </a:prstGeom>
        </p:spPr>
      </p:pic>
    </p:spTree>
    <p:extLst>
      <p:ext uri="{BB962C8B-B14F-4D97-AF65-F5344CB8AC3E}">
        <p14:creationId xmlns:p14="http://schemas.microsoft.com/office/powerpoint/2010/main" val="3757592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449</Words>
  <Application>Microsoft Office PowerPoint</Application>
  <PresentationFormat>Widescreen</PresentationFormat>
  <Paragraphs>52</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Visualization</vt:lpstr>
      <vt:lpstr>Visualizing similarities in DNA samples</vt:lpstr>
      <vt:lpstr>PowerPoint Presentation</vt:lpstr>
      <vt:lpstr>Means of visualizing the data</vt:lpstr>
      <vt:lpstr>Adding more information – geographical location</vt:lpstr>
      <vt:lpstr>Cluttering problems</vt:lpstr>
      <vt:lpstr>Solution  Hybrid view with clustering for a hierarchical representation</vt:lpstr>
      <vt:lpstr>Hybrid clustering technique – hierarchical information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Tudor</dc:creator>
  <cp:lastModifiedBy>Tudor</cp:lastModifiedBy>
  <cp:revision>21</cp:revision>
  <dcterms:created xsi:type="dcterms:W3CDTF">2015-02-15T16:12:04Z</dcterms:created>
  <dcterms:modified xsi:type="dcterms:W3CDTF">2015-02-15T20:20:41Z</dcterms:modified>
</cp:coreProperties>
</file>