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91" autoAdjust="0"/>
  </p:normalViewPr>
  <p:slideViewPr>
    <p:cSldViewPr snapToGrid="0">
      <p:cViewPr varScale="1">
        <p:scale>
          <a:sx n="60" d="100"/>
          <a:sy n="60" d="100"/>
        </p:scale>
        <p:origin x="3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Click to edit the notes format</a:t>
            </a:r>
            <a:endParaRP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&lt;header&gt;</a:t>
            </a:r>
            <a:endParaRP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&lt;date/time&gt;</a:t>
            </a:r>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&lt;footer&gt;</a:t>
            </a:r>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47569255-BDAB-42BD-814D-131E272A3D4E}" type="slidenum">
              <a:rPr lang="en-US" sz="1400">
                <a:latin typeface="Times New Roman"/>
              </a:rPr>
              <a:t>‹#›</a:t>
            </a:fld>
            <a:endParaRPr/>
          </a:p>
        </p:txBody>
      </p:sp>
    </p:spTree>
    <p:extLst>
      <p:ext uri="{BB962C8B-B14F-4D97-AF65-F5344CB8AC3E}">
        <p14:creationId xmlns:p14="http://schemas.microsoft.com/office/powerpoint/2010/main" val="294057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56000" y="5078520"/>
            <a:ext cx="6047640" cy="4811400"/>
          </a:xfrm>
          <a:prstGeom prst="rect">
            <a:avLst/>
          </a:prstGeom>
        </p:spPr>
        <p:txBody>
          <a:bodyPr lIns="0" tIns="0" rIns="0" bIns="0"/>
          <a:lstStyle/>
          <a:p>
            <a:r>
              <a:rPr lang="en-US" sz="2000">
                <a:solidFill>
                  <a:srgbClr val="000000"/>
                </a:solidFill>
                <a:latin typeface="Arial"/>
                <a:ea typeface="Droid Sans Fallback"/>
              </a:rPr>
              <a:t>Our final project is BerryVis, a geographical  visualization of strawberry genetic distance.  That is to see  how closely related samples of the Fragaria, collected around the globe are.</a:t>
            </a:r>
            <a:endParaRPr/>
          </a:p>
        </p:txBody>
      </p:sp>
    </p:spTree>
    <p:extLst>
      <p:ext uri="{BB962C8B-B14F-4D97-AF65-F5344CB8AC3E}">
        <p14:creationId xmlns:p14="http://schemas.microsoft.com/office/powerpoint/2010/main" val="2273457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a:t>
            </a:r>
            <a:r>
              <a:rPr lang="en-US" baseline="0" dirty="0" smtClean="0"/>
              <a:t> demo website consists of steps and different views of visualizing our information. It has been designed in D3. For now the color ranges and the visualization settings are fixed, but the script can be extended into a functional online platform if needed for open use (we didn’t publish it anywhere). </a:t>
            </a:r>
            <a:endParaRPr lang="en-US" dirty="0" smtClean="0"/>
          </a:p>
          <a:p>
            <a:endParaRPr lang="en-US" dirty="0"/>
          </a:p>
        </p:txBody>
      </p:sp>
      <p:sp>
        <p:nvSpPr>
          <p:cNvPr id="4" name="Slide Number Placeholder 3"/>
          <p:cNvSpPr>
            <a:spLocks noGrp="1"/>
          </p:cNvSpPr>
          <p:nvPr>
            <p:ph type="sldNum" idx="10"/>
          </p:nvPr>
        </p:nvSpPr>
        <p:spPr/>
        <p:txBody>
          <a:bodyPr/>
          <a:lstStyle/>
          <a:p>
            <a:pPr algn="r"/>
            <a:fld id="{47569255-BDAB-42BD-814D-131E272A3D4E}" type="slidenum">
              <a:rPr lang="en-US" sz="1400" smtClean="0">
                <a:latin typeface="Times New Roman"/>
              </a:rPr>
              <a:t>10</a:t>
            </a:fld>
            <a:endParaRPr lang="en-US"/>
          </a:p>
        </p:txBody>
      </p:sp>
    </p:spTree>
    <p:extLst>
      <p:ext uri="{BB962C8B-B14F-4D97-AF65-F5344CB8AC3E}">
        <p14:creationId xmlns:p14="http://schemas.microsoft.com/office/powerpoint/2010/main" val="305805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body"/>
          </p:nvPr>
        </p:nvSpPr>
        <p:spPr>
          <a:xfrm>
            <a:off x="756000" y="5078520"/>
            <a:ext cx="6047640" cy="4811400"/>
          </a:xfrm>
          <a:prstGeom prst="rect">
            <a:avLst/>
          </a:prstGeom>
        </p:spPr>
        <p:txBody>
          <a:bodyPr lIns="0" tIns="0" rIns="0" bIns="0"/>
          <a:lstStyle/>
          <a:p>
            <a:r>
              <a:rPr lang="en-US" sz="2000">
                <a:solidFill>
                  <a:srgbClr val="000000"/>
                </a:solidFill>
                <a:latin typeface="Arial"/>
                <a:ea typeface="Droid Sans Fallback"/>
              </a:rPr>
              <a:t>We did gather some samples from  the ncbi gene bank and used geneious, a suite of molecular biology tools, to create a distance matrix using the Tamura-Nei algorithm.</a:t>
            </a:r>
            <a:endParaRPr/>
          </a:p>
        </p:txBody>
      </p:sp>
    </p:spTree>
    <p:extLst>
      <p:ext uri="{BB962C8B-B14F-4D97-AF65-F5344CB8AC3E}">
        <p14:creationId xmlns:p14="http://schemas.microsoft.com/office/powerpoint/2010/main" val="308592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56000" y="5078520"/>
            <a:ext cx="6047640" cy="4811400"/>
          </a:xfrm>
          <a:prstGeom prst="rect">
            <a:avLst/>
          </a:prstGeom>
        </p:spPr>
        <p:txBody>
          <a:bodyPr lIns="0" tIns="0" rIns="0" bIns="0"/>
          <a:lstStyle/>
          <a:p>
            <a:r>
              <a:rPr lang="en-US" sz="2000">
                <a:solidFill>
                  <a:srgbClr val="000000"/>
                </a:solidFill>
                <a:latin typeface="Arial"/>
                <a:ea typeface="Droid Sans Fallback"/>
              </a:rPr>
              <a:t>The result is a matrix were each cell represent the distance between two samples in percentages.  Not easy to visualize much from that table in your mind as it just raw data. </a:t>
            </a:r>
            <a:endParaRPr/>
          </a:p>
        </p:txBody>
      </p:sp>
    </p:spTree>
    <p:extLst>
      <p:ext uri="{BB962C8B-B14F-4D97-AF65-F5344CB8AC3E}">
        <p14:creationId xmlns:p14="http://schemas.microsoft.com/office/powerpoint/2010/main" val="305618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body"/>
          </p:nvPr>
        </p:nvSpPr>
        <p:spPr>
          <a:xfrm>
            <a:off x="756000" y="5078520"/>
            <a:ext cx="6047640" cy="4811400"/>
          </a:xfrm>
          <a:prstGeom prst="rect">
            <a:avLst/>
          </a:prstGeom>
        </p:spPr>
        <p:txBody>
          <a:bodyPr lIns="0" tIns="0" rIns="0" bIns="0"/>
          <a:lstStyle/>
          <a:p>
            <a:r>
              <a:rPr lang="en-US" sz="2000">
                <a:solidFill>
                  <a:srgbClr val="000000"/>
                </a:solidFill>
                <a:latin typeface="Arial"/>
                <a:ea typeface="Droid Sans Fallback"/>
              </a:rPr>
              <a:t>So there are some ways to visualize these relationships, or distances.  One is to just color the matrix and try to get an idea from there.  Other well known way is to use the Neighbor-join method to create a rootles tree where distance between the samples are represented with the length of the lines.</a:t>
            </a:r>
            <a:endParaRPr/>
          </a:p>
        </p:txBody>
      </p:sp>
    </p:spTree>
    <p:extLst>
      <p:ext uri="{BB962C8B-B14F-4D97-AF65-F5344CB8AC3E}">
        <p14:creationId xmlns:p14="http://schemas.microsoft.com/office/powerpoint/2010/main" val="351585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56000" y="5078520"/>
            <a:ext cx="6047640" cy="4811400"/>
          </a:xfrm>
          <a:prstGeom prst="rect">
            <a:avLst/>
          </a:prstGeom>
        </p:spPr>
        <p:txBody>
          <a:bodyPr lIns="0" tIns="0" rIns="0" bIns="0"/>
          <a:lstStyle/>
          <a:p>
            <a:r>
              <a:rPr lang="en-US" sz="2000">
                <a:solidFill>
                  <a:srgbClr val="000000"/>
                </a:solidFill>
                <a:latin typeface="Arial"/>
                <a:ea typeface="Droid Sans Fallback"/>
              </a:rPr>
              <a:t>We wanted to represent each sample with a node.  Then use each cell from the matrix to create an edge between the nodes and use the values from the Tamura-Nei algorithm to control both width and color of the edges by, for example, representing little related plants with the color blue and closely related with the color red.</a:t>
            </a:r>
            <a:endParaRPr/>
          </a:p>
        </p:txBody>
      </p:sp>
    </p:spTree>
    <p:extLst>
      <p:ext uri="{BB962C8B-B14F-4D97-AF65-F5344CB8AC3E}">
        <p14:creationId xmlns:p14="http://schemas.microsoft.com/office/powerpoint/2010/main" val="3828785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body"/>
          </p:nvPr>
        </p:nvSpPr>
        <p:spPr>
          <a:xfrm>
            <a:off x="756000" y="5078520"/>
            <a:ext cx="6047640" cy="4811400"/>
          </a:xfrm>
          <a:prstGeom prst="rect">
            <a:avLst/>
          </a:prstGeom>
        </p:spPr>
        <p:txBody>
          <a:bodyPr lIns="0" tIns="0" rIns="0" bIns="0"/>
          <a:lstStyle/>
          <a:p>
            <a:r>
              <a:rPr lang="en-US" sz="2000" dirty="0">
                <a:latin typeface="Arial"/>
              </a:rPr>
              <a:t>Then to make it interesting we would project the nodes onto a world map, using available GPS locations of where the samples were collected.</a:t>
            </a:r>
            <a:endParaRPr dirty="0"/>
          </a:p>
          <a:p>
            <a:endParaRPr dirty="0"/>
          </a:p>
          <a:p>
            <a:r>
              <a:rPr lang="en-US" sz="2000" dirty="0">
                <a:latin typeface="Arial"/>
              </a:rPr>
              <a:t>In this way we hoped to get a good overview of relations based on geographical positions – to see how the </a:t>
            </a:r>
            <a:r>
              <a:rPr lang="en-US" sz="2000" dirty="0" err="1">
                <a:latin typeface="Arial"/>
              </a:rPr>
              <a:t>Fragaria</a:t>
            </a:r>
            <a:r>
              <a:rPr lang="en-US" sz="2000" dirty="0">
                <a:latin typeface="Arial"/>
              </a:rPr>
              <a:t> migrates over the planet, or, to focus on smaller areas of the world by using zoom.</a:t>
            </a:r>
            <a:endParaRPr dirty="0"/>
          </a:p>
        </p:txBody>
      </p:sp>
    </p:spTree>
    <p:extLst>
      <p:ext uri="{BB962C8B-B14F-4D97-AF65-F5344CB8AC3E}">
        <p14:creationId xmlns:p14="http://schemas.microsoft.com/office/powerpoint/2010/main" val="370659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visualization works nicely</a:t>
            </a:r>
            <a:r>
              <a:rPr lang="en-US" baseline="0" dirty="0" smtClean="0"/>
              <a:t> and we can distinguish the fact that China is very tied to all samples around the globe. However, when we applied the same algorithm on the entire provided database (270 samples), we had difficulty in seeing any patterns or strong connections. The graph is too cluttered and the computing time considerable (grows </a:t>
            </a:r>
            <a:r>
              <a:rPr lang="en-US" baseline="0" dirty="0" err="1" smtClean="0"/>
              <a:t>quadratically</a:t>
            </a:r>
            <a:r>
              <a:rPr lang="en-US" baseline="0" dirty="0" smtClean="0"/>
              <a:t> with sample count)</a:t>
            </a:r>
            <a:endParaRPr lang="en-US" dirty="0" smtClean="0"/>
          </a:p>
          <a:p>
            <a:endParaRPr lang="en-US" dirty="0"/>
          </a:p>
        </p:txBody>
      </p:sp>
      <p:sp>
        <p:nvSpPr>
          <p:cNvPr id="4" name="Slide Number Placeholder 3"/>
          <p:cNvSpPr>
            <a:spLocks noGrp="1"/>
          </p:cNvSpPr>
          <p:nvPr>
            <p:ph type="sldNum" idx="10"/>
          </p:nvPr>
        </p:nvSpPr>
        <p:spPr/>
        <p:txBody>
          <a:bodyPr/>
          <a:lstStyle/>
          <a:p>
            <a:pPr algn="r"/>
            <a:fld id="{47569255-BDAB-42BD-814D-131E272A3D4E}" type="slidenum">
              <a:rPr lang="en-US" sz="1400" smtClean="0">
                <a:latin typeface="Times New Roman"/>
              </a:rPr>
              <a:t>7</a:t>
            </a:fld>
            <a:endParaRPr lang="en-US"/>
          </a:p>
        </p:txBody>
      </p:sp>
    </p:spTree>
    <p:extLst>
      <p:ext uri="{BB962C8B-B14F-4D97-AF65-F5344CB8AC3E}">
        <p14:creationId xmlns:p14="http://schemas.microsoft.com/office/powerpoint/2010/main" val="3041230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So,</a:t>
            </a:r>
            <a:r>
              <a:rPr lang="en-US" baseline="0" dirty="0" smtClean="0"/>
              <a:t> what we did:</a:t>
            </a:r>
          </a:p>
          <a:p>
            <a:r>
              <a:rPr lang="en-US" baseline="0" dirty="0" smtClean="0"/>
              <a:t>-we separated the data on different regions.</a:t>
            </a:r>
          </a:p>
          <a:p>
            <a:r>
              <a:rPr lang="en-US" baseline="0" dirty="0" smtClean="0"/>
              <a:t>-connected dots within the same region (red-to-white color range).</a:t>
            </a:r>
          </a:p>
          <a:p>
            <a:r>
              <a:rPr lang="en-US" baseline="0" dirty="0" smtClean="0"/>
              <a:t>-created centroids (meaning center for every cluster)</a:t>
            </a:r>
          </a:p>
          <a:p>
            <a:r>
              <a:rPr lang="en-US" baseline="0" dirty="0" smtClean="0"/>
              <a:t>-connected centroids to show inter-cluster distance (e.g. to see whether the West American Coast has similarities with Europe or China etc.)</a:t>
            </a:r>
          </a:p>
          <a:p>
            <a:r>
              <a:rPr lang="en-US" baseline="0" dirty="0" smtClean="0"/>
              <a:t>-added transparency for less relevant connections to further reduce cluttering.</a:t>
            </a:r>
            <a:endParaRPr lang="en-US" dirty="0" smtClean="0"/>
          </a:p>
          <a:p>
            <a:endParaRPr lang="en-US" dirty="0"/>
          </a:p>
        </p:txBody>
      </p:sp>
      <p:sp>
        <p:nvSpPr>
          <p:cNvPr id="4" name="Slide Number Placeholder 3"/>
          <p:cNvSpPr>
            <a:spLocks noGrp="1"/>
          </p:cNvSpPr>
          <p:nvPr>
            <p:ph type="sldNum" idx="10"/>
          </p:nvPr>
        </p:nvSpPr>
        <p:spPr/>
        <p:txBody>
          <a:bodyPr/>
          <a:lstStyle/>
          <a:p>
            <a:pPr algn="r"/>
            <a:fld id="{47569255-BDAB-42BD-814D-131E272A3D4E}" type="slidenum">
              <a:rPr lang="en-US" sz="1400" smtClean="0">
                <a:latin typeface="Times New Roman"/>
              </a:rPr>
              <a:t>8</a:t>
            </a:fld>
            <a:endParaRPr lang="en-US"/>
          </a:p>
        </p:txBody>
      </p:sp>
    </p:spTree>
    <p:extLst>
      <p:ext uri="{BB962C8B-B14F-4D97-AF65-F5344CB8AC3E}">
        <p14:creationId xmlns:p14="http://schemas.microsoft.com/office/powerpoint/2010/main" val="43174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Our</a:t>
            </a:r>
            <a:r>
              <a:rPr lang="en-US" baseline="0" dirty="0" smtClean="0"/>
              <a:t> hybrid technique uses:</a:t>
            </a:r>
          </a:p>
          <a:p>
            <a:r>
              <a:rPr lang="en-US" baseline="0" dirty="0" smtClean="0"/>
              <a:t>-K-means clustering automatically grouping the samples.</a:t>
            </a:r>
          </a:p>
          <a:p>
            <a:r>
              <a:rPr lang="en-US" baseline="0" dirty="0" smtClean="0"/>
              <a:t>-Force-edge bundling (curved arcs in the figure) for reducing the cluttering.</a:t>
            </a:r>
          </a:p>
          <a:p>
            <a:endParaRPr lang="en-US" baseline="0" dirty="0" smtClean="0"/>
          </a:p>
          <a:p>
            <a:r>
              <a:rPr lang="en-US" baseline="0" dirty="0" smtClean="0"/>
              <a:t>Everything is done automatically, the only thing needed is to input the data (the distance matrix and geographical positions) and select the cluster granularity (how many clusters do we want?)</a:t>
            </a:r>
          </a:p>
          <a:p>
            <a:endParaRPr lang="en-US" baseline="0" dirty="0" smtClean="0"/>
          </a:p>
          <a:p>
            <a:r>
              <a:rPr lang="en-US" baseline="0" dirty="0" smtClean="0"/>
              <a:t>This technique gives us a better view of the information and we can really see the strong connections between species of berries in Iceland and Finland. </a:t>
            </a:r>
          </a:p>
          <a:p>
            <a:r>
              <a:rPr lang="en-US" baseline="0" dirty="0" smtClean="0"/>
              <a:t>We think of it as a nice approach in overviewing this kind of data and a good means for reducing the workload for specialized research.</a:t>
            </a:r>
          </a:p>
          <a:p>
            <a:endParaRPr lang="en-US" dirty="0"/>
          </a:p>
        </p:txBody>
      </p:sp>
      <p:sp>
        <p:nvSpPr>
          <p:cNvPr id="4" name="Slide Number Placeholder 3"/>
          <p:cNvSpPr>
            <a:spLocks noGrp="1"/>
          </p:cNvSpPr>
          <p:nvPr>
            <p:ph type="sldNum" idx="10"/>
          </p:nvPr>
        </p:nvSpPr>
        <p:spPr/>
        <p:txBody>
          <a:bodyPr/>
          <a:lstStyle/>
          <a:p>
            <a:pPr algn="r"/>
            <a:fld id="{47569255-BDAB-42BD-814D-131E272A3D4E}" type="slidenum">
              <a:rPr lang="en-US" sz="1400" smtClean="0">
                <a:latin typeface="Times New Roman"/>
              </a:rPr>
              <a:t>9</a:t>
            </a:fld>
            <a:endParaRPr lang="en-US"/>
          </a:p>
        </p:txBody>
      </p:sp>
    </p:spTree>
    <p:extLst>
      <p:ext uri="{BB962C8B-B14F-4D97-AF65-F5344CB8AC3E}">
        <p14:creationId xmlns:p14="http://schemas.microsoft.com/office/powerpoint/2010/main" val="298447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3602880" y="1604520"/>
            <a:ext cx="4984920" cy="3977280"/>
          </a:xfrm>
          <a:prstGeom prst="rect">
            <a:avLst/>
          </a:prstGeom>
          <a:ln>
            <a:noFill/>
          </a:ln>
        </p:spPr>
      </p:pic>
      <p:pic>
        <p:nvPicPr>
          <p:cNvPr id="35" name="Picture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3602880" y="1604520"/>
            <a:ext cx="4984920" cy="3977280"/>
          </a:xfrm>
          <a:prstGeom prst="rect">
            <a:avLst/>
          </a:prstGeom>
          <a:ln>
            <a:noFill/>
          </a:ln>
        </p:spPr>
      </p:pic>
      <p:pic>
        <p:nvPicPr>
          <p:cNvPr id="71" name="Picture 7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523880" y="0"/>
            <a:ext cx="9142560" cy="159876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Calibri Light"/>
              </a:rPr>
              <a:t>Data Visualization</a:t>
            </a:r>
            <a:endParaRPr/>
          </a:p>
        </p:txBody>
      </p:sp>
      <p:sp>
        <p:nvSpPr>
          <p:cNvPr id="78" name="CustomShape 2"/>
          <p:cNvSpPr/>
          <p:nvPr/>
        </p:nvSpPr>
        <p:spPr>
          <a:xfrm>
            <a:off x="1359000" y="1600200"/>
            <a:ext cx="9142560" cy="1654200"/>
          </a:xfrm>
          <a:prstGeom prst="rect">
            <a:avLst/>
          </a:prstGeom>
          <a:noFill/>
          <a:ln>
            <a:noFill/>
          </a:ln>
        </p:spPr>
        <p:txBody>
          <a:bodyPr lIns="90000" tIns="45000" rIns="90000" bIns="45000"/>
          <a:lstStyle/>
          <a:p>
            <a:pPr algn="ctr">
              <a:lnSpc>
                <a:spcPct val="100000"/>
              </a:lnSpc>
            </a:pPr>
            <a:r>
              <a:rPr lang="en-US" sz="2400">
                <a:solidFill>
                  <a:srgbClr val="000000"/>
                </a:solidFill>
                <a:latin typeface="Calibri"/>
              </a:rPr>
              <a:t>Final Project – BerryVis</a:t>
            </a:r>
            <a:endParaRPr/>
          </a:p>
        </p:txBody>
      </p:sp>
      <p:pic>
        <p:nvPicPr>
          <p:cNvPr id="79" name="Picture 3"/>
          <p:cNvPicPr/>
          <p:nvPr/>
        </p:nvPicPr>
        <p:blipFill>
          <a:blip r:embed="rId3"/>
          <a:stretch>
            <a:fillRect/>
          </a:stretch>
        </p:blipFill>
        <p:spPr>
          <a:xfrm>
            <a:off x="4336920" y="2584440"/>
            <a:ext cx="3516480" cy="3516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4"/>
          <p:cNvPicPr/>
          <p:nvPr/>
        </p:nvPicPr>
        <p:blipFill>
          <a:blip r:embed="rId3"/>
          <a:stretch>
            <a:fillRect/>
          </a:stretch>
        </p:blipFill>
        <p:spPr>
          <a:xfrm>
            <a:off x="1278720" y="0"/>
            <a:ext cx="9706680" cy="6856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1625760" y="1079640"/>
            <a:ext cx="8964720" cy="3502800"/>
          </a:xfrm>
          <a:prstGeom prst="rect">
            <a:avLst/>
          </a:prstGeom>
          <a:noFill/>
          <a:ln>
            <a:noFill/>
          </a:ln>
        </p:spPr>
        <p:txBody>
          <a:bodyPr lIns="90000" tIns="45000" rIns="90000" bIns="45000"/>
          <a:lstStyle/>
          <a:p>
            <a:pPr algn="ctr">
              <a:lnSpc>
                <a:spcPct val="100000"/>
              </a:lnSpc>
            </a:pPr>
            <a:r>
              <a:rPr lang="en-US" sz="5600">
                <a:solidFill>
                  <a:srgbClr val="000000"/>
                </a:solidFill>
                <a:latin typeface="Calibri"/>
              </a:rPr>
              <a:t>Thank you!</a:t>
            </a:r>
            <a:endParaRPr/>
          </a:p>
          <a:p>
            <a:pPr algn="ctr">
              <a:lnSpc>
                <a:spcPct val="100000"/>
              </a:lnSpc>
            </a:pPr>
            <a:endParaRPr/>
          </a:p>
          <a:p>
            <a:pPr algn="ctr">
              <a:lnSpc>
                <a:spcPct val="100000"/>
              </a:lnSpc>
            </a:pPr>
            <a:r>
              <a:rPr lang="en-US" sz="5600">
                <a:solidFill>
                  <a:srgbClr val="000000"/>
                </a:solidFill>
                <a:latin typeface="Calibri"/>
              </a:rPr>
              <a:t>Saevar Steinn &amp; Tudor Voicu</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160" cy="13240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Light"/>
              </a:rPr>
              <a:t>Visualizing similarities in DNA samples</a:t>
            </a:r>
            <a:endParaRPr/>
          </a:p>
        </p:txBody>
      </p:sp>
      <p:pic>
        <p:nvPicPr>
          <p:cNvPr id="81" name="Picture 3"/>
          <p:cNvPicPr/>
          <p:nvPr/>
        </p:nvPicPr>
        <p:blipFill>
          <a:blip r:embed="rId3"/>
          <a:stretch>
            <a:fillRect/>
          </a:stretch>
        </p:blipFill>
        <p:spPr>
          <a:xfrm>
            <a:off x="1645920" y="2979720"/>
            <a:ext cx="3284640" cy="2322720"/>
          </a:xfrm>
          <a:prstGeom prst="rect">
            <a:avLst/>
          </a:prstGeom>
          <a:ln>
            <a:noFill/>
          </a:ln>
        </p:spPr>
      </p:pic>
      <p:pic>
        <p:nvPicPr>
          <p:cNvPr id="82" name="Picture 4"/>
          <p:cNvPicPr/>
          <p:nvPr/>
        </p:nvPicPr>
        <p:blipFill>
          <a:blip r:embed="rId4"/>
          <a:stretch>
            <a:fillRect/>
          </a:stretch>
        </p:blipFill>
        <p:spPr>
          <a:xfrm>
            <a:off x="6952680" y="2468880"/>
            <a:ext cx="3744720" cy="3216600"/>
          </a:xfrm>
          <a:prstGeom prst="rect">
            <a:avLst/>
          </a:prstGeom>
          <a:ln>
            <a:noFill/>
          </a:ln>
        </p:spPr>
      </p:pic>
      <p:sp>
        <p:nvSpPr>
          <p:cNvPr id="2" name="TextBox 1"/>
          <p:cNvSpPr txBox="1"/>
          <p:nvPr/>
        </p:nvSpPr>
        <p:spPr>
          <a:xfrm>
            <a:off x="1645920" y="5439103"/>
            <a:ext cx="3556701" cy="492443"/>
          </a:xfrm>
          <a:prstGeom prst="rect">
            <a:avLst/>
          </a:prstGeom>
          <a:noFill/>
        </p:spPr>
        <p:txBody>
          <a:bodyPr wrap="square" rtlCol="0">
            <a:spAutoFit/>
          </a:bodyPr>
          <a:lstStyle/>
          <a:p>
            <a:r>
              <a:rPr lang="en-US" sz="1300" u="sng" dirty="0" smtClean="0">
                <a:solidFill>
                  <a:srgbClr val="00B0F0"/>
                </a:solidFill>
                <a:latin typeface="Calibri" panose="020F0502020204030204" pitchFamily="34" charset="0"/>
              </a:rPr>
              <a:t>http://dna-footprints.com/wp-content/uploads/2011/12/DNA-Sequencing.png</a:t>
            </a:r>
            <a:endParaRPr lang="en-US" sz="1300" u="sng" dirty="0">
              <a:solidFill>
                <a:srgbClr val="00B0F0"/>
              </a:solidFill>
              <a:latin typeface="Calibri" panose="020F0502020204030204" pitchFamily="34" charset="0"/>
            </a:endParaRPr>
          </a:p>
        </p:txBody>
      </p:sp>
      <p:sp>
        <p:nvSpPr>
          <p:cNvPr id="3" name="TextBox 2"/>
          <p:cNvSpPr txBox="1"/>
          <p:nvPr/>
        </p:nvSpPr>
        <p:spPr>
          <a:xfrm>
            <a:off x="6952680" y="5817476"/>
            <a:ext cx="3744720" cy="492443"/>
          </a:xfrm>
          <a:prstGeom prst="rect">
            <a:avLst/>
          </a:prstGeom>
          <a:noFill/>
        </p:spPr>
        <p:txBody>
          <a:bodyPr wrap="square" rtlCol="0">
            <a:spAutoFit/>
          </a:bodyPr>
          <a:lstStyle/>
          <a:p>
            <a:r>
              <a:rPr lang="en-US" sz="1300" dirty="0" smtClean="0">
                <a:solidFill>
                  <a:srgbClr val="00B0F0"/>
                </a:solidFill>
                <a:latin typeface="Calibri" panose="020F0502020204030204" pitchFamily="34" charset="0"/>
              </a:rPr>
              <a:t>http://igoscience.com/wp-content/uploads/DNA-sequence-genetic-code-color-150x150.png</a:t>
            </a:r>
            <a:endParaRPr lang="en-US" sz="1300" dirty="0">
              <a:solidFill>
                <a:srgbClr val="00B0F0"/>
              </a:solid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731880" y="0"/>
            <a:ext cx="10514160" cy="1324080"/>
          </a:xfrm>
          <a:prstGeom prst="rect">
            <a:avLst/>
          </a:prstGeom>
          <a:noFill/>
          <a:ln>
            <a:noFill/>
          </a:ln>
        </p:spPr>
        <p:txBody>
          <a:bodyPr lIns="0" tIns="0" rIns="0" bIns="0" anchor="ctr"/>
          <a:lstStyle/>
          <a:p>
            <a:pPr algn="ctr">
              <a:lnSpc>
                <a:spcPct val="100000"/>
              </a:lnSpc>
            </a:pPr>
            <a:r>
              <a:rPr lang="en-US" sz="4400">
                <a:latin typeface="Calibri"/>
              </a:rPr>
              <a:t>Data</a:t>
            </a:r>
            <a:endParaRPr/>
          </a:p>
        </p:txBody>
      </p:sp>
      <p:graphicFrame>
        <p:nvGraphicFramePr>
          <p:cNvPr id="84" name="Table 2"/>
          <p:cNvGraphicFramePr/>
          <p:nvPr/>
        </p:nvGraphicFramePr>
        <p:xfrm>
          <a:off x="731520" y="3200400"/>
          <a:ext cx="10806480" cy="3387240"/>
        </p:xfrm>
        <a:graphic>
          <a:graphicData uri="http://schemas.openxmlformats.org/drawingml/2006/table">
            <a:tbl>
              <a:tblPr/>
              <a:tblGrid>
                <a:gridCol w="1350000"/>
                <a:gridCol w="1350000"/>
                <a:gridCol w="1350000"/>
                <a:gridCol w="1350000"/>
                <a:gridCol w="1350000"/>
                <a:gridCol w="1350000"/>
                <a:gridCol w="1350000"/>
                <a:gridCol w="1356480"/>
              </a:tblGrid>
              <a:tr h="431640">
                <a:tc>
                  <a:txBody>
                    <a:bodyPr/>
                    <a:lstStyle/>
                    <a:p>
                      <a:endParaRPr lang="en-US"/>
                    </a:p>
                  </a:txBody>
                  <a:tcPr/>
                </a:tc>
                <a:tc>
                  <a:txBody>
                    <a:bodyPr/>
                    <a:lstStyle/>
                    <a:p>
                      <a:r>
                        <a:rPr lang="en-US">
                          <a:latin typeface="Arial"/>
                        </a:rPr>
                        <a:t>JX118175</a:t>
                      </a:r>
                      <a:endParaRPr/>
                    </a:p>
                  </a:txBody>
                  <a:tcPr/>
                </a:tc>
                <a:tc>
                  <a:txBody>
                    <a:bodyPr/>
                    <a:lstStyle/>
                    <a:p>
                      <a:r>
                        <a:rPr lang="en-US">
                          <a:latin typeface="Arial"/>
                        </a:rPr>
                        <a:t>JX118176</a:t>
                      </a:r>
                      <a:endParaRPr/>
                    </a:p>
                  </a:txBody>
                  <a:tcPr/>
                </a:tc>
                <a:tc>
                  <a:txBody>
                    <a:bodyPr/>
                    <a:lstStyle/>
                    <a:p>
                      <a:r>
                        <a:rPr lang="en-US">
                          <a:latin typeface="Arial"/>
                        </a:rPr>
                        <a:t>JX118171</a:t>
                      </a:r>
                      <a:endParaRPr/>
                    </a:p>
                  </a:txBody>
                  <a:tcPr/>
                </a:tc>
                <a:tc>
                  <a:txBody>
                    <a:bodyPr/>
                    <a:lstStyle/>
                    <a:p>
                      <a:r>
                        <a:rPr lang="en-US">
                          <a:latin typeface="Arial"/>
                        </a:rPr>
                        <a:t>JX118172</a:t>
                      </a:r>
                      <a:endParaRPr/>
                    </a:p>
                  </a:txBody>
                  <a:tcPr/>
                </a:tc>
                <a:tc>
                  <a:txBody>
                    <a:bodyPr/>
                    <a:lstStyle/>
                    <a:p>
                      <a:r>
                        <a:rPr lang="en-US">
                          <a:latin typeface="Arial"/>
                        </a:rPr>
                        <a:t>JX118173</a:t>
                      </a:r>
                      <a:endParaRPr/>
                    </a:p>
                  </a:txBody>
                  <a:tcPr/>
                </a:tc>
                <a:tc>
                  <a:txBody>
                    <a:bodyPr/>
                    <a:lstStyle/>
                    <a:p>
                      <a:r>
                        <a:rPr lang="en-US">
                          <a:latin typeface="Arial"/>
                        </a:rPr>
                        <a:t>JX118174</a:t>
                      </a:r>
                      <a:endParaRPr/>
                    </a:p>
                  </a:txBody>
                  <a:tcPr/>
                </a:tc>
                <a:tc>
                  <a:txBody>
                    <a:bodyPr/>
                    <a:lstStyle/>
                    <a:p>
                      <a:r>
                        <a:rPr lang="en-US">
                          <a:latin typeface="Arial"/>
                        </a:rPr>
                        <a:t>JX118179</a:t>
                      </a:r>
                      <a:endParaRPr/>
                    </a:p>
                  </a:txBody>
                  <a:tcPr/>
                </a:tc>
              </a:tr>
              <a:tr h="431640">
                <a:tc>
                  <a:txBody>
                    <a:bodyPr/>
                    <a:lstStyle/>
                    <a:p>
                      <a:r>
                        <a:rPr lang="en-US">
                          <a:latin typeface="Arial"/>
                        </a:rPr>
                        <a:t>JX118175</a:t>
                      </a:r>
                      <a:endParaRPr/>
                    </a:p>
                  </a:txBody>
                  <a:tcPr/>
                </a:tc>
                <a:tc>
                  <a:txBody>
                    <a:bodyPr/>
                    <a:lstStyle/>
                    <a:p>
                      <a:endParaRPr lang="en-US"/>
                    </a:p>
                  </a:txBody>
                  <a:tcPr/>
                </a:tc>
                <a:tc>
                  <a:txBody>
                    <a:bodyPr/>
                    <a:lstStyle/>
                    <a:p>
                      <a:pPr algn="r">
                        <a:lnSpc>
                          <a:spcPct val="100000"/>
                        </a:lnSpc>
                      </a:pPr>
                      <a:r>
                        <a:rPr lang="en-US">
                          <a:latin typeface="Arial"/>
                        </a:rPr>
                        <a:t>0.001382</a:t>
                      </a:r>
                      <a:endParaRPr/>
                    </a:p>
                  </a:txBody>
                  <a:tcPr/>
                </a:tc>
                <a:tc>
                  <a:txBody>
                    <a:bodyPr/>
                    <a:lstStyle/>
                    <a:p>
                      <a:pPr algn="r">
                        <a:lnSpc>
                          <a:spcPct val="100000"/>
                        </a:lnSpc>
                      </a:pPr>
                      <a:r>
                        <a:rPr lang="en-US">
                          <a:latin typeface="Arial"/>
                        </a:rPr>
                        <a:t>0.000706</a:t>
                      </a:r>
                      <a:endParaRPr/>
                    </a:p>
                  </a:txBody>
                  <a:tcPr/>
                </a:tc>
                <a:tc>
                  <a:txBody>
                    <a:bodyPr/>
                    <a:lstStyle/>
                    <a:p>
                      <a:pPr algn="r">
                        <a:lnSpc>
                          <a:spcPct val="100000"/>
                        </a:lnSpc>
                      </a:pPr>
                      <a:r>
                        <a:rPr lang="en-US">
                          <a:latin typeface="Arial"/>
                        </a:rPr>
                        <a:t>0.000748</a:t>
                      </a:r>
                      <a:endParaRPr/>
                    </a:p>
                  </a:txBody>
                  <a:tcPr/>
                </a:tc>
                <a:tc>
                  <a:txBody>
                    <a:bodyPr/>
                    <a:lstStyle/>
                    <a:p>
                      <a:pPr algn="r">
                        <a:lnSpc>
                          <a:spcPct val="100000"/>
                        </a:lnSpc>
                      </a:pPr>
                      <a:r>
                        <a:rPr lang="en-US">
                          <a:latin typeface="Arial"/>
                        </a:rPr>
                        <a:t>0.000677</a:t>
                      </a:r>
                      <a:endParaRPr/>
                    </a:p>
                  </a:txBody>
                  <a:tcPr/>
                </a:tc>
                <a:tc>
                  <a:txBody>
                    <a:bodyPr/>
                    <a:lstStyle/>
                    <a:p>
                      <a:pPr algn="r">
                        <a:lnSpc>
                          <a:spcPct val="100000"/>
                        </a:lnSpc>
                      </a:pPr>
                      <a:r>
                        <a:rPr lang="en-US">
                          <a:latin typeface="Arial"/>
                        </a:rPr>
                        <a:t>0.000925</a:t>
                      </a:r>
                      <a:endParaRPr/>
                    </a:p>
                  </a:txBody>
                  <a:tcPr/>
                </a:tc>
                <a:tc>
                  <a:txBody>
                    <a:bodyPr/>
                    <a:lstStyle/>
                    <a:p>
                      <a:pPr algn="r">
                        <a:lnSpc>
                          <a:spcPct val="100000"/>
                        </a:lnSpc>
                      </a:pPr>
                      <a:r>
                        <a:rPr lang="en-US">
                          <a:latin typeface="Arial"/>
                        </a:rPr>
                        <a:t>0.001134</a:t>
                      </a:r>
                      <a:endParaRPr/>
                    </a:p>
                  </a:txBody>
                  <a:tcPr/>
                </a:tc>
              </a:tr>
              <a:tr h="431640">
                <a:tc>
                  <a:txBody>
                    <a:bodyPr/>
                    <a:lstStyle/>
                    <a:p>
                      <a:r>
                        <a:rPr lang="en-US">
                          <a:latin typeface="Arial"/>
                        </a:rPr>
                        <a:t>JX118176</a:t>
                      </a:r>
                      <a:endParaRPr/>
                    </a:p>
                  </a:txBody>
                  <a:tcPr/>
                </a:tc>
                <a:tc>
                  <a:txBody>
                    <a:bodyPr/>
                    <a:lstStyle/>
                    <a:p>
                      <a:pPr algn="r">
                        <a:lnSpc>
                          <a:spcPct val="100000"/>
                        </a:lnSpc>
                      </a:pPr>
                      <a:r>
                        <a:rPr lang="en-US">
                          <a:latin typeface="Arial"/>
                        </a:rPr>
                        <a:t>0.001382</a:t>
                      </a:r>
                      <a:endParaRPr/>
                    </a:p>
                  </a:txBody>
                  <a:tcPr/>
                </a:tc>
                <a:tc>
                  <a:txBody>
                    <a:bodyPr/>
                    <a:lstStyle/>
                    <a:p>
                      <a:endParaRPr lang="en-US"/>
                    </a:p>
                  </a:txBody>
                  <a:tcPr/>
                </a:tc>
                <a:tc>
                  <a:txBody>
                    <a:bodyPr/>
                    <a:lstStyle/>
                    <a:p>
                      <a:pPr algn="r">
                        <a:lnSpc>
                          <a:spcPct val="100000"/>
                        </a:lnSpc>
                      </a:pPr>
                      <a:r>
                        <a:rPr lang="en-US">
                          <a:latin typeface="Arial"/>
                        </a:rPr>
                        <a:t>0.001344</a:t>
                      </a:r>
                      <a:endParaRPr/>
                    </a:p>
                  </a:txBody>
                  <a:tcPr/>
                </a:tc>
                <a:tc>
                  <a:txBody>
                    <a:bodyPr/>
                    <a:lstStyle/>
                    <a:p>
                      <a:pPr algn="r">
                        <a:lnSpc>
                          <a:spcPct val="100000"/>
                        </a:lnSpc>
                      </a:pPr>
                      <a:r>
                        <a:rPr lang="en-US">
                          <a:latin typeface="Arial"/>
                        </a:rPr>
                        <a:t>0.001386</a:t>
                      </a:r>
                      <a:endParaRPr/>
                    </a:p>
                  </a:txBody>
                  <a:tcPr/>
                </a:tc>
                <a:tc>
                  <a:txBody>
                    <a:bodyPr/>
                    <a:lstStyle/>
                    <a:p>
                      <a:pPr algn="r">
                        <a:lnSpc>
                          <a:spcPct val="100000"/>
                        </a:lnSpc>
                      </a:pPr>
                      <a:r>
                        <a:rPr lang="en-US">
                          <a:latin typeface="Arial"/>
                        </a:rPr>
                        <a:t>0.001315</a:t>
                      </a:r>
                      <a:endParaRPr/>
                    </a:p>
                  </a:txBody>
                  <a:tcPr/>
                </a:tc>
                <a:tc>
                  <a:txBody>
                    <a:bodyPr/>
                    <a:lstStyle/>
                    <a:p>
                      <a:pPr algn="r">
                        <a:lnSpc>
                          <a:spcPct val="100000"/>
                        </a:lnSpc>
                      </a:pPr>
                      <a:r>
                        <a:rPr lang="en-US">
                          <a:latin typeface="Arial"/>
                        </a:rPr>
                        <a:t>0.001563</a:t>
                      </a:r>
                      <a:endParaRPr/>
                    </a:p>
                  </a:txBody>
                  <a:tcPr/>
                </a:tc>
                <a:tc>
                  <a:txBody>
                    <a:bodyPr/>
                    <a:lstStyle/>
                    <a:p>
                      <a:pPr algn="r">
                        <a:lnSpc>
                          <a:spcPct val="100000"/>
                        </a:lnSpc>
                      </a:pPr>
                      <a:r>
                        <a:rPr lang="en-US">
                          <a:latin typeface="Arial"/>
                        </a:rPr>
                        <a:t>0.001772</a:t>
                      </a:r>
                      <a:endParaRPr/>
                    </a:p>
                  </a:txBody>
                  <a:tcPr/>
                </a:tc>
              </a:tr>
              <a:tr h="431640">
                <a:tc>
                  <a:txBody>
                    <a:bodyPr/>
                    <a:lstStyle/>
                    <a:p>
                      <a:r>
                        <a:rPr lang="en-US">
                          <a:latin typeface="Arial"/>
                        </a:rPr>
                        <a:t>JX118171</a:t>
                      </a:r>
                      <a:endParaRPr/>
                    </a:p>
                  </a:txBody>
                  <a:tcPr/>
                </a:tc>
                <a:tc>
                  <a:txBody>
                    <a:bodyPr/>
                    <a:lstStyle/>
                    <a:p>
                      <a:pPr algn="r">
                        <a:lnSpc>
                          <a:spcPct val="100000"/>
                        </a:lnSpc>
                      </a:pPr>
                      <a:r>
                        <a:rPr lang="en-US">
                          <a:latin typeface="Arial"/>
                        </a:rPr>
                        <a:t>0.000706</a:t>
                      </a:r>
                      <a:endParaRPr/>
                    </a:p>
                  </a:txBody>
                  <a:tcPr/>
                </a:tc>
                <a:tc>
                  <a:txBody>
                    <a:bodyPr/>
                    <a:lstStyle/>
                    <a:p>
                      <a:pPr algn="r">
                        <a:lnSpc>
                          <a:spcPct val="100000"/>
                        </a:lnSpc>
                      </a:pPr>
                      <a:r>
                        <a:rPr lang="en-US">
                          <a:latin typeface="Arial"/>
                        </a:rPr>
                        <a:t>0.001344</a:t>
                      </a:r>
                      <a:endParaRPr/>
                    </a:p>
                  </a:txBody>
                  <a:tcPr/>
                </a:tc>
                <a:tc>
                  <a:txBody>
                    <a:bodyPr/>
                    <a:lstStyle/>
                    <a:p>
                      <a:endParaRPr lang="en-US"/>
                    </a:p>
                  </a:txBody>
                  <a:tcPr/>
                </a:tc>
                <a:tc>
                  <a:txBody>
                    <a:bodyPr/>
                    <a:lstStyle/>
                    <a:p>
                      <a:pPr algn="r">
                        <a:lnSpc>
                          <a:spcPct val="100000"/>
                        </a:lnSpc>
                      </a:pPr>
                      <a:r>
                        <a:rPr lang="en-US">
                          <a:latin typeface="Arial"/>
                        </a:rPr>
                        <a:t>0.000334</a:t>
                      </a:r>
                      <a:endParaRPr/>
                    </a:p>
                  </a:txBody>
                  <a:tcPr/>
                </a:tc>
                <a:tc>
                  <a:txBody>
                    <a:bodyPr/>
                    <a:lstStyle/>
                    <a:p>
                      <a:pPr algn="r">
                        <a:lnSpc>
                          <a:spcPct val="100000"/>
                        </a:lnSpc>
                      </a:pPr>
                      <a:r>
                        <a:rPr lang="en-US">
                          <a:latin typeface="Arial"/>
                        </a:rPr>
                        <a:t>0.000407</a:t>
                      </a:r>
                      <a:endParaRPr/>
                    </a:p>
                  </a:txBody>
                  <a:tcPr/>
                </a:tc>
                <a:tc>
                  <a:txBody>
                    <a:bodyPr/>
                    <a:lstStyle/>
                    <a:p>
                      <a:pPr algn="r">
                        <a:lnSpc>
                          <a:spcPct val="100000"/>
                        </a:lnSpc>
                      </a:pPr>
                      <a:r>
                        <a:rPr lang="en-US">
                          <a:latin typeface="Arial"/>
                        </a:rPr>
                        <a:t>0.000655</a:t>
                      </a:r>
                      <a:endParaRPr/>
                    </a:p>
                  </a:txBody>
                  <a:tcPr/>
                </a:tc>
                <a:tc>
                  <a:txBody>
                    <a:bodyPr/>
                    <a:lstStyle/>
                    <a:p>
                      <a:pPr algn="r">
                        <a:lnSpc>
                          <a:spcPct val="100000"/>
                        </a:lnSpc>
                      </a:pPr>
                      <a:r>
                        <a:rPr lang="en-US">
                          <a:latin typeface="Arial"/>
                        </a:rPr>
                        <a:t>0.000864</a:t>
                      </a:r>
                      <a:endParaRPr/>
                    </a:p>
                  </a:txBody>
                  <a:tcPr/>
                </a:tc>
              </a:tr>
              <a:tr h="431640">
                <a:tc>
                  <a:txBody>
                    <a:bodyPr/>
                    <a:lstStyle/>
                    <a:p>
                      <a:r>
                        <a:rPr lang="en-US">
                          <a:latin typeface="Arial"/>
                        </a:rPr>
                        <a:t>JX118172</a:t>
                      </a:r>
                      <a:endParaRPr/>
                    </a:p>
                  </a:txBody>
                  <a:tcPr/>
                </a:tc>
                <a:tc>
                  <a:txBody>
                    <a:bodyPr/>
                    <a:lstStyle/>
                    <a:p>
                      <a:pPr algn="r">
                        <a:lnSpc>
                          <a:spcPct val="100000"/>
                        </a:lnSpc>
                      </a:pPr>
                      <a:r>
                        <a:rPr lang="en-US">
                          <a:latin typeface="Arial"/>
                        </a:rPr>
                        <a:t>0.000748</a:t>
                      </a:r>
                      <a:endParaRPr/>
                    </a:p>
                  </a:txBody>
                  <a:tcPr/>
                </a:tc>
                <a:tc>
                  <a:txBody>
                    <a:bodyPr/>
                    <a:lstStyle/>
                    <a:p>
                      <a:pPr algn="r">
                        <a:lnSpc>
                          <a:spcPct val="100000"/>
                        </a:lnSpc>
                      </a:pPr>
                      <a:r>
                        <a:rPr lang="en-US">
                          <a:latin typeface="Arial"/>
                        </a:rPr>
                        <a:t>0.001386</a:t>
                      </a:r>
                      <a:endParaRPr/>
                    </a:p>
                  </a:txBody>
                  <a:tcPr/>
                </a:tc>
                <a:tc>
                  <a:txBody>
                    <a:bodyPr/>
                    <a:lstStyle/>
                    <a:p>
                      <a:pPr algn="r">
                        <a:lnSpc>
                          <a:spcPct val="100000"/>
                        </a:lnSpc>
                      </a:pPr>
                      <a:r>
                        <a:rPr lang="en-US">
                          <a:latin typeface="Arial"/>
                        </a:rPr>
                        <a:t>0.000334</a:t>
                      </a:r>
                      <a:endParaRPr/>
                    </a:p>
                  </a:txBody>
                  <a:tcPr/>
                </a:tc>
                <a:tc>
                  <a:txBody>
                    <a:bodyPr/>
                    <a:lstStyle/>
                    <a:p>
                      <a:endParaRPr lang="en-US"/>
                    </a:p>
                  </a:txBody>
                  <a:tcPr/>
                </a:tc>
                <a:tc>
                  <a:txBody>
                    <a:bodyPr/>
                    <a:lstStyle/>
                    <a:p>
                      <a:pPr algn="r">
                        <a:lnSpc>
                          <a:spcPct val="100000"/>
                        </a:lnSpc>
                      </a:pPr>
                      <a:r>
                        <a:rPr lang="en-US">
                          <a:latin typeface="Arial"/>
                        </a:rPr>
                        <a:t>0.000449</a:t>
                      </a:r>
                      <a:endParaRPr/>
                    </a:p>
                  </a:txBody>
                  <a:tcPr/>
                </a:tc>
                <a:tc>
                  <a:txBody>
                    <a:bodyPr/>
                    <a:lstStyle/>
                    <a:p>
                      <a:pPr algn="r">
                        <a:lnSpc>
                          <a:spcPct val="100000"/>
                        </a:lnSpc>
                      </a:pPr>
                      <a:r>
                        <a:rPr lang="en-US">
                          <a:latin typeface="Arial"/>
                        </a:rPr>
                        <a:t>0.000697</a:t>
                      </a:r>
                      <a:endParaRPr/>
                    </a:p>
                  </a:txBody>
                  <a:tcPr/>
                </a:tc>
                <a:tc>
                  <a:txBody>
                    <a:bodyPr/>
                    <a:lstStyle/>
                    <a:p>
                      <a:pPr algn="r">
                        <a:lnSpc>
                          <a:spcPct val="100000"/>
                        </a:lnSpc>
                      </a:pPr>
                      <a:r>
                        <a:rPr lang="en-US">
                          <a:latin typeface="Arial"/>
                        </a:rPr>
                        <a:t>0.000906</a:t>
                      </a:r>
                      <a:endParaRPr/>
                    </a:p>
                  </a:txBody>
                  <a:tcPr/>
                </a:tc>
              </a:tr>
              <a:tr h="431640">
                <a:tc>
                  <a:txBody>
                    <a:bodyPr/>
                    <a:lstStyle/>
                    <a:p>
                      <a:r>
                        <a:rPr lang="en-US">
                          <a:latin typeface="Arial"/>
                        </a:rPr>
                        <a:t>JX118173</a:t>
                      </a:r>
                      <a:endParaRPr/>
                    </a:p>
                  </a:txBody>
                  <a:tcPr/>
                </a:tc>
                <a:tc>
                  <a:txBody>
                    <a:bodyPr/>
                    <a:lstStyle/>
                    <a:p>
                      <a:pPr algn="r">
                        <a:lnSpc>
                          <a:spcPct val="100000"/>
                        </a:lnSpc>
                      </a:pPr>
                      <a:r>
                        <a:rPr lang="en-US">
                          <a:latin typeface="Arial"/>
                        </a:rPr>
                        <a:t>0.000677</a:t>
                      </a:r>
                      <a:endParaRPr/>
                    </a:p>
                  </a:txBody>
                  <a:tcPr/>
                </a:tc>
                <a:tc>
                  <a:txBody>
                    <a:bodyPr/>
                    <a:lstStyle/>
                    <a:p>
                      <a:pPr algn="r">
                        <a:lnSpc>
                          <a:spcPct val="100000"/>
                        </a:lnSpc>
                      </a:pPr>
                      <a:r>
                        <a:rPr lang="en-US">
                          <a:latin typeface="Arial"/>
                        </a:rPr>
                        <a:t>0.001315</a:t>
                      </a:r>
                      <a:endParaRPr/>
                    </a:p>
                  </a:txBody>
                  <a:tcPr/>
                </a:tc>
                <a:tc>
                  <a:txBody>
                    <a:bodyPr/>
                    <a:lstStyle/>
                    <a:p>
                      <a:pPr algn="r">
                        <a:lnSpc>
                          <a:spcPct val="100000"/>
                        </a:lnSpc>
                      </a:pPr>
                      <a:r>
                        <a:rPr lang="en-US">
                          <a:latin typeface="Arial"/>
                        </a:rPr>
                        <a:t>0.000407</a:t>
                      </a:r>
                      <a:endParaRPr/>
                    </a:p>
                  </a:txBody>
                  <a:tcPr/>
                </a:tc>
                <a:tc>
                  <a:txBody>
                    <a:bodyPr/>
                    <a:lstStyle/>
                    <a:p>
                      <a:pPr algn="r">
                        <a:lnSpc>
                          <a:spcPct val="100000"/>
                        </a:lnSpc>
                      </a:pPr>
                      <a:r>
                        <a:rPr lang="en-US">
                          <a:latin typeface="Arial"/>
                        </a:rPr>
                        <a:t>0.000449</a:t>
                      </a:r>
                      <a:endParaRPr/>
                    </a:p>
                  </a:txBody>
                  <a:tcPr/>
                </a:tc>
                <a:tc>
                  <a:txBody>
                    <a:bodyPr/>
                    <a:lstStyle/>
                    <a:p>
                      <a:endParaRPr lang="en-US"/>
                    </a:p>
                  </a:txBody>
                  <a:tcPr/>
                </a:tc>
                <a:tc>
                  <a:txBody>
                    <a:bodyPr/>
                    <a:lstStyle/>
                    <a:p>
                      <a:pPr algn="r">
                        <a:lnSpc>
                          <a:spcPct val="100000"/>
                        </a:lnSpc>
                      </a:pPr>
                      <a:r>
                        <a:rPr lang="en-US">
                          <a:latin typeface="Arial"/>
                        </a:rPr>
                        <a:t>0.000334</a:t>
                      </a:r>
                      <a:endParaRPr/>
                    </a:p>
                  </a:txBody>
                  <a:tcPr/>
                </a:tc>
                <a:tc>
                  <a:txBody>
                    <a:bodyPr/>
                    <a:lstStyle/>
                    <a:p>
                      <a:pPr algn="r">
                        <a:lnSpc>
                          <a:spcPct val="100000"/>
                        </a:lnSpc>
                      </a:pPr>
                      <a:r>
                        <a:rPr lang="en-US">
                          <a:latin typeface="Arial"/>
                        </a:rPr>
                        <a:t>0.000697</a:t>
                      </a:r>
                      <a:endParaRPr/>
                    </a:p>
                  </a:txBody>
                  <a:tcPr/>
                </a:tc>
              </a:tr>
              <a:tr h="431640">
                <a:tc>
                  <a:txBody>
                    <a:bodyPr/>
                    <a:lstStyle/>
                    <a:p>
                      <a:r>
                        <a:rPr lang="en-US">
                          <a:latin typeface="Arial"/>
                        </a:rPr>
                        <a:t>JX118174</a:t>
                      </a:r>
                      <a:endParaRPr/>
                    </a:p>
                  </a:txBody>
                  <a:tcPr/>
                </a:tc>
                <a:tc>
                  <a:txBody>
                    <a:bodyPr/>
                    <a:lstStyle/>
                    <a:p>
                      <a:pPr algn="r">
                        <a:lnSpc>
                          <a:spcPct val="100000"/>
                        </a:lnSpc>
                      </a:pPr>
                      <a:r>
                        <a:rPr lang="en-US">
                          <a:latin typeface="Arial"/>
                        </a:rPr>
                        <a:t>0.000925</a:t>
                      </a:r>
                      <a:endParaRPr/>
                    </a:p>
                  </a:txBody>
                  <a:tcPr/>
                </a:tc>
                <a:tc>
                  <a:txBody>
                    <a:bodyPr/>
                    <a:lstStyle/>
                    <a:p>
                      <a:pPr algn="r">
                        <a:lnSpc>
                          <a:spcPct val="100000"/>
                        </a:lnSpc>
                      </a:pPr>
                      <a:r>
                        <a:rPr lang="en-US">
                          <a:latin typeface="Arial"/>
                        </a:rPr>
                        <a:t>0.001563</a:t>
                      </a:r>
                      <a:endParaRPr/>
                    </a:p>
                  </a:txBody>
                  <a:tcPr/>
                </a:tc>
                <a:tc>
                  <a:txBody>
                    <a:bodyPr/>
                    <a:lstStyle/>
                    <a:p>
                      <a:pPr algn="r">
                        <a:lnSpc>
                          <a:spcPct val="100000"/>
                        </a:lnSpc>
                      </a:pPr>
                      <a:r>
                        <a:rPr lang="en-US">
                          <a:latin typeface="Arial"/>
                        </a:rPr>
                        <a:t>0.000655</a:t>
                      </a:r>
                      <a:endParaRPr/>
                    </a:p>
                  </a:txBody>
                  <a:tcPr/>
                </a:tc>
                <a:tc>
                  <a:txBody>
                    <a:bodyPr/>
                    <a:lstStyle/>
                    <a:p>
                      <a:pPr algn="r">
                        <a:lnSpc>
                          <a:spcPct val="100000"/>
                        </a:lnSpc>
                      </a:pPr>
                      <a:r>
                        <a:rPr lang="en-US">
                          <a:latin typeface="Arial"/>
                        </a:rPr>
                        <a:t>0.000697</a:t>
                      </a:r>
                      <a:endParaRPr/>
                    </a:p>
                  </a:txBody>
                  <a:tcPr/>
                </a:tc>
                <a:tc>
                  <a:txBody>
                    <a:bodyPr/>
                    <a:lstStyle/>
                    <a:p>
                      <a:pPr algn="r">
                        <a:lnSpc>
                          <a:spcPct val="100000"/>
                        </a:lnSpc>
                      </a:pPr>
                      <a:r>
                        <a:rPr lang="en-US">
                          <a:latin typeface="Arial"/>
                        </a:rPr>
                        <a:t>0.000334</a:t>
                      </a:r>
                      <a:endParaRPr/>
                    </a:p>
                  </a:txBody>
                  <a:tcPr/>
                </a:tc>
                <a:tc>
                  <a:txBody>
                    <a:bodyPr/>
                    <a:lstStyle/>
                    <a:p>
                      <a:endParaRPr lang="en-US"/>
                    </a:p>
                  </a:txBody>
                  <a:tcPr/>
                </a:tc>
                <a:tc>
                  <a:txBody>
                    <a:bodyPr/>
                    <a:lstStyle/>
                    <a:p>
                      <a:pPr algn="r">
                        <a:lnSpc>
                          <a:spcPct val="100000"/>
                        </a:lnSpc>
                      </a:pPr>
                      <a:r>
                        <a:rPr lang="en-US">
                          <a:latin typeface="Arial"/>
                        </a:rPr>
                        <a:t>0.000945</a:t>
                      </a:r>
                      <a:endParaRPr/>
                    </a:p>
                  </a:txBody>
                  <a:tcPr/>
                </a:tc>
              </a:tr>
              <a:tr h="347760">
                <a:tc>
                  <a:txBody>
                    <a:bodyPr/>
                    <a:lstStyle/>
                    <a:p>
                      <a:r>
                        <a:rPr lang="en-US">
                          <a:latin typeface="Arial"/>
                        </a:rPr>
                        <a:t>JX118179</a:t>
                      </a:r>
                      <a:endParaRPr/>
                    </a:p>
                  </a:txBody>
                  <a:tcPr/>
                </a:tc>
                <a:tc>
                  <a:txBody>
                    <a:bodyPr/>
                    <a:lstStyle/>
                    <a:p>
                      <a:pPr algn="r">
                        <a:lnSpc>
                          <a:spcPct val="100000"/>
                        </a:lnSpc>
                      </a:pPr>
                      <a:r>
                        <a:rPr lang="en-US">
                          <a:latin typeface="Arial"/>
                        </a:rPr>
                        <a:t>0.001134</a:t>
                      </a:r>
                      <a:endParaRPr/>
                    </a:p>
                  </a:txBody>
                  <a:tcPr/>
                </a:tc>
                <a:tc>
                  <a:txBody>
                    <a:bodyPr/>
                    <a:lstStyle/>
                    <a:p>
                      <a:pPr algn="r">
                        <a:lnSpc>
                          <a:spcPct val="100000"/>
                        </a:lnSpc>
                      </a:pPr>
                      <a:r>
                        <a:rPr lang="en-US">
                          <a:latin typeface="Arial"/>
                        </a:rPr>
                        <a:t>0.001772</a:t>
                      </a:r>
                      <a:endParaRPr/>
                    </a:p>
                  </a:txBody>
                  <a:tcPr/>
                </a:tc>
                <a:tc>
                  <a:txBody>
                    <a:bodyPr/>
                    <a:lstStyle/>
                    <a:p>
                      <a:pPr algn="r">
                        <a:lnSpc>
                          <a:spcPct val="100000"/>
                        </a:lnSpc>
                      </a:pPr>
                      <a:r>
                        <a:rPr lang="en-US">
                          <a:latin typeface="Arial"/>
                        </a:rPr>
                        <a:t>0.000864</a:t>
                      </a:r>
                      <a:endParaRPr/>
                    </a:p>
                  </a:txBody>
                  <a:tcPr/>
                </a:tc>
                <a:tc>
                  <a:txBody>
                    <a:bodyPr/>
                    <a:lstStyle/>
                    <a:p>
                      <a:pPr algn="r">
                        <a:lnSpc>
                          <a:spcPct val="100000"/>
                        </a:lnSpc>
                      </a:pPr>
                      <a:r>
                        <a:rPr lang="en-US">
                          <a:latin typeface="Arial"/>
                        </a:rPr>
                        <a:t>0.000906</a:t>
                      </a:r>
                      <a:endParaRPr/>
                    </a:p>
                  </a:txBody>
                  <a:tcPr/>
                </a:tc>
                <a:tc>
                  <a:txBody>
                    <a:bodyPr/>
                    <a:lstStyle/>
                    <a:p>
                      <a:pPr algn="r">
                        <a:lnSpc>
                          <a:spcPct val="100000"/>
                        </a:lnSpc>
                      </a:pPr>
                      <a:r>
                        <a:rPr lang="en-US">
                          <a:latin typeface="Arial"/>
                        </a:rPr>
                        <a:t>0.000697</a:t>
                      </a:r>
                      <a:endParaRPr/>
                    </a:p>
                  </a:txBody>
                  <a:tcPr/>
                </a:tc>
                <a:tc>
                  <a:txBody>
                    <a:bodyPr/>
                    <a:lstStyle/>
                    <a:p>
                      <a:pPr algn="r">
                        <a:lnSpc>
                          <a:spcPct val="100000"/>
                        </a:lnSpc>
                      </a:pPr>
                      <a:r>
                        <a:rPr lang="en-US">
                          <a:latin typeface="Arial"/>
                        </a:rPr>
                        <a:t>0.000945</a:t>
                      </a:r>
                      <a:endParaRPr/>
                    </a:p>
                  </a:txBody>
                  <a:tcPr/>
                </a:tc>
                <a:tc>
                  <a:txBody>
                    <a:bodyPr/>
                    <a:lstStyle/>
                    <a:p>
                      <a:endParaRPr lang="en-US"/>
                    </a:p>
                  </a:txBody>
                  <a:tcPr/>
                </a:tc>
              </a:tr>
            </a:tbl>
          </a:graphicData>
        </a:graphic>
      </p:graphicFrame>
      <p:sp>
        <p:nvSpPr>
          <p:cNvPr id="85" name="CustomShape 3"/>
          <p:cNvSpPr/>
          <p:nvPr/>
        </p:nvSpPr>
        <p:spPr>
          <a:xfrm>
            <a:off x="697680" y="2834640"/>
            <a:ext cx="5427720" cy="363600"/>
          </a:xfrm>
          <a:prstGeom prst="rect">
            <a:avLst/>
          </a:prstGeom>
          <a:noFill/>
          <a:ln>
            <a:noFill/>
          </a:ln>
        </p:spPr>
        <p:txBody>
          <a:bodyPr lIns="90000" tIns="45000" rIns="90000" bIns="45000"/>
          <a:lstStyle/>
          <a:p>
            <a:pPr>
              <a:lnSpc>
                <a:spcPct val="100000"/>
              </a:lnSpc>
            </a:pPr>
            <a:r>
              <a:rPr lang="en-US" b="1" i="1">
                <a:solidFill>
                  <a:srgbClr val="000000"/>
                </a:solidFill>
                <a:latin typeface="Calibri"/>
              </a:rPr>
              <a:t>Distance matrix from 7 samples</a:t>
            </a:r>
            <a:endParaRPr/>
          </a:p>
        </p:txBody>
      </p:sp>
      <p:pic>
        <p:nvPicPr>
          <p:cNvPr id="86" name="Picture 3"/>
          <p:cNvPicPr/>
          <p:nvPr/>
        </p:nvPicPr>
        <p:blipFill>
          <a:blip r:embed="rId3"/>
          <a:srcRect t="1615170" b="-3789468"/>
          <a:stretch>
            <a:fillRect/>
          </a:stretch>
        </p:blipFill>
        <p:spPr>
          <a:xfrm>
            <a:off x="2834640" y="1191240"/>
            <a:ext cx="5998320" cy="1103400"/>
          </a:xfrm>
          <a:prstGeom prst="rect">
            <a:avLst/>
          </a:prstGeom>
          <a:ln>
            <a:noFill/>
          </a:ln>
        </p:spPr>
      </p:pic>
      <p:sp>
        <p:nvSpPr>
          <p:cNvPr id="87" name="CustomShape 4"/>
          <p:cNvSpPr/>
          <p:nvPr/>
        </p:nvSpPr>
        <p:spPr>
          <a:xfrm>
            <a:off x="3403080" y="2271960"/>
            <a:ext cx="5954760" cy="287280"/>
          </a:xfrm>
          <a:prstGeom prst="rect">
            <a:avLst/>
          </a:prstGeom>
          <a:noFill/>
          <a:ln>
            <a:noFill/>
          </a:ln>
        </p:spPr>
        <p:txBody>
          <a:bodyPr lIns="90000" tIns="45000" rIns="90000" bIns="45000"/>
          <a:lstStyle/>
          <a:p>
            <a:pPr>
              <a:lnSpc>
                <a:spcPct val="100000"/>
              </a:lnSpc>
            </a:pPr>
            <a:r>
              <a:rPr lang="en-US" sz="1300" u="sng" dirty="0">
                <a:solidFill>
                  <a:srgbClr val="3465A4"/>
                </a:solidFill>
                <a:latin typeface="Calibri"/>
              </a:rPr>
              <a:t>http://www.molsoft.com/man/icm-commands.html</a:t>
            </a:r>
            <a:endParaRPr dirty="0"/>
          </a:p>
        </p:txBody>
      </p:sp>
      <p:pic>
        <p:nvPicPr>
          <p:cNvPr id="88" name="Picture 3"/>
          <p:cNvPicPr/>
          <p:nvPr/>
        </p:nvPicPr>
        <p:blipFill>
          <a:blip r:embed="rId3"/>
          <a:srcRect t="-1139192" b="-7162131"/>
          <a:stretch>
            <a:fillRect/>
          </a:stretch>
        </p:blipFill>
        <p:spPr>
          <a:xfrm>
            <a:off x="2833920" y="1097280"/>
            <a:ext cx="5999040" cy="1104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5"/>
          <p:cNvPicPr/>
          <p:nvPr/>
        </p:nvPicPr>
        <p:blipFill>
          <a:blip r:embed="rId3"/>
          <a:stretch>
            <a:fillRect/>
          </a:stretch>
        </p:blipFill>
        <p:spPr>
          <a:xfrm>
            <a:off x="457200" y="2812680"/>
            <a:ext cx="4119840" cy="3083760"/>
          </a:xfrm>
          <a:prstGeom prst="rect">
            <a:avLst/>
          </a:prstGeom>
          <a:ln>
            <a:noFill/>
          </a:ln>
        </p:spPr>
      </p:pic>
      <p:sp>
        <p:nvSpPr>
          <p:cNvPr id="90" name="CustomShape 1"/>
          <p:cNvSpPr/>
          <p:nvPr/>
        </p:nvSpPr>
        <p:spPr>
          <a:xfrm>
            <a:off x="399960" y="5898240"/>
            <a:ext cx="4176720" cy="485280"/>
          </a:xfrm>
          <a:prstGeom prst="rect">
            <a:avLst/>
          </a:prstGeom>
          <a:noFill/>
          <a:ln>
            <a:noFill/>
          </a:ln>
        </p:spPr>
        <p:txBody>
          <a:bodyPr lIns="90000" tIns="45000" rIns="90000" bIns="45000"/>
          <a:lstStyle/>
          <a:p>
            <a:pPr>
              <a:lnSpc>
                <a:spcPct val="100000"/>
              </a:lnSpc>
            </a:pPr>
            <a:r>
              <a:rPr lang="en-US" sz="1300" u="sng">
                <a:solidFill>
                  <a:srgbClr val="3465A4"/>
                </a:solidFill>
                <a:latin typeface="Calibri"/>
              </a:rPr>
              <a:t>http://www.computational-genomics.net/case_studies/sars_demo_02.png</a:t>
            </a:r>
            <a:endParaRPr/>
          </a:p>
        </p:txBody>
      </p:sp>
      <p:pic>
        <p:nvPicPr>
          <p:cNvPr id="91" name="Content Placeholder 3"/>
          <p:cNvPicPr/>
          <p:nvPr/>
        </p:nvPicPr>
        <p:blipFill>
          <a:blip r:embed="rId4"/>
          <a:stretch>
            <a:fillRect/>
          </a:stretch>
        </p:blipFill>
        <p:spPr>
          <a:xfrm>
            <a:off x="6750360" y="3017160"/>
            <a:ext cx="5007960" cy="3674160"/>
          </a:xfrm>
          <a:prstGeom prst="rect">
            <a:avLst/>
          </a:prstGeom>
          <a:ln>
            <a:noFill/>
          </a:ln>
        </p:spPr>
      </p:pic>
      <p:sp>
        <p:nvSpPr>
          <p:cNvPr id="92" name="CustomShape 2"/>
          <p:cNvSpPr/>
          <p:nvPr/>
        </p:nvSpPr>
        <p:spPr>
          <a:xfrm>
            <a:off x="5372280" y="3416400"/>
            <a:ext cx="1014480" cy="963720"/>
          </a:xfrm>
          <a:prstGeom prst="rightArrow">
            <a:avLst>
              <a:gd name="adj1" fmla="val 50000"/>
              <a:gd name="adj2" fmla="val 50000"/>
            </a:avLst>
          </a:prstGeom>
          <a:solidFill>
            <a:srgbClr val="5B9BD5"/>
          </a:solidFill>
          <a:ln w="12600">
            <a:solidFill>
              <a:srgbClr val="43729D"/>
            </a:solidFill>
            <a:miter/>
          </a:ln>
        </p:spPr>
      </p:sp>
      <p:sp>
        <p:nvSpPr>
          <p:cNvPr id="93" name="CustomShape 3"/>
          <p:cNvSpPr/>
          <p:nvPr/>
        </p:nvSpPr>
        <p:spPr>
          <a:xfrm>
            <a:off x="399960" y="2443680"/>
            <a:ext cx="5427720" cy="363600"/>
          </a:xfrm>
          <a:prstGeom prst="rect">
            <a:avLst/>
          </a:prstGeom>
          <a:noFill/>
          <a:ln>
            <a:noFill/>
          </a:ln>
        </p:spPr>
        <p:txBody>
          <a:bodyPr lIns="90000" tIns="45000" rIns="90000" bIns="45000"/>
          <a:lstStyle/>
          <a:p>
            <a:pPr>
              <a:lnSpc>
                <a:spcPct val="100000"/>
              </a:lnSpc>
            </a:pPr>
            <a:r>
              <a:rPr lang="en-US" b="1" i="1">
                <a:solidFill>
                  <a:srgbClr val="000000"/>
                </a:solidFill>
                <a:latin typeface="Calibri"/>
              </a:rPr>
              <a:t>Distance matrix</a:t>
            </a:r>
            <a:endParaRPr/>
          </a:p>
        </p:txBody>
      </p:sp>
      <p:sp>
        <p:nvSpPr>
          <p:cNvPr id="94" name="CustomShape 4"/>
          <p:cNvSpPr/>
          <p:nvPr/>
        </p:nvSpPr>
        <p:spPr>
          <a:xfrm>
            <a:off x="6762600" y="2478240"/>
            <a:ext cx="5427720" cy="363600"/>
          </a:xfrm>
          <a:prstGeom prst="rect">
            <a:avLst/>
          </a:prstGeom>
          <a:noFill/>
          <a:ln>
            <a:noFill/>
          </a:ln>
        </p:spPr>
        <p:txBody>
          <a:bodyPr lIns="90000" tIns="45000" rIns="90000" bIns="45000"/>
          <a:lstStyle/>
          <a:p>
            <a:pPr>
              <a:lnSpc>
                <a:spcPct val="100000"/>
              </a:lnSpc>
            </a:pPr>
            <a:r>
              <a:rPr lang="en-US" b="1" i="1">
                <a:solidFill>
                  <a:srgbClr val="000000"/>
                </a:solidFill>
                <a:latin typeface="Calibri"/>
              </a:rPr>
              <a:t>Tree view</a:t>
            </a:r>
            <a:endParaRPr/>
          </a:p>
        </p:txBody>
      </p:sp>
      <p:sp>
        <p:nvSpPr>
          <p:cNvPr id="95" name="CustomShape 5"/>
          <p:cNvSpPr/>
          <p:nvPr/>
        </p:nvSpPr>
        <p:spPr>
          <a:xfrm>
            <a:off x="762480" y="360"/>
            <a:ext cx="10514160" cy="13240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Light"/>
              </a:rPr>
              <a:t>Means of visualizing the data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762120" y="0"/>
            <a:ext cx="10514160" cy="13240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Light"/>
              </a:rPr>
              <a:t>Means of visualizing the data</a:t>
            </a:r>
            <a:endParaRPr/>
          </a:p>
        </p:txBody>
      </p:sp>
      <p:pic>
        <p:nvPicPr>
          <p:cNvPr id="97" name="Picture 6"/>
          <p:cNvPicPr/>
          <p:nvPr/>
        </p:nvPicPr>
        <p:blipFill>
          <a:blip r:embed="rId3"/>
          <a:stretch>
            <a:fillRect/>
          </a:stretch>
        </p:blipFill>
        <p:spPr>
          <a:xfrm>
            <a:off x="7340760" y="1993320"/>
            <a:ext cx="4214520" cy="4214520"/>
          </a:xfrm>
          <a:prstGeom prst="rect">
            <a:avLst/>
          </a:prstGeom>
          <a:ln>
            <a:noFill/>
          </a:ln>
        </p:spPr>
      </p:pic>
      <p:sp>
        <p:nvSpPr>
          <p:cNvPr id="98" name="CustomShape 2"/>
          <p:cNvSpPr/>
          <p:nvPr/>
        </p:nvSpPr>
        <p:spPr>
          <a:xfrm>
            <a:off x="7308720" y="1140840"/>
            <a:ext cx="4646880" cy="911520"/>
          </a:xfrm>
          <a:prstGeom prst="rect">
            <a:avLst/>
          </a:prstGeom>
          <a:noFill/>
          <a:ln>
            <a:noFill/>
          </a:ln>
        </p:spPr>
        <p:txBody>
          <a:bodyPr lIns="90000" tIns="45000" rIns="90000" bIns="45000"/>
          <a:lstStyle/>
          <a:p>
            <a:pPr>
              <a:lnSpc>
                <a:spcPct val="100000"/>
              </a:lnSpc>
            </a:pPr>
            <a:r>
              <a:rPr lang="en-US" b="1" i="1">
                <a:solidFill>
                  <a:srgbClr val="000000"/>
                </a:solidFill>
                <a:latin typeface="Calibri"/>
              </a:rPr>
              <a:t>Node-link view with colored dimension for representing distance</a:t>
            </a:r>
            <a:endParaRPr/>
          </a:p>
        </p:txBody>
      </p:sp>
      <p:sp>
        <p:nvSpPr>
          <p:cNvPr id="99" name="CustomShape 3"/>
          <p:cNvSpPr/>
          <p:nvPr/>
        </p:nvSpPr>
        <p:spPr>
          <a:xfrm>
            <a:off x="7551720" y="6217920"/>
            <a:ext cx="4151520" cy="485280"/>
          </a:xfrm>
          <a:prstGeom prst="rect">
            <a:avLst/>
          </a:prstGeom>
          <a:noFill/>
          <a:ln>
            <a:noFill/>
          </a:ln>
        </p:spPr>
        <p:txBody>
          <a:bodyPr lIns="90000" tIns="45000" rIns="90000" bIns="45000"/>
          <a:lstStyle/>
          <a:p>
            <a:pPr>
              <a:lnSpc>
                <a:spcPct val="100000"/>
              </a:lnSpc>
            </a:pPr>
            <a:r>
              <a:rPr lang="en-US" sz="1300" u="sng">
                <a:solidFill>
                  <a:srgbClr val="3465A4"/>
                </a:solidFill>
                <a:latin typeface="Calibri"/>
              </a:rPr>
              <a:t>http://www.selassid.net/DividedEdgeBundling/bay.png</a:t>
            </a:r>
            <a:endParaRPr/>
          </a:p>
        </p:txBody>
      </p:sp>
      <p:pic>
        <p:nvPicPr>
          <p:cNvPr id="100" name="Picture 5"/>
          <p:cNvPicPr/>
          <p:nvPr/>
        </p:nvPicPr>
        <p:blipFill>
          <a:blip r:embed="rId4"/>
          <a:stretch>
            <a:fillRect/>
          </a:stretch>
        </p:blipFill>
        <p:spPr>
          <a:xfrm>
            <a:off x="490680" y="2842560"/>
            <a:ext cx="4119840" cy="3083760"/>
          </a:xfrm>
          <a:prstGeom prst="rect">
            <a:avLst/>
          </a:prstGeom>
          <a:ln>
            <a:noFill/>
          </a:ln>
        </p:spPr>
      </p:pic>
      <p:sp>
        <p:nvSpPr>
          <p:cNvPr id="101" name="CustomShape 4"/>
          <p:cNvSpPr/>
          <p:nvPr/>
        </p:nvSpPr>
        <p:spPr>
          <a:xfrm>
            <a:off x="433440" y="5928120"/>
            <a:ext cx="4176720" cy="485280"/>
          </a:xfrm>
          <a:prstGeom prst="rect">
            <a:avLst/>
          </a:prstGeom>
          <a:noFill/>
          <a:ln>
            <a:noFill/>
          </a:ln>
        </p:spPr>
        <p:txBody>
          <a:bodyPr lIns="90000" tIns="45000" rIns="90000" bIns="45000"/>
          <a:lstStyle/>
          <a:p>
            <a:pPr>
              <a:lnSpc>
                <a:spcPct val="100000"/>
              </a:lnSpc>
            </a:pPr>
            <a:r>
              <a:rPr lang="en-US" sz="1300" u="sng">
                <a:solidFill>
                  <a:srgbClr val="3465A4"/>
                </a:solidFill>
                <a:latin typeface="Calibri"/>
              </a:rPr>
              <a:t>http://www.computational-genomics.net/case_studies/sars_demo_02.png</a:t>
            </a:r>
            <a:endParaRPr/>
          </a:p>
        </p:txBody>
      </p:sp>
      <p:sp>
        <p:nvSpPr>
          <p:cNvPr id="102" name="CustomShape 5"/>
          <p:cNvSpPr/>
          <p:nvPr/>
        </p:nvSpPr>
        <p:spPr>
          <a:xfrm>
            <a:off x="5405760" y="3446280"/>
            <a:ext cx="1014480" cy="963720"/>
          </a:xfrm>
          <a:prstGeom prst="rightArrow">
            <a:avLst>
              <a:gd name="adj1" fmla="val 50000"/>
              <a:gd name="adj2" fmla="val 50000"/>
            </a:avLst>
          </a:prstGeom>
          <a:solidFill>
            <a:srgbClr val="5B9BD5"/>
          </a:solidFill>
          <a:ln w="12600">
            <a:solidFill>
              <a:srgbClr val="43729D"/>
            </a:solidFill>
            <a:miter/>
          </a:ln>
        </p:spPr>
      </p:sp>
      <p:sp>
        <p:nvSpPr>
          <p:cNvPr id="103" name="CustomShape 6"/>
          <p:cNvSpPr/>
          <p:nvPr/>
        </p:nvSpPr>
        <p:spPr>
          <a:xfrm>
            <a:off x="433440" y="2473560"/>
            <a:ext cx="5427720" cy="363600"/>
          </a:xfrm>
          <a:prstGeom prst="rect">
            <a:avLst/>
          </a:prstGeom>
          <a:noFill/>
          <a:ln>
            <a:noFill/>
          </a:ln>
        </p:spPr>
        <p:txBody>
          <a:bodyPr lIns="90000" tIns="45000" rIns="90000" bIns="45000"/>
          <a:lstStyle/>
          <a:p>
            <a:pPr>
              <a:lnSpc>
                <a:spcPct val="100000"/>
              </a:lnSpc>
            </a:pPr>
            <a:r>
              <a:rPr lang="en-US" b="1" i="1">
                <a:solidFill>
                  <a:srgbClr val="000000"/>
                </a:solidFill>
                <a:latin typeface="Calibri"/>
              </a:rPr>
              <a:t>Distance matrix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12190680" cy="13240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Light"/>
              </a:rPr>
              <a:t>Adding more information – geographical location</a:t>
            </a:r>
            <a:endParaRPr/>
          </a:p>
        </p:txBody>
      </p:sp>
      <p:pic>
        <p:nvPicPr>
          <p:cNvPr id="105" name="Picture 3"/>
          <p:cNvPicPr/>
          <p:nvPr/>
        </p:nvPicPr>
        <p:blipFill>
          <a:blip r:embed="rId3"/>
          <a:srcRect b="39099"/>
          <a:stretch>
            <a:fillRect/>
          </a:stretch>
        </p:blipFill>
        <p:spPr>
          <a:xfrm>
            <a:off x="0" y="1033200"/>
            <a:ext cx="12190680" cy="3042000"/>
          </a:xfrm>
          <a:prstGeom prst="rect">
            <a:avLst/>
          </a:prstGeom>
          <a:ln>
            <a:noFill/>
          </a:ln>
        </p:spPr>
      </p:pic>
      <p:pic>
        <p:nvPicPr>
          <p:cNvPr id="106" name="Picture 4"/>
          <p:cNvPicPr/>
          <p:nvPr/>
        </p:nvPicPr>
        <p:blipFill>
          <a:blip r:embed="rId4"/>
          <a:stretch>
            <a:fillRect/>
          </a:stretch>
        </p:blipFill>
        <p:spPr>
          <a:xfrm rot="16200000">
            <a:off x="2514600" y="3940200"/>
            <a:ext cx="486360" cy="4302360"/>
          </a:xfrm>
          <a:prstGeom prst="rect">
            <a:avLst/>
          </a:prstGeom>
          <a:ln>
            <a:noFill/>
          </a:ln>
        </p:spPr>
      </p:pic>
      <p:pic>
        <p:nvPicPr>
          <p:cNvPr id="107" name="Picture 5"/>
          <p:cNvPicPr/>
          <p:nvPr/>
        </p:nvPicPr>
        <p:blipFill>
          <a:blip r:embed="rId5"/>
          <a:stretch>
            <a:fillRect/>
          </a:stretch>
        </p:blipFill>
        <p:spPr>
          <a:xfrm>
            <a:off x="9582120" y="4092480"/>
            <a:ext cx="995760" cy="2722680"/>
          </a:xfrm>
          <a:prstGeom prst="rect">
            <a:avLst/>
          </a:prstGeom>
          <a:ln>
            <a:noFill/>
          </a:ln>
        </p:spPr>
      </p:pic>
      <p:sp>
        <p:nvSpPr>
          <p:cNvPr id="108" name="CustomShape 2"/>
          <p:cNvSpPr/>
          <p:nvPr/>
        </p:nvSpPr>
        <p:spPr>
          <a:xfrm>
            <a:off x="606960" y="5109840"/>
            <a:ext cx="4408200" cy="637920"/>
          </a:xfrm>
          <a:prstGeom prst="rect">
            <a:avLst/>
          </a:prstGeom>
          <a:noFill/>
          <a:ln>
            <a:noFill/>
          </a:ln>
        </p:spPr>
        <p:txBody>
          <a:bodyPr lIns="90000" tIns="45000" rIns="90000" bIns="45000"/>
          <a:lstStyle/>
          <a:p>
            <a:pPr>
              <a:lnSpc>
                <a:spcPct val="100000"/>
              </a:lnSpc>
            </a:pPr>
            <a:r>
              <a:rPr lang="en-US">
                <a:solidFill>
                  <a:srgbClr val="000000"/>
                </a:solidFill>
                <a:latin typeface="Calibri"/>
              </a:rPr>
              <a:t>Blue-white-red color range for representing genetic distance</a:t>
            </a:r>
            <a:endParaRPr/>
          </a:p>
        </p:txBody>
      </p:sp>
      <p:sp>
        <p:nvSpPr>
          <p:cNvPr id="109" name="CustomShape 3"/>
          <p:cNvSpPr/>
          <p:nvPr/>
        </p:nvSpPr>
        <p:spPr>
          <a:xfrm>
            <a:off x="6819840" y="4187880"/>
            <a:ext cx="5193000" cy="637920"/>
          </a:xfrm>
          <a:prstGeom prst="rect">
            <a:avLst/>
          </a:prstGeom>
          <a:noFill/>
          <a:ln>
            <a:noFill/>
          </a:ln>
        </p:spPr>
        <p:txBody>
          <a:bodyPr lIns="90000" tIns="45000" rIns="90000" bIns="45000"/>
          <a:lstStyle/>
          <a:p>
            <a:pPr>
              <a:lnSpc>
                <a:spcPct val="100000"/>
              </a:lnSpc>
            </a:pPr>
            <a:r>
              <a:rPr lang="en-US">
                <a:solidFill>
                  <a:srgbClr val="000000"/>
                </a:solidFill>
                <a:latin typeface="Calibri"/>
              </a:rPr>
              <a:t>Circle radius - hub weight (similarity of a sample to all others)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0" y="-162360"/>
            <a:ext cx="10514160" cy="1324080"/>
          </a:xfrm>
          <a:prstGeom prst="rect">
            <a:avLst/>
          </a:prstGeom>
          <a:noFill/>
          <a:ln>
            <a:noFill/>
          </a:ln>
        </p:spPr>
        <p:txBody>
          <a:bodyPr lIns="90000" tIns="45000" rIns="90000" bIns="45000" anchor="ctr"/>
          <a:lstStyle/>
          <a:p>
            <a:pPr>
              <a:lnSpc>
                <a:spcPct val="90000"/>
              </a:lnSpc>
            </a:pPr>
            <a:r>
              <a:rPr lang="en-US" sz="5200">
                <a:solidFill>
                  <a:srgbClr val="000000"/>
                </a:solidFill>
                <a:latin typeface="Calibri Light"/>
              </a:rPr>
              <a:t>Cluttering problems</a:t>
            </a:r>
            <a:endParaRPr/>
          </a:p>
        </p:txBody>
      </p:sp>
      <p:pic>
        <p:nvPicPr>
          <p:cNvPr id="111" name="Picture 3"/>
          <p:cNvPicPr/>
          <p:nvPr/>
        </p:nvPicPr>
        <p:blipFill>
          <a:blip r:embed="rId3"/>
          <a:srcRect t="6745" b="44938"/>
          <a:stretch>
            <a:fillRect/>
          </a:stretch>
        </p:blipFill>
        <p:spPr>
          <a:xfrm>
            <a:off x="0" y="965160"/>
            <a:ext cx="12190680" cy="2411640"/>
          </a:xfrm>
          <a:prstGeom prst="rect">
            <a:avLst/>
          </a:prstGeom>
          <a:ln>
            <a:noFill/>
          </a:ln>
        </p:spPr>
      </p:pic>
      <p:sp>
        <p:nvSpPr>
          <p:cNvPr id="112" name="CustomShape 2"/>
          <p:cNvSpPr/>
          <p:nvPr/>
        </p:nvSpPr>
        <p:spPr>
          <a:xfrm>
            <a:off x="10020240" y="581760"/>
            <a:ext cx="2170440" cy="637200"/>
          </a:xfrm>
          <a:prstGeom prst="rect">
            <a:avLst/>
          </a:prstGeom>
          <a:noFill/>
          <a:ln>
            <a:noFill/>
          </a:ln>
        </p:spPr>
        <p:txBody>
          <a:bodyPr lIns="90000" tIns="45000" rIns="90000" bIns="45000"/>
          <a:lstStyle/>
          <a:p>
            <a:pPr>
              <a:lnSpc>
                <a:spcPct val="100000"/>
              </a:lnSpc>
            </a:pPr>
            <a:r>
              <a:rPr lang="en-US">
                <a:solidFill>
                  <a:srgbClr val="000000"/>
                </a:solidFill>
                <a:latin typeface="Calibri"/>
              </a:rPr>
              <a:t>7 samples – 21 edges</a:t>
            </a:r>
            <a:endParaRPr/>
          </a:p>
        </p:txBody>
      </p:sp>
      <p:pic>
        <p:nvPicPr>
          <p:cNvPr id="113" name="Picture 5"/>
          <p:cNvPicPr/>
          <p:nvPr/>
        </p:nvPicPr>
        <p:blipFill>
          <a:blip r:embed="rId4"/>
          <a:stretch>
            <a:fillRect/>
          </a:stretch>
        </p:blipFill>
        <p:spPr>
          <a:xfrm>
            <a:off x="0" y="4162680"/>
            <a:ext cx="8627040" cy="2693880"/>
          </a:xfrm>
          <a:prstGeom prst="rect">
            <a:avLst/>
          </a:prstGeom>
          <a:ln>
            <a:noFill/>
          </a:ln>
        </p:spPr>
      </p:pic>
      <p:sp>
        <p:nvSpPr>
          <p:cNvPr id="114" name="CustomShape 3"/>
          <p:cNvSpPr/>
          <p:nvPr/>
        </p:nvSpPr>
        <p:spPr>
          <a:xfrm>
            <a:off x="8801280" y="4307760"/>
            <a:ext cx="3275280" cy="1460160"/>
          </a:xfrm>
          <a:prstGeom prst="rect">
            <a:avLst/>
          </a:prstGeom>
          <a:noFill/>
          <a:ln>
            <a:noFill/>
          </a:ln>
        </p:spPr>
        <p:txBody>
          <a:bodyPr lIns="90000" tIns="45000" rIns="90000" bIns="45000"/>
          <a:lstStyle/>
          <a:p>
            <a:pPr>
              <a:lnSpc>
                <a:spcPct val="100000"/>
              </a:lnSpc>
            </a:pPr>
            <a:r>
              <a:rPr lang="en-US">
                <a:solidFill>
                  <a:srgbClr val="000000"/>
                </a:solidFill>
                <a:latin typeface="Calibri"/>
              </a:rPr>
              <a:t>270 samples – 36585 edges</a:t>
            </a:r>
            <a:endParaRPr/>
          </a:p>
          <a:p>
            <a:pPr>
              <a:lnSpc>
                <a:spcPct val="100000"/>
              </a:lnSpc>
            </a:pPr>
            <a:endParaRPr/>
          </a:p>
          <a:p>
            <a:pPr>
              <a:lnSpc>
                <a:spcPct val="100000"/>
              </a:lnSpc>
            </a:pPr>
            <a:r>
              <a:rPr lang="en-US">
                <a:solidFill>
                  <a:srgbClr val="000000"/>
                </a:solidFill>
                <a:latin typeface="Calibri"/>
              </a:rPr>
              <a:t>Hard to distinguish and extract information.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0680" cy="1324080"/>
          </a:xfrm>
          <a:prstGeom prst="rect">
            <a:avLst/>
          </a:prstGeom>
          <a:noFill/>
          <a:ln>
            <a:noFill/>
          </a:ln>
        </p:spPr>
        <p:txBody>
          <a:bodyPr lIns="90000" tIns="45000" rIns="90000" bIns="45000" anchor="ctr"/>
          <a:lstStyle/>
          <a:p>
            <a:r>
              <a:rPr lang="en-US" sz="3600" b="1">
                <a:solidFill>
                  <a:srgbClr val="000000"/>
                </a:solidFill>
                <a:latin typeface="Calibri Light"/>
              </a:rPr>
              <a:t>Solution</a:t>
            </a:r>
            <a:r>
              <a:rPr lang="en-US" sz="3600">
                <a:solidFill>
                  <a:srgbClr val="000000"/>
                </a:solidFill>
                <a:latin typeface="Calibri Light"/>
              </a:rPr>
              <a:t> </a:t>
            </a:r>
            <a:endParaRPr/>
          </a:p>
          <a:p>
            <a:pPr algn="ctr">
              <a:lnSpc>
                <a:spcPct val="100000"/>
              </a:lnSpc>
            </a:pPr>
            <a:r>
              <a:rPr lang="en-US" sz="3600">
                <a:solidFill>
                  <a:srgbClr val="000000"/>
                </a:solidFill>
                <a:latin typeface="Calibri Light"/>
              </a:rPr>
              <a:t>Hybrid view with clustering for a hierarchical representation</a:t>
            </a:r>
            <a:endParaRPr/>
          </a:p>
        </p:txBody>
      </p:sp>
      <p:pic>
        <p:nvPicPr>
          <p:cNvPr id="116" name="Picture 5"/>
          <p:cNvPicPr/>
          <p:nvPr/>
        </p:nvPicPr>
        <p:blipFill>
          <a:blip r:embed="rId3"/>
          <a:stretch>
            <a:fillRect/>
          </a:stretch>
        </p:blipFill>
        <p:spPr>
          <a:xfrm>
            <a:off x="939960" y="1325520"/>
            <a:ext cx="10311120" cy="5531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4"/>
          <p:cNvPicPr/>
          <p:nvPr/>
        </p:nvPicPr>
        <p:blipFill>
          <a:blip r:embed="rId3"/>
          <a:srcRect r="8247"/>
          <a:stretch>
            <a:fillRect/>
          </a:stretch>
        </p:blipFill>
        <p:spPr>
          <a:xfrm>
            <a:off x="4273560" y="1512000"/>
            <a:ext cx="7446960" cy="4824720"/>
          </a:xfrm>
          <a:prstGeom prst="rect">
            <a:avLst/>
          </a:prstGeom>
          <a:ln>
            <a:noFill/>
          </a:ln>
        </p:spPr>
      </p:pic>
      <p:sp>
        <p:nvSpPr>
          <p:cNvPr id="118" name="CustomShape 1"/>
          <p:cNvSpPr/>
          <p:nvPr/>
        </p:nvSpPr>
        <p:spPr>
          <a:xfrm>
            <a:off x="927000" y="0"/>
            <a:ext cx="10396800" cy="1324080"/>
          </a:xfrm>
          <a:prstGeom prst="rect">
            <a:avLst/>
          </a:prstGeom>
          <a:noFill/>
          <a:ln>
            <a:noFill/>
          </a:ln>
        </p:spPr>
        <p:txBody>
          <a:bodyPr lIns="90000" tIns="45000" rIns="90000" bIns="45000" anchor="ctr"/>
          <a:lstStyle/>
          <a:p>
            <a:pPr algn="ctr">
              <a:lnSpc>
                <a:spcPct val="100000"/>
              </a:lnSpc>
            </a:pPr>
            <a:r>
              <a:rPr lang="en-US" sz="3200">
                <a:solidFill>
                  <a:srgbClr val="000000"/>
                </a:solidFill>
                <a:latin typeface="Calibri Light"/>
              </a:rPr>
              <a:t>Hybrid clustering technique – hierarchical information</a:t>
            </a:r>
            <a:endParaRPr/>
          </a:p>
        </p:txBody>
      </p:sp>
      <p:sp>
        <p:nvSpPr>
          <p:cNvPr id="119" name="CustomShape 2"/>
          <p:cNvSpPr/>
          <p:nvPr/>
        </p:nvSpPr>
        <p:spPr>
          <a:xfrm>
            <a:off x="88920" y="2031840"/>
            <a:ext cx="3853080" cy="447768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Calibri"/>
              </a:rPr>
              <a:t>K-means clustering</a:t>
            </a:r>
            <a:endParaRPr/>
          </a:p>
          <a:p>
            <a:pPr>
              <a:lnSpc>
                <a:spcPct val="100000"/>
              </a:lnSpc>
            </a:pPr>
            <a:endParaRPr/>
          </a:p>
          <a:p>
            <a:pPr>
              <a:lnSpc>
                <a:spcPct val="100000"/>
              </a:lnSpc>
              <a:buFont typeface="Arial"/>
              <a:buChar char="•"/>
            </a:pPr>
            <a:r>
              <a:rPr lang="en-US" sz="2400">
                <a:solidFill>
                  <a:srgbClr val="000000"/>
                </a:solidFill>
                <a:latin typeface="Calibri"/>
              </a:rPr>
              <a:t>Automatic clustering and </a:t>
            </a:r>
            <a:r>
              <a:rPr lang="en-US" sz="2400" b="1" i="1">
                <a:solidFill>
                  <a:srgbClr val="000000"/>
                </a:solidFill>
                <a:latin typeface="Calibri"/>
              </a:rPr>
              <a:t>centroid creation</a:t>
            </a:r>
            <a:r>
              <a:rPr lang="en-US" sz="2400">
                <a:solidFill>
                  <a:srgbClr val="000000"/>
                </a:solidFill>
                <a:latin typeface="Calibri"/>
              </a:rPr>
              <a:t>.</a:t>
            </a:r>
            <a:endParaRPr/>
          </a:p>
          <a:p>
            <a:pPr>
              <a:lnSpc>
                <a:spcPct val="100000"/>
              </a:lnSpc>
            </a:pPr>
            <a:endParaRPr/>
          </a:p>
          <a:p>
            <a:pPr>
              <a:lnSpc>
                <a:spcPct val="100000"/>
              </a:lnSpc>
              <a:buFont typeface="Arial"/>
              <a:buChar char="•"/>
            </a:pPr>
            <a:r>
              <a:rPr lang="en-US" sz="2400" b="1" i="1">
                <a:solidFill>
                  <a:srgbClr val="000000"/>
                </a:solidFill>
                <a:latin typeface="Calibri"/>
              </a:rPr>
              <a:t>Recomputed</a:t>
            </a:r>
            <a:r>
              <a:rPr lang="en-US" sz="2400">
                <a:solidFill>
                  <a:srgbClr val="000000"/>
                </a:solidFill>
                <a:latin typeface="Calibri"/>
              </a:rPr>
              <a:t> distance matrices.</a:t>
            </a:r>
            <a:endParaRPr/>
          </a:p>
          <a:p>
            <a:pPr>
              <a:lnSpc>
                <a:spcPct val="100000"/>
              </a:lnSpc>
            </a:pPr>
            <a:endParaRPr/>
          </a:p>
          <a:p>
            <a:pPr>
              <a:lnSpc>
                <a:spcPct val="100000"/>
              </a:lnSpc>
              <a:buFont typeface="Arial"/>
              <a:buChar char="•"/>
            </a:pPr>
            <a:r>
              <a:rPr lang="en-US" sz="2400" b="1" i="1">
                <a:solidFill>
                  <a:srgbClr val="000000"/>
                </a:solidFill>
                <a:latin typeface="Calibri"/>
              </a:rPr>
              <a:t>Results</a:t>
            </a:r>
            <a:r>
              <a:rPr lang="en-US" sz="2400">
                <a:solidFill>
                  <a:srgbClr val="000000"/>
                </a:solidFill>
                <a:latin typeface="Calibri"/>
              </a:rPr>
              <a:t> – Easier to perceive information in the data.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808</Words>
  <Application>Microsoft Office PowerPoint</Application>
  <PresentationFormat>Widescreen</PresentationFormat>
  <Paragraphs>122</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DejaVu Sans</vt:lpstr>
      <vt:lpstr>Droid Sans Fallback</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Tudor</cp:lastModifiedBy>
  <cp:revision>3</cp:revision>
  <dcterms:modified xsi:type="dcterms:W3CDTF">2015-02-16T12:22:55Z</dcterms:modified>
</cp:coreProperties>
</file>