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0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19.png" ContentType="image/png"/>
  <Override PartName="/ppt/media/image5.jpeg" ContentType="image/jpeg"/>
  <Override PartName="/ppt/media/image6.gif" ContentType="image/gif"/>
  <Override PartName="/ppt/media/image2.png" ContentType="image/png"/>
  <Override PartName="/ppt/media/image1.png" ContentType="image/png"/>
  <Override PartName="/ppt/media/image1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5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gif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523880" y="0"/>
            <a:ext cx="9143280" cy="1599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Data Visualization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1359000" y="1600200"/>
            <a:ext cx="9143280" cy="1654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Final Project – BerryVis</a:t>
            </a:r>
            <a:endParaRPr/>
          </a:p>
        </p:txBody>
      </p:sp>
      <p:pic>
        <p:nvPicPr>
          <p:cNvPr id="74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336920" y="2584440"/>
            <a:ext cx="3517200" cy="3517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78720" y="0"/>
            <a:ext cx="9707400" cy="685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625760" y="1079640"/>
            <a:ext cx="8965440" cy="3503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Thank you!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Saevar Steinn &amp; Tudor Voicu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Visualizing similarities in DNA samples</a:t>
            </a:r>
            <a:endParaRPr/>
          </a:p>
        </p:txBody>
      </p:sp>
      <p:pic>
        <p:nvPicPr>
          <p:cNvPr id="76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45920" y="2979720"/>
            <a:ext cx="3285360" cy="2323440"/>
          </a:xfrm>
          <a:prstGeom prst="rect">
            <a:avLst/>
          </a:prstGeom>
          <a:ln>
            <a:noFill/>
          </a:ln>
        </p:spPr>
      </p:pic>
      <p:pic>
        <p:nvPicPr>
          <p:cNvPr id="77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952680" y="2468880"/>
            <a:ext cx="3745440" cy="3217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731880" y="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Calibri"/>
              </a:rPr>
              <a:t>Data</a:t>
            </a:r>
            <a:endParaRPr/>
          </a:p>
        </p:txBody>
      </p:sp>
      <p:graphicFrame>
        <p:nvGraphicFramePr>
          <p:cNvPr id="79" name="Table 2"/>
          <p:cNvGraphicFramePr/>
          <p:nvPr/>
        </p:nvGraphicFramePr>
        <p:xfrm>
          <a:off x="731520" y="3200400"/>
          <a:ext cx="10806840" cy="2914920"/>
        </p:xfrm>
        <a:graphic>
          <a:graphicData uri="http://schemas.openxmlformats.org/drawingml/2006/table">
            <a:tbl>
              <a:tblPr/>
              <a:tblGrid>
                <a:gridCol w="1350000"/>
                <a:gridCol w="1350000"/>
                <a:gridCol w="1350000"/>
                <a:gridCol w="1350000"/>
                <a:gridCol w="1350000"/>
                <a:gridCol w="1350000"/>
                <a:gridCol w="1350000"/>
                <a:gridCol w="1357200"/>
              </a:tblGrid>
              <a:tr h="431640">
                <a:tc>
                  <a:tcPr/>
                </a:tc>
                <a:tc>
                  <a:txBody>
                    <a:bodyPr/>
                    <a:p>
                      <a:r>
                        <a:rPr lang="en-US">
                          <a:latin typeface="Arial"/>
                        </a:rPr>
                        <a:t>JX118175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>
                          <a:latin typeface="Arial"/>
                        </a:rPr>
                        <a:t>JX118176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>
                          <a:latin typeface="Arial"/>
                        </a:rPr>
                        <a:t>JX118171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>
                          <a:latin typeface="Arial"/>
                        </a:rPr>
                        <a:t>JX118172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>
                          <a:latin typeface="Arial"/>
                        </a:rPr>
                        <a:t>JX118173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>
                          <a:latin typeface="Arial"/>
                        </a:rPr>
                        <a:t>JX118174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>
                          <a:latin typeface="Arial"/>
                        </a:rPr>
                        <a:t>JX118179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xBody>
                    <a:bodyPr/>
                    <a:p>
                      <a:r>
                        <a:rPr lang="en-US">
                          <a:latin typeface="Arial"/>
                        </a:rPr>
                        <a:t>JX118175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0.001382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0.000706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0.000748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0.000677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0.000925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0.001134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xBody>
                    <a:bodyPr/>
                    <a:p>
                      <a:r>
                        <a:rPr lang="en-US">
                          <a:latin typeface="Arial"/>
                        </a:rPr>
                        <a:t>JX118176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0.001382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0.001344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0.001386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0.001315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0.001563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0.001772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xBody>
                    <a:bodyPr/>
                    <a:p>
                      <a:r>
                        <a:rPr lang="en-US">
                          <a:latin typeface="Arial"/>
                        </a:rPr>
                        <a:t>JX118171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0.000706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0.001344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0.000334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0.000407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0.000655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0.000864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xBody>
                    <a:bodyPr/>
                    <a:p>
                      <a:r>
                        <a:rPr lang="en-US">
                          <a:latin typeface="Arial"/>
                        </a:rPr>
                        <a:t>JX118172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0.000748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0.001386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0.000334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0.000449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0.000697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0.000906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xBody>
                    <a:bodyPr/>
                    <a:p>
                      <a:r>
                        <a:rPr lang="en-US">
                          <a:latin typeface="Arial"/>
                        </a:rPr>
                        <a:t>JX118173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0.000677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0.001315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0.000407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0.000449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0.000334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0.000697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xBody>
                    <a:bodyPr/>
                    <a:p>
                      <a:r>
                        <a:rPr lang="en-US">
                          <a:latin typeface="Arial"/>
                        </a:rPr>
                        <a:t>JX118174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0.000925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0.001563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0.000655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0.000697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0.000334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0.000945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n-US">
                          <a:latin typeface="Arial"/>
                        </a:rPr>
                        <a:t>JX118179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0.001134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0.001772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0.000864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0.000906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0.000697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0.000945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</a:tbl>
          </a:graphicData>
        </a:graphic>
      </p:graphicFrame>
      <p:sp>
        <p:nvSpPr>
          <p:cNvPr id="80" name="CustomShape 3"/>
          <p:cNvSpPr/>
          <p:nvPr/>
        </p:nvSpPr>
        <p:spPr>
          <a:xfrm>
            <a:off x="697680" y="2834640"/>
            <a:ext cx="5428440" cy="36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>
                <a:solidFill>
                  <a:srgbClr val="000000"/>
                </a:solidFill>
                <a:latin typeface="Calibri"/>
              </a:rPr>
              <a:t>Distance matrix from 7 samples</a:t>
            </a:r>
            <a:endParaRPr/>
          </a:p>
        </p:txBody>
      </p:sp>
      <p:pic>
        <p:nvPicPr>
          <p:cNvPr id="81" name="Picture 3" descr=""/>
          <p:cNvPicPr/>
          <p:nvPr/>
        </p:nvPicPr>
        <p:blipFill>
          <a:blip r:embed="rId1"/>
          <a:srcRect l="0" t="-1139192" r="0" b="-7162131"/>
          <a:stretch>
            <a:fillRect/>
          </a:stretch>
        </p:blipFill>
        <p:spPr>
          <a:xfrm>
            <a:off x="2834640" y="1191240"/>
            <a:ext cx="5999040" cy="1104120"/>
          </a:xfrm>
          <a:prstGeom prst="rect">
            <a:avLst/>
          </a:prstGeom>
          <a:ln>
            <a:noFill/>
          </a:ln>
        </p:spPr>
      </p:pic>
      <p:sp>
        <p:nvSpPr>
          <p:cNvPr id="82" name="CustomShape 4"/>
          <p:cNvSpPr/>
          <p:nvPr/>
        </p:nvSpPr>
        <p:spPr>
          <a:xfrm>
            <a:off x="3403080" y="2271960"/>
            <a:ext cx="5955480" cy="28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300" u="sng">
                <a:solidFill>
                  <a:srgbClr val="3465a4"/>
                </a:solidFill>
                <a:latin typeface="Calibri"/>
              </a:rPr>
              <a:t>http://www.molsoft.com/man/icm-commands.html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2812680"/>
            <a:ext cx="4120560" cy="3084480"/>
          </a:xfrm>
          <a:prstGeom prst="rect">
            <a:avLst/>
          </a:prstGeom>
          <a:ln>
            <a:noFill/>
          </a:ln>
        </p:spPr>
      </p:pic>
      <p:sp>
        <p:nvSpPr>
          <p:cNvPr id="84" name="CustomShape 1"/>
          <p:cNvSpPr/>
          <p:nvPr/>
        </p:nvSpPr>
        <p:spPr>
          <a:xfrm>
            <a:off x="399960" y="5898240"/>
            <a:ext cx="4177440" cy="48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300" u="sng">
                <a:solidFill>
                  <a:srgbClr val="3465a4"/>
                </a:solidFill>
                <a:latin typeface="Calibri"/>
              </a:rPr>
              <a:t>http://www.computational-genomics.net/case_studies/sars_demo_02.png</a:t>
            </a:r>
            <a:endParaRPr/>
          </a:p>
        </p:txBody>
      </p:sp>
      <p:pic>
        <p:nvPicPr>
          <p:cNvPr id="85" name="Content Placeholder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750360" y="3017160"/>
            <a:ext cx="5008680" cy="3674880"/>
          </a:xfrm>
          <a:prstGeom prst="rect">
            <a:avLst/>
          </a:prstGeom>
          <a:ln>
            <a:noFill/>
          </a:ln>
        </p:spPr>
      </p:pic>
      <p:sp>
        <p:nvSpPr>
          <p:cNvPr id="86" name="CustomShape 2"/>
          <p:cNvSpPr/>
          <p:nvPr/>
        </p:nvSpPr>
        <p:spPr>
          <a:xfrm>
            <a:off x="5372280" y="3416400"/>
            <a:ext cx="1015200" cy="964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87" name="CustomShape 3"/>
          <p:cNvSpPr/>
          <p:nvPr/>
        </p:nvSpPr>
        <p:spPr>
          <a:xfrm>
            <a:off x="399960" y="2443680"/>
            <a:ext cx="5428440" cy="36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>
                <a:solidFill>
                  <a:srgbClr val="000000"/>
                </a:solidFill>
                <a:latin typeface="Calibri"/>
              </a:rPr>
              <a:t>Distance matrix</a:t>
            </a:r>
            <a:endParaRPr/>
          </a:p>
        </p:txBody>
      </p:sp>
      <p:sp>
        <p:nvSpPr>
          <p:cNvPr id="88" name="CustomShape 4"/>
          <p:cNvSpPr/>
          <p:nvPr/>
        </p:nvSpPr>
        <p:spPr>
          <a:xfrm>
            <a:off x="6762600" y="2478240"/>
            <a:ext cx="5428440" cy="36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>
                <a:solidFill>
                  <a:srgbClr val="000000"/>
                </a:solidFill>
                <a:latin typeface="Calibri"/>
              </a:rPr>
              <a:t>Tree view</a:t>
            </a:r>
            <a:endParaRPr/>
          </a:p>
        </p:txBody>
      </p:sp>
      <p:sp>
        <p:nvSpPr>
          <p:cNvPr id="89" name="CustomShape 5"/>
          <p:cNvSpPr/>
          <p:nvPr/>
        </p:nvSpPr>
        <p:spPr>
          <a:xfrm>
            <a:off x="762480" y="36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Means of visualizing the data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762120" y="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Means of visualizing the data</a:t>
            </a:r>
            <a:endParaRPr/>
          </a:p>
        </p:txBody>
      </p:sp>
      <p:pic>
        <p:nvPicPr>
          <p:cNvPr id="91" name="Picture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340760" y="1993320"/>
            <a:ext cx="4215240" cy="4215240"/>
          </a:xfrm>
          <a:prstGeom prst="rect">
            <a:avLst/>
          </a:prstGeom>
          <a:ln>
            <a:noFill/>
          </a:ln>
        </p:spPr>
      </p:pic>
      <p:sp>
        <p:nvSpPr>
          <p:cNvPr id="92" name="CustomShape 2"/>
          <p:cNvSpPr/>
          <p:nvPr/>
        </p:nvSpPr>
        <p:spPr>
          <a:xfrm>
            <a:off x="7308720" y="1140840"/>
            <a:ext cx="4647600" cy="912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>
                <a:solidFill>
                  <a:srgbClr val="000000"/>
                </a:solidFill>
                <a:latin typeface="Calibri"/>
              </a:rPr>
              <a:t>Node-link view with colored dimension for representing distance</a:t>
            </a:r>
            <a:endParaRPr/>
          </a:p>
        </p:txBody>
      </p:sp>
      <p:sp>
        <p:nvSpPr>
          <p:cNvPr id="93" name="CustomShape 3"/>
          <p:cNvSpPr/>
          <p:nvPr/>
        </p:nvSpPr>
        <p:spPr>
          <a:xfrm>
            <a:off x="7551720" y="6217920"/>
            <a:ext cx="4152240" cy="48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300" u="sng">
                <a:solidFill>
                  <a:srgbClr val="3465a4"/>
                </a:solidFill>
                <a:latin typeface="Calibri"/>
              </a:rPr>
              <a:t>http://www.selassid.net/DividedEdgeBundling/bay.png</a:t>
            </a:r>
            <a:endParaRPr/>
          </a:p>
        </p:txBody>
      </p:sp>
      <p:pic>
        <p:nvPicPr>
          <p:cNvPr id="94" name="Picture 5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90680" y="2842560"/>
            <a:ext cx="4120560" cy="308448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433440" y="5928120"/>
            <a:ext cx="4177440" cy="48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300" u="sng">
                <a:solidFill>
                  <a:srgbClr val="3465a4"/>
                </a:solidFill>
                <a:latin typeface="Calibri"/>
              </a:rPr>
              <a:t>http://www.computational-genomics.net/case_studies/sars_demo_02.png</a:t>
            </a:r>
            <a:endParaRPr/>
          </a:p>
        </p:txBody>
      </p:sp>
      <p:sp>
        <p:nvSpPr>
          <p:cNvPr id="96" name="CustomShape 5"/>
          <p:cNvSpPr/>
          <p:nvPr/>
        </p:nvSpPr>
        <p:spPr>
          <a:xfrm>
            <a:off x="5405760" y="3446280"/>
            <a:ext cx="1015200" cy="964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97" name="CustomShape 6"/>
          <p:cNvSpPr/>
          <p:nvPr/>
        </p:nvSpPr>
        <p:spPr>
          <a:xfrm>
            <a:off x="433440" y="2473560"/>
            <a:ext cx="5428440" cy="36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>
                <a:solidFill>
                  <a:srgbClr val="000000"/>
                </a:solidFill>
                <a:latin typeface="Calibri"/>
              </a:rPr>
              <a:t>Distance matrix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12191400" cy="132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Adding more information – geographical location</a:t>
            </a:r>
            <a:endParaRPr/>
          </a:p>
        </p:txBody>
      </p:sp>
      <p:pic>
        <p:nvPicPr>
          <p:cNvPr id="99" name="Picture 3" descr=""/>
          <p:cNvPicPr/>
          <p:nvPr/>
        </p:nvPicPr>
        <p:blipFill>
          <a:blip r:embed="rId1"/>
          <a:srcRect l="0" t="0" r="0" b="39112"/>
          <a:stretch>
            <a:fillRect/>
          </a:stretch>
        </p:blipFill>
        <p:spPr>
          <a:xfrm>
            <a:off x="0" y="1033200"/>
            <a:ext cx="12191400" cy="3042720"/>
          </a:xfrm>
          <a:prstGeom prst="rect">
            <a:avLst/>
          </a:prstGeom>
          <a:ln>
            <a:noFill/>
          </a:ln>
        </p:spPr>
      </p:pic>
      <p:pic>
        <p:nvPicPr>
          <p:cNvPr id="100" name="Picture 4" descr=""/>
          <p:cNvPicPr/>
          <p:nvPr/>
        </p:nvPicPr>
        <p:blipFill>
          <a:blip r:embed="rId2"/>
          <a:stretch>
            <a:fillRect/>
          </a:stretch>
        </p:blipFill>
        <p:spPr>
          <a:xfrm rot="16200000">
            <a:off x="2514600" y="3939480"/>
            <a:ext cx="487080" cy="4303080"/>
          </a:xfrm>
          <a:prstGeom prst="rect">
            <a:avLst/>
          </a:prstGeom>
          <a:ln>
            <a:noFill/>
          </a:ln>
        </p:spPr>
      </p:pic>
      <p:pic>
        <p:nvPicPr>
          <p:cNvPr id="101" name="Picture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582120" y="4092480"/>
            <a:ext cx="996480" cy="2723400"/>
          </a:xfrm>
          <a:prstGeom prst="rect">
            <a:avLst/>
          </a:prstGeom>
          <a:ln>
            <a:noFill/>
          </a:ln>
        </p:spPr>
      </p:pic>
      <p:sp>
        <p:nvSpPr>
          <p:cNvPr id="102" name="CustomShape 2"/>
          <p:cNvSpPr/>
          <p:nvPr/>
        </p:nvSpPr>
        <p:spPr>
          <a:xfrm>
            <a:off x="606960" y="5109840"/>
            <a:ext cx="4408920" cy="638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Blue-white-red color range for representing genetic distance</a:t>
            </a:r>
            <a:endParaRPr/>
          </a:p>
        </p:txBody>
      </p:sp>
      <p:sp>
        <p:nvSpPr>
          <p:cNvPr id="103" name="CustomShape 3"/>
          <p:cNvSpPr/>
          <p:nvPr/>
        </p:nvSpPr>
        <p:spPr>
          <a:xfrm>
            <a:off x="6819840" y="4187880"/>
            <a:ext cx="5193720" cy="638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Circle radius - hub weight (similarity of a sample to all others)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-16236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5200">
                <a:solidFill>
                  <a:srgbClr val="000000"/>
                </a:solidFill>
                <a:latin typeface="Calibri Light"/>
              </a:rPr>
              <a:t>Cluttering problems</a:t>
            </a:r>
            <a:endParaRPr/>
          </a:p>
        </p:txBody>
      </p:sp>
      <p:pic>
        <p:nvPicPr>
          <p:cNvPr id="105" name="Picture 3" descr=""/>
          <p:cNvPicPr/>
          <p:nvPr/>
        </p:nvPicPr>
        <p:blipFill>
          <a:blip r:embed="rId1"/>
          <a:srcRect l="0" t="6759" r="0" b="44952"/>
          <a:stretch>
            <a:fillRect/>
          </a:stretch>
        </p:blipFill>
        <p:spPr>
          <a:xfrm>
            <a:off x="0" y="965160"/>
            <a:ext cx="12191400" cy="2412360"/>
          </a:xfrm>
          <a:prstGeom prst="rect">
            <a:avLst/>
          </a:prstGeom>
          <a:ln>
            <a:noFill/>
          </a:ln>
        </p:spPr>
      </p:pic>
      <p:sp>
        <p:nvSpPr>
          <p:cNvPr id="106" name="CustomShape 2"/>
          <p:cNvSpPr/>
          <p:nvPr/>
        </p:nvSpPr>
        <p:spPr>
          <a:xfrm>
            <a:off x="10020240" y="581760"/>
            <a:ext cx="2171160" cy="63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7 samples – 21 edges</a:t>
            </a:r>
            <a:endParaRPr/>
          </a:p>
        </p:txBody>
      </p:sp>
      <p:pic>
        <p:nvPicPr>
          <p:cNvPr id="107" name="Picture 5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4162680"/>
            <a:ext cx="8627760" cy="2694600"/>
          </a:xfrm>
          <a:prstGeom prst="rect">
            <a:avLst/>
          </a:prstGeom>
          <a:ln>
            <a:noFill/>
          </a:ln>
        </p:spPr>
      </p:pic>
      <p:sp>
        <p:nvSpPr>
          <p:cNvPr id="108" name="CustomShape 3"/>
          <p:cNvSpPr/>
          <p:nvPr/>
        </p:nvSpPr>
        <p:spPr>
          <a:xfrm>
            <a:off x="8801280" y="4307760"/>
            <a:ext cx="3276000" cy="1460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270 samples – 36585 edges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Hard to distinguish and extract information.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0" y="0"/>
            <a:ext cx="12191400" cy="132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1" lang="en-US" sz="3600">
                <a:solidFill>
                  <a:srgbClr val="000000"/>
                </a:solidFill>
                <a:latin typeface="Calibri Light"/>
              </a:rPr>
              <a:t>Solution</a:t>
            </a:r>
            <a:r>
              <a:rPr lang="en-US" sz="3600">
                <a:solidFill>
                  <a:srgbClr val="000000"/>
                </a:solidFill>
                <a:latin typeface="Calibri Light"/>
              </a:rPr>
              <a:t>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 Light"/>
              </a:rPr>
              <a:t>Hybrid view with clustering for a hierarchical representation</a:t>
            </a:r>
            <a:endParaRPr/>
          </a:p>
        </p:txBody>
      </p:sp>
      <p:pic>
        <p:nvPicPr>
          <p:cNvPr id="110" name="Picture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39960" y="1325520"/>
            <a:ext cx="10311840" cy="5531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4" descr=""/>
          <p:cNvPicPr/>
          <p:nvPr/>
        </p:nvPicPr>
        <p:blipFill>
          <a:blip r:embed="rId1"/>
          <a:srcRect l="0" t="0" r="8271" b="0"/>
          <a:stretch>
            <a:fillRect/>
          </a:stretch>
        </p:blipFill>
        <p:spPr>
          <a:xfrm>
            <a:off x="4273560" y="1512000"/>
            <a:ext cx="7447680" cy="4825440"/>
          </a:xfrm>
          <a:prstGeom prst="rect">
            <a:avLst/>
          </a:prstGeom>
          <a:ln>
            <a:noFill/>
          </a:ln>
        </p:spPr>
      </p:pic>
      <p:sp>
        <p:nvSpPr>
          <p:cNvPr id="112" name="CustomShape 1"/>
          <p:cNvSpPr/>
          <p:nvPr/>
        </p:nvSpPr>
        <p:spPr>
          <a:xfrm>
            <a:off x="927000" y="0"/>
            <a:ext cx="10397520" cy="132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 Light"/>
              </a:rPr>
              <a:t>Hybrid clustering technique – hierarchical information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88920" y="2031840"/>
            <a:ext cx="3853800" cy="4478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K-means clustering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Automatic clustering and </a:t>
            </a:r>
            <a:r>
              <a:rPr b="1" i="1" lang="en-US" sz="2400">
                <a:solidFill>
                  <a:srgbClr val="000000"/>
                </a:solidFill>
                <a:latin typeface="Calibri"/>
              </a:rPr>
              <a:t>centroid creation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i="1" lang="en-US" sz="2400">
                <a:solidFill>
                  <a:srgbClr val="000000"/>
                </a:solidFill>
                <a:latin typeface="Calibri"/>
              </a:rPr>
              <a:t>Recomputed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 distance matrices.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i="1" lang="en-US" sz="2400">
                <a:solidFill>
                  <a:srgbClr val="000000"/>
                </a:solidFill>
                <a:latin typeface="Calibri"/>
              </a:rPr>
              <a:t>Results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 – Easier to perceive information in the data.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