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18.png" ContentType="image/png"/>
  <Override PartName="/ppt/media/image4.png" ContentType="image/png"/>
  <Override PartName="/ppt/media/image7.png" ContentType="image/png"/>
  <Override PartName="/ppt/media/image3.png" ContentType="image/png"/>
  <Override PartName="/ppt/media/image19.png" ContentType="image/png"/>
  <Override PartName="/ppt/media/image5.jpeg" ContentType="image/jpeg"/>
  <Override PartName="/ppt/media/image6.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3A12F7A6-C9EC-450D-82D1-D6358578127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Our final project is BerryVis, a geographical  visualization of strawberry genetic distance.  That is to see  how closely related samples of the Fragaria, collected around the glope, are.</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We did gather some samples from  the ncbi gene bank and used geneious, a suite of molecular biology tools, to create a distance matrix using Tamura-Nei algorithm.</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The result is a matrix were each cell represent the distance between to samples in percentages.  Not easy to visualize much from that table in your mind as it just raw data. </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So there are some ways to visualize these relationships, or distances.  One is to just color the matrix and try to get an idea from that.  Other well known way is to use the Neighbor-join method to create a rootles tree where distance between the samples are represented with the length of the lines.</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We wanted to represent each sample with a node.  Then use each cell from the matrix to create an edge between the nodes and use the values from the Tamura-Nei algorithm to control both width and color of the edeges by, for example, representing little related plants with the color blue and closely related with the color red.</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7640" cy="4811400"/>
          </a:xfrm>
          <a:prstGeom prst="rect">
            <a:avLst/>
          </a:prstGeom>
        </p:spPr>
        <p:txBody>
          <a:bodyPr lIns="0" rIns="0" tIns="0" bIns="0"/>
          <a:p>
            <a:r>
              <a:rPr lang="en-US" sz="2000">
                <a:latin typeface="Arial"/>
              </a:rPr>
              <a:t>Then to make it interesting we would project the nodes onto a world map, using available GPS locations of where the samples were collected.</a:t>
            </a:r>
            <a:endParaRPr/>
          </a:p>
          <a:p>
            <a:endParaRPr/>
          </a:p>
          <a:p>
            <a:r>
              <a:rPr lang="en-US" sz="2000">
                <a:latin typeface="Arial"/>
              </a:rPr>
              <a:t>In this way we hoped to get a good overview of relations based on geographical positions – to see how the Fragaria migrides over the planet, or, to focus on smaller areas of the world by using zoom.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523880" y="0"/>
            <a:ext cx="9142560" cy="159876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Data Visualization</a:t>
            </a:r>
            <a:endParaRPr/>
          </a:p>
        </p:txBody>
      </p:sp>
      <p:sp>
        <p:nvSpPr>
          <p:cNvPr id="78" name="CustomShape 2"/>
          <p:cNvSpPr/>
          <p:nvPr/>
        </p:nvSpPr>
        <p:spPr>
          <a:xfrm>
            <a:off x="1359000" y="1600200"/>
            <a:ext cx="9142560" cy="1654200"/>
          </a:xfrm>
          <a:prstGeom prst="rect">
            <a:avLst/>
          </a:prstGeom>
          <a:noFill/>
          <a:ln>
            <a:noFill/>
          </a:ln>
        </p:spPr>
        <p:txBody>
          <a:bodyPr lIns="90000" rIns="90000" tIns="45000" bIns="45000"/>
          <a:p>
            <a:pPr algn="ctr">
              <a:lnSpc>
                <a:spcPct val="100000"/>
              </a:lnSpc>
            </a:pPr>
            <a:r>
              <a:rPr lang="en-US" sz="2400">
                <a:solidFill>
                  <a:srgbClr val="000000"/>
                </a:solidFill>
                <a:latin typeface="Calibri"/>
              </a:rPr>
              <a:t>Final Project – BerryVis</a:t>
            </a:r>
            <a:endParaRPr/>
          </a:p>
        </p:txBody>
      </p:sp>
      <p:pic>
        <p:nvPicPr>
          <p:cNvPr id="79" name="Picture 3" descr=""/>
          <p:cNvPicPr/>
          <p:nvPr/>
        </p:nvPicPr>
        <p:blipFill>
          <a:blip r:embed="rId1"/>
          <a:stretch>
            <a:fillRect/>
          </a:stretch>
        </p:blipFill>
        <p:spPr>
          <a:xfrm>
            <a:off x="4336920" y="2584440"/>
            <a:ext cx="3516480" cy="3516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0" name="Picture 4" descr=""/>
          <p:cNvPicPr/>
          <p:nvPr/>
        </p:nvPicPr>
        <p:blipFill>
          <a:blip r:embed="rId1"/>
          <a:stretch>
            <a:fillRect/>
          </a:stretch>
        </p:blipFill>
        <p:spPr>
          <a:xfrm>
            <a:off x="1278720" y="0"/>
            <a:ext cx="9706680" cy="6856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625760" y="1079640"/>
            <a:ext cx="8964720" cy="3502800"/>
          </a:xfrm>
          <a:prstGeom prst="rect">
            <a:avLst/>
          </a:prstGeom>
          <a:noFill/>
          <a:ln>
            <a:noFill/>
          </a:ln>
        </p:spPr>
        <p:txBody>
          <a:bodyPr lIns="90000" rIns="90000" tIns="45000" bIns="45000"/>
          <a:p>
            <a:pPr algn="ctr">
              <a:lnSpc>
                <a:spcPct val="100000"/>
              </a:lnSpc>
            </a:pPr>
            <a:r>
              <a:rPr lang="en-US" sz="5600">
                <a:solidFill>
                  <a:srgbClr val="000000"/>
                </a:solidFill>
                <a:latin typeface="Calibri"/>
              </a:rPr>
              <a:t>Thank you!</a:t>
            </a:r>
            <a:endParaRPr/>
          </a:p>
          <a:p>
            <a:pPr algn="ctr">
              <a:lnSpc>
                <a:spcPct val="100000"/>
              </a:lnSpc>
            </a:pPr>
            <a:endParaRPr/>
          </a:p>
          <a:p>
            <a:pPr algn="ctr">
              <a:lnSpc>
                <a:spcPct val="100000"/>
              </a:lnSpc>
            </a:pPr>
            <a:r>
              <a:rPr lang="en-US" sz="5600">
                <a:solidFill>
                  <a:srgbClr val="000000"/>
                </a:solidFill>
                <a:latin typeface="Calibri"/>
              </a:rPr>
              <a:t>Saevar Steinn &amp; Tudor Voicu</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838080" y="36504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Visualizing similarities in DNA samples</a:t>
            </a:r>
            <a:endParaRPr/>
          </a:p>
        </p:txBody>
      </p:sp>
      <p:pic>
        <p:nvPicPr>
          <p:cNvPr id="81" name="Picture 3" descr=""/>
          <p:cNvPicPr/>
          <p:nvPr/>
        </p:nvPicPr>
        <p:blipFill>
          <a:blip r:embed="rId1"/>
          <a:stretch>
            <a:fillRect/>
          </a:stretch>
        </p:blipFill>
        <p:spPr>
          <a:xfrm>
            <a:off x="1645920" y="2979720"/>
            <a:ext cx="3284640" cy="2322720"/>
          </a:xfrm>
          <a:prstGeom prst="rect">
            <a:avLst/>
          </a:prstGeom>
          <a:ln>
            <a:noFill/>
          </a:ln>
        </p:spPr>
      </p:pic>
      <p:pic>
        <p:nvPicPr>
          <p:cNvPr id="82" name="Picture 4" descr=""/>
          <p:cNvPicPr/>
          <p:nvPr/>
        </p:nvPicPr>
        <p:blipFill>
          <a:blip r:embed="rId2"/>
          <a:stretch>
            <a:fillRect/>
          </a:stretch>
        </p:blipFill>
        <p:spPr>
          <a:xfrm>
            <a:off x="6952680" y="2468880"/>
            <a:ext cx="3744720" cy="3216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731880" y="0"/>
            <a:ext cx="10514160" cy="1324080"/>
          </a:xfrm>
          <a:prstGeom prst="rect">
            <a:avLst/>
          </a:prstGeom>
          <a:noFill/>
          <a:ln>
            <a:noFill/>
          </a:ln>
        </p:spPr>
        <p:txBody>
          <a:bodyPr lIns="0" rIns="0" tIns="0" bIns="0" anchor="ctr"/>
          <a:p>
            <a:pPr algn="ctr">
              <a:lnSpc>
                <a:spcPct val="100000"/>
              </a:lnSpc>
            </a:pPr>
            <a:r>
              <a:rPr lang="en-US" sz="4400">
                <a:latin typeface="Calibri"/>
              </a:rPr>
              <a:t>Data</a:t>
            </a:r>
            <a:endParaRPr/>
          </a:p>
        </p:txBody>
      </p:sp>
      <p:graphicFrame>
        <p:nvGraphicFramePr>
          <p:cNvPr id="84" name="Table 2"/>
          <p:cNvGraphicFramePr/>
          <p:nvPr/>
        </p:nvGraphicFramePr>
        <p:xfrm>
          <a:off x="731520" y="3200400"/>
          <a:ext cx="10806120" cy="2914200"/>
        </p:xfrm>
        <a:graphic>
          <a:graphicData uri="http://schemas.openxmlformats.org/drawingml/2006/table">
            <a:tbl>
              <a:tblPr/>
              <a:tblGrid>
                <a:gridCol w="1350000"/>
                <a:gridCol w="1350000"/>
                <a:gridCol w="1350000"/>
                <a:gridCol w="1350000"/>
                <a:gridCol w="1350000"/>
                <a:gridCol w="1350000"/>
                <a:gridCol w="1350000"/>
                <a:gridCol w="1356480"/>
              </a:tblGrid>
              <a:tr h="431640">
                <a:tc>
                  <a:tcPr/>
                </a:tc>
                <a:tc>
                  <a:txBody>
                    <a:bodyPr/>
                    <a:p>
                      <a:r>
                        <a:rPr lang="en-US">
                          <a:latin typeface="Arial"/>
                        </a:rPr>
                        <a:t>JX118175</a:t>
                      </a:r>
                      <a:endParaRPr/>
                    </a:p>
                  </a:txBody>
                  <a:tcPr/>
                </a:tc>
                <a:tc>
                  <a:txBody>
                    <a:bodyPr/>
                    <a:p>
                      <a:r>
                        <a:rPr lang="en-US">
                          <a:latin typeface="Arial"/>
                        </a:rPr>
                        <a:t>JX118176</a:t>
                      </a:r>
                      <a:endParaRPr/>
                    </a:p>
                  </a:txBody>
                  <a:tcPr/>
                </a:tc>
                <a:tc>
                  <a:txBody>
                    <a:bodyPr/>
                    <a:p>
                      <a:r>
                        <a:rPr lang="en-US">
                          <a:latin typeface="Arial"/>
                        </a:rPr>
                        <a:t>JX118171</a:t>
                      </a:r>
                      <a:endParaRPr/>
                    </a:p>
                  </a:txBody>
                  <a:tcPr/>
                </a:tc>
                <a:tc>
                  <a:txBody>
                    <a:bodyPr/>
                    <a:p>
                      <a:r>
                        <a:rPr lang="en-US">
                          <a:latin typeface="Arial"/>
                        </a:rPr>
                        <a:t>JX118172</a:t>
                      </a:r>
                      <a:endParaRPr/>
                    </a:p>
                  </a:txBody>
                  <a:tcPr/>
                </a:tc>
                <a:tc>
                  <a:txBody>
                    <a:bodyPr/>
                    <a:p>
                      <a:r>
                        <a:rPr lang="en-US">
                          <a:latin typeface="Arial"/>
                        </a:rPr>
                        <a:t>JX118173</a:t>
                      </a:r>
                      <a:endParaRPr/>
                    </a:p>
                  </a:txBody>
                  <a:tcPr/>
                </a:tc>
                <a:tc>
                  <a:txBody>
                    <a:bodyPr/>
                    <a:p>
                      <a:r>
                        <a:rPr lang="en-US">
                          <a:latin typeface="Arial"/>
                        </a:rPr>
                        <a:t>JX118174</a:t>
                      </a:r>
                      <a:endParaRPr/>
                    </a:p>
                  </a:txBody>
                  <a:tcPr/>
                </a:tc>
                <a:tc>
                  <a:txBody>
                    <a:bodyPr/>
                    <a:p>
                      <a:r>
                        <a:rPr lang="en-US">
                          <a:latin typeface="Arial"/>
                        </a:rPr>
                        <a:t>JX118179</a:t>
                      </a:r>
                      <a:endParaRPr/>
                    </a:p>
                  </a:txBody>
                  <a:tcPr/>
                </a:tc>
              </a:tr>
              <a:tr h="431640">
                <a:tc>
                  <a:txBody>
                    <a:bodyPr/>
                    <a:p>
                      <a:r>
                        <a:rPr lang="en-US">
                          <a:latin typeface="Arial"/>
                        </a:rPr>
                        <a:t>JX118175</a:t>
                      </a:r>
                      <a:endParaRPr/>
                    </a:p>
                  </a:txBody>
                  <a:tcPr/>
                </a:tc>
                <a:tc>
                  <a:tcPr/>
                </a:tc>
                <a:tc>
                  <a:txBody>
                    <a:bodyPr/>
                    <a:p>
                      <a:pPr algn="r">
                        <a:lnSpc>
                          <a:spcPct val="100000"/>
                        </a:lnSpc>
                      </a:pPr>
                      <a:r>
                        <a:rPr lang="en-US">
                          <a:latin typeface="Arial"/>
                        </a:rPr>
                        <a:t>0.001382</a:t>
                      </a:r>
                      <a:endParaRPr/>
                    </a:p>
                  </a:txBody>
                  <a:tcPr/>
                </a:tc>
                <a:tc>
                  <a:txBody>
                    <a:bodyPr/>
                    <a:p>
                      <a:pPr algn="r">
                        <a:lnSpc>
                          <a:spcPct val="100000"/>
                        </a:lnSpc>
                      </a:pPr>
                      <a:r>
                        <a:rPr lang="en-US">
                          <a:latin typeface="Arial"/>
                        </a:rPr>
                        <a:t>0.000706</a:t>
                      </a:r>
                      <a:endParaRPr/>
                    </a:p>
                  </a:txBody>
                  <a:tcPr/>
                </a:tc>
                <a:tc>
                  <a:txBody>
                    <a:bodyPr/>
                    <a:p>
                      <a:pPr algn="r">
                        <a:lnSpc>
                          <a:spcPct val="100000"/>
                        </a:lnSpc>
                      </a:pPr>
                      <a:r>
                        <a:rPr lang="en-US">
                          <a:latin typeface="Arial"/>
                        </a:rPr>
                        <a:t>0.000748</a:t>
                      </a:r>
                      <a:endParaRPr/>
                    </a:p>
                  </a:txBody>
                  <a:tcPr/>
                </a:tc>
                <a:tc>
                  <a:txBody>
                    <a:bodyPr/>
                    <a:p>
                      <a:pPr algn="r">
                        <a:lnSpc>
                          <a:spcPct val="100000"/>
                        </a:lnSpc>
                      </a:pPr>
                      <a:r>
                        <a:rPr lang="en-US">
                          <a:latin typeface="Arial"/>
                        </a:rPr>
                        <a:t>0.000677</a:t>
                      </a:r>
                      <a:endParaRPr/>
                    </a:p>
                  </a:txBody>
                  <a:tcPr/>
                </a:tc>
                <a:tc>
                  <a:txBody>
                    <a:bodyPr/>
                    <a:p>
                      <a:pPr algn="r">
                        <a:lnSpc>
                          <a:spcPct val="100000"/>
                        </a:lnSpc>
                      </a:pPr>
                      <a:r>
                        <a:rPr lang="en-US">
                          <a:latin typeface="Arial"/>
                        </a:rPr>
                        <a:t>0.000925</a:t>
                      </a:r>
                      <a:endParaRPr/>
                    </a:p>
                  </a:txBody>
                  <a:tcPr/>
                </a:tc>
                <a:tc>
                  <a:txBody>
                    <a:bodyPr/>
                    <a:p>
                      <a:pPr algn="r">
                        <a:lnSpc>
                          <a:spcPct val="100000"/>
                        </a:lnSpc>
                      </a:pPr>
                      <a:r>
                        <a:rPr lang="en-US">
                          <a:latin typeface="Arial"/>
                        </a:rPr>
                        <a:t>0.001134</a:t>
                      </a:r>
                      <a:endParaRPr/>
                    </a:p>
                  </a:txBody>
                  <a:tcPr/>
                </a:tc>
              </a:tr>
              <a:tr h="431640">
                <a:tc>
                  <a:txBody>
                    <a:bodyPr/>
                    <a:p>
                      <a:r>
                        <a:rPr lang="en-US">
                          <a:latin typeface="Arial"/>
                        </a:rPr>
                        <a:t>JX118176</a:t>
                      </a:r>
                      <a:endParaRPr/>
                    </a:p>
                  </a:txBody>
                  <a:tcPr/>
                </a:tc>
                <a:tc>
                  <a:txBody>
                    <a:bodyPr/>
                    <a:p>
                      <a:pPr algn="r">
                        <a:lnSpc>
                          <a:spcPct val="100000"/>
                        </a:lnSpc>
                      </a:pPr>
                      <a:r>
                        <a:rPr lang="en-US">
                          <a:latin typeface="Arial"/>
                        </a:rPr>
                        <a:t>0.001382</a:t>
                      </a:r>
                      <a:endParaRPr/>
                    </a:p>
                  </a:txBody>
                  <a:tcPr/>
                </a:tc>
                <a:tc>
                  <a:tcPr/>
                </a:tc>
                <a:tc>
                  <a:txBody>
                    <a:bodyPr/>
                    <a:p>
                      <a:pPr algn="r">
                        <a:lnSpc>
                          <a:spcPct val="100000"/>
                        </a:lnSpc>
                      </a:pPr>
                      <a:r>
                        <a:rPr lang="en-US">
                          <a:latin typeface="Arial"/>
                        </a:rPr>
                        <a:t>0.001344</a:t>
                      </a:r>
                      <a:endParaRPr/>
                    </a:p>
                  </a:txBody>
                  <a:tcPr/>
                </a:tc>
                <a:tc>
                  <a:txBody>
                    <a:bodyPr/>
                    <a:p>
                      <a:pPr algn="r">
                        <a:lnSpc>
                          <a:spcPct val="100000"/>
                        </a:lnSpc>
                      </a:pPr>
                      <a:r>
                        <a:rPr lang="en-US">
                          <a:latin typeface="Arial"/>
                        </a:rPr>
                        <a:t>0.001386</a:t>
                      </a:r>
                      <a:endParaRPr/>
                    </a:p>
                  </a:txBody>
                  <a:tcPr/>
                </a:tc>
                <a:tc>
                  <a:txBody>
                    <a:bodyPr/>
                    <a:p>
                      <a:pPr algn="r">
                        <a:lnSpc>
                          <a:spcPct val="100000"/>
                        </a:lnSpc>
                      </a:pPr>
                      <a:r>
                        <a:rPr lang="en-US">
                          <a:latin typeface="Arial"/>
                        </a:rPr>
                        <a:t>0.001315</a:t>
                      </a:r>
                      <a:endParaRPr/>
                    </a:p>
                  </a:txBody>
                  <a:tcPr/>
                </a:tc>
                <a:tc>
                  <a:txBody>
                    <a:bodyPr/>
                    <a:p>
                      <a:pPr algn="r">
                        <a:lnSpc>
                          <a:spcPct val="100000"/>
                        </a:lnSpc>
                      </a:pPr>
                      <a:r>
                        <a:rPr lang="en-US">
                          <a:latin typeface="Arial"/>
                        </a:rPr>
                        <a:t>0.001563</a:t>
                      </a:r>
                      <a:endParaRPr/>
                    </a:p>
                  </a:txBody>
                  <a:tcPr/>
                </a:tc>
                <a:tc>
                  <a:txBody>
                    <a:bodyPr/>
                    <a:p>
                      <a:pPr algn="r">
                        <a:lnSpc>
                          <a:spcPct val="100000"/>
                        </a:lnSpc>
                      </a:pPr>
                      <a:r>
                        <a:rPr lang="en-US">
                          <a:latin typeface="Arial"/>
                        </a:rPr>
                        <a:t>0.001772</a:t>
                      </a:r>
                      <a:endParaRPr/>
                    </a:p>
                  </a:txBody>
                  <a:tcPr/>
                </a:tc>
              </a:tr>
              <a:tr h="431640">
                <a:tc>
                  <a:txBody>
                    <a:bodyPr/>
                    <a:p>
                      <a:r>
                        <a:rPr lang="en-US">
                          <a:latin typeface="Arial"/>
                        </a:rPr>
                        <a:t>JX118171</a:t>
                      </a:r>
                      <a:endParaRPr/>
                    </a:p>
                  </a:txBody>
                  <a:tcPr/>
                </a:tc>
                <a:tc>
                  <a:txBody>
                    <a:bodyPr/>
                    <a:p>
                      <a:pPr algn="r">
                        <a:lnSpc>
                          <a:spcPct val="100000"/>
                        </a:lnSpc>
                      </a:pPr>
                      <a:r>
                        <a:rPr lang="en-US">
                          <a:latin typeface="Arial"/>
                        </a:rPr>
                        <a:t>0.000706</a:t>
                      </a:r>
                      <a:endParaRPr/>
                    </a:p>
                  </a:txBody>
                  <a:tcPr/>
                </a:tc>
                <a:tc>
                  <a:txBody>
                    <a:bodyPr/>
                    <a:p>
                      <a:pPr algn="r">
                        <a:lnSpc>
                          <a:spcPct val="100000"/>
                        </a:lnSpc>
                      </a:pPr>
                      <a:r>
                        <a:rPr lang="en-US">
                          <a:latin typeface="Arial"/>
                        </a:rPr>
                        <a:t>0.001344</a:t>
                      </a:r>
                      <a:endParaRPr/>
                    </a:p>
                  </a:txBody>
                  <a:tcPr/>
                </a:tc>
                <a:tc>
                  <a:tcPr/>
                </a:tc>
                <a:tc>
                  <a:txBody>
                    <a:bodyPr/>
                    <a:p>
                      <a:pPr algn="r">
                        <a:lnSpc>
                          <a:spcPct val="100000"/>
                        </a:lnSpc>
                      </a:pPr>
                      <a:r>
                        <a:rPr lang="en-US">
                          <a:latin typeface="Arial"/>
                        </a:rPr>
                        <a:t>0.000334</a:t>
                      </a:r>
                      <a:endParaRPr/>
                    </a:p>
                  </a:txBody>
                  <a:tcPr/>
                </a:tc>
                <a:tc>
                  <a:txBody>
                    <a:bodyPr/>
                    <a:p>
                      <a:pPr algn="r">
                        <a:lnSpc>
                          <a:spcPct val="100000"/>
                        </a:lnSpc>
                      </a:pPr>
                      <a:r>
                        <a:rPr lang="en-US">
                          <a:latin typeface="Arial"/>
                        </a:rPr>
                        <a:t>0.000407</a:t>
                      </a:r>
                      <a:endParaRPr/>
                    </a:p>
                  </a:txBody>
                  <a:tcPr/>
                </a:tc>
                <a:tc>
                  <a:txBody>
                    <a:bodyPr/>
                    <a:p>
                      <a:pPr algn="r">
                        <a:lnSpc>
                          <a:spcPct val="100000"/>
                        </a:lnSpc>
                      </a:pPr>
                      <a:r>
                        <a:rPr lang="en-US">
                          <a:latin typeface="Arial"/>
                        </a:rPr>
                        <a:t>0.000655</a:t>
                      </a:r>
                      <a:endParaRPr/>
                    </a:p>
                  </a:txBody>
                  <a:tcPr/>
                </a:tc>
                <a:tc>
                  <a:txBody>
                    <a:bodyPr/>
                    <a:p>
                      <a:pPr algn="r">
                        <a:lnSpc>
                          <a:spcPct val="100000"/>
                        </a:lnSpc>
                      </a:pPr>
                      <a:r>
                        <a:rPr lang="en-US">
                          <a:latin typeface="Arial"/>
                        </a:rPr>
                        <a:t>0.000864</a:t>
                      </a:r>
                      <a:endParaRPr/>
                    </a:p>
                  </a:txBody>
                  <a:tcPr/>
                </a:tc>
              </a:tr>
              <a:tr h="431640">
                <a:tc>
                  <a:txBody>
                    <a:bodyPr/>
                    <a:p>
                      <a:r>
                        <a:rPr lang="en-US">
                          <a:latin typeface="Arial"/>
                        </a:rPr>
                        <a:t>JX118172</a:t>
                      </a:r>
                      <a:endParaRPr/>
                    </a:p>
                  </a:txBody>
                  <a:tcPr/>
                </a:tc>
                <a:tc>
                  <a:txBody>
                    <a:bodyPr/>
                    <a:p>
                      <a:pPr algn="r">
                        <a:lnSpc>
                          <a:spcPct val="100000"/>
                        </a:lnSpc>
                      </a:pPr>
                      <a:r>
                        <a:rPr lang="en-US">
                          <a:latin typeface="Arial"/>
                        </a:rPr>
                        <a:t>0.000748</a:t>
                      </a:r>
                      <a:endParaRPr/>
                    </a:p>
                  </a:txBody>
                  <a:tcPr/>
                </a:tc>
                <a:tc>
                  <a:txBody>
                    <a:bodyPr/>
                    <a:p>
                      <a:pPr algn="r">
                        <a:lnSpc>
                          <a:spcPct val="100000"/>
                        </a:lnSpc>
                      </a:pPr>
                      <a:r>
                        <a:rPr lang="en-US">
                          <a:latin typeface="Arial"/>
                        </a:rPr>
                        <a:t>0.001386</a:t>
                      </a:r>
                      <a:endParaRPr/>
                    </a:p>
                  </a:txBody>
                  <a:tcPr/>
                </a:tc>
                <a:tc>
                  <a:txBody>
                    <a:bodyPr/>
                    <a:p>
                      <a:pPr algn="r">
                        <a:lnSpc>
                          <a:spcPct val="100000"/>
                        </a:lnSpc>
                      </a:pPr>
                      <a:r>
                        <a:rPr lang="en-US">
                          <a:latin typeface="Arial"/>
                        </a:rPr>
                        <a:t>0.000334</a:t>
                      </a:r>
                      <a:endParaRPr/>
                    </a:p>
                  </a:txBody>
                  <a:tcPr/>
                </a:tc>
                <a:tc>
                  <a:tcPr/>
                </a:tc>
                <a:tc>
                  <a:txBody>
                    <a:bodyPr/>
                    <a:p>
                      <a:pPr algn="r">
                        <a:lnSpc>
                          <a:spcPct val="100000"/>
                        </a:lnSpc>
                      </a:pPr>
                      <a:r>
                        <a:rPr lang="en-US">
                          <a:latin typeface="Arial"/>
                        </a:rPr>
                        <a:t>0.000449</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0.000906</a:t>
                      </a:r>
                      <a:endParaRPr/>
                    </a:p>
                  </a:txBody>
                  <a:tcPr/>
                </a:tc>
              </a:tr>
              <a:tr h="431640">
                <a:tc>
                  <a:txBody>
                    <a:bodyPr/>
                    <a:p>
                      <a:r>
                        <a:rPr lang="en-US">
                          <a:latin typeface="Arial"/>
                        </a:rPr>
                        <a:t>JX118173</a:t>
                      </a:r>
                      <a:endParaRPr/>
                    </a:p>
                  </a:txBody>
                  <a:tcPr/>
                </a:tc>
                <a:tc>
                  <a:txBody>
                    <a:bodyPr/>
                    <a:p>
                      <a:pPr algn="r">
                        <a:lnSpc>
                          <a:spcPct val="100000"/>
                        </a:lnSpc>
                      </a:pPr>
                      <a:r>
                        <a:rPr lang="en-US">
                          <a:latin typeface="Arial"/>
                        </a:rPr>
                        <a:t>0.000677</a:t>
                      </a:r>
                      <a:endParaRPr/>
                    </a:p>
                  </a:txBody>
                  <a:tcPr/>
                </a:tc>
                <a:tc>
                  <a:txBody>
                    <a:bodyPr/>
                    <a:p>
                      <a:pPr algn="r">
                        <a:lnSpc>
                          <a:spcPct val="100000"/>
                        </a:lnSpc>
                      </a:pPr>
                      <a:r>
                        <a:rPr lang="en-US">
                          <a:latin typeface="Arial"/>
                        </a:rPr>
                        <a:t>0.001315</a:t>
                      </a:r>
                      <a:endParaRPr/>
                    </a:p>
                  </a:txBody>
                  <a:tcPr/>
                </a:tc>
                <a:tc>
                  <a:txBody>
                    <a:bodyPr/>
                    <a:p>
                      <a:pPr algn="r">
                        <a:lnSpc>
                          <a:spcPct val="100000"/>
                        </a:lnSpc>
                      </a:pPr>
                      <a:r>
                        <a:rPr lang="en-US">
                          <a:latin typeface="Arial"/>
                        </a:rPr>
                        <a:t>0.000407</a:t>
                      </a:r>
                      <a:endParaRPr/>
                    </a:p>
                  </a:txBody>
                  <a:tcPr/>
                </a:tc>
                <a:tc>
                  <a:txBody>
                    <a:bodyPr/>
                    <a:p>
                      <a:pPr algn="r">
                        <a:lnSpc>
                          <a:spcPct val="100000"/>
                        </a:lnSpc>
                      </a:pPr>
                      <a:r>
                        <a:rPr lang="en-US">
                          <a:latin typeface="Arial"/>
                        </a:rPr>
                        <a:t>0.000449</a:t>
                      </a:r>
                      <a:endParaRPr/>
                    </a:p>
                  </a:txBody>
                  <a:tcPr/>
                </a:tc>
                <a:tc>
                  <a:tcPr/>
                </a:tc>
                <a:tc>
                  <a:txBody>
                    <a:bodyPr/>
                    <a:p>
                      <a:pPr algn="r">
                        <a:lnSpc>
                          <a:spcPct val="100000"/>
                        </a:lnSpc>
                      </a:pPr>
                      <a:r>
                        <a:rPr lang="en-US">
                          <a:latin typeface="Arial"/>
                        </a:rPr>
                        <a:t>0.000334</a:t>
                      </a:r>
                      <a:endParaRPr/>
                    </a:p>
                  </a:txBody>
                  <a:tcPr/>
                </a:tc>
                <a:tc>
                  <a:txBody>
                    <a:bodyPr/>
                    <a:p>
                      <a:pPr algn="r">
                        <a:lnSpc>
                          <a:spcPct val="100000"/>
                        </a:lnSpc>
                      </a:pPr>
                      <a:r>
                        <a:rPr lang="en-US">
                          <a:latin typeface="Arial"/>
                        </a:rPr>
                        <a:t>0.000697</a:t>
                      </a:r>
                      <a:endParaRPr/>
                    </a:p>
                  </a:txBody>
                  <a:tcPr/>
                </a:tc>
              </a:tr>
              <a:tr h="431640">
                <a:tc>
                  <a:txBody>
                    <a:bodyPr/>
                    <a:p>
                      <a:r>
                        <a:rPr lang="en-US">
                          <a:latin typeface="Arial"/>
                        </a:rPr>
                        <a:t>JX118174</a:t>
                      </a:r>
                      <a:endParaRPr/>
                    </a:p>
                  </a:txBody>
                  <a:tcPr/>
                </a:tc>
                <a:tc>
                  <a:txBody>
                    <a:bodyPr/>
                    <a:p>
                      <a:pPr algn="r">
                        <a:lnSpc>
                          <a:spcPct val="100000"/>
                        </a:lnSpc>
                      </a:pPr>
                      <a:r>
                        <a:rPr lang="en-US">
                          <a:latin typeface="Arial"/>
                        </a:rPr>
                        <a:t>0.000925</a:t>
                      </a:r>
                      <a:endParaRPr/>
                    </a:p>
                  </a:txBody>
                  <a:tcPr/>
                </a:tc>
                <a:tc>
                  <a:txBody>
                    <a:bodyPr/>
                    <a:p>
                      <a:pPr algn="r">
                        <a:lnSpc>
                          <a:spcPct val="100000"/>
                        </a:lnSpc>
                      </a:pPr>
                      <a:r>
                        <a:rPr lang="en-US">
                          <a:latin typeface="Arial"/>
                        </a:rPr>
                        <a:t>0.001563</a:t>
                      </a:r>
                      <a:endParaRPr/>
                    </a:p>
                  </a:txBody>
                  <a:tcPr/>
                </a:tc>
                <a:tc>
                  <a:txBody>
                    <a:bodyPr/>
                    <a:p>
                      <a:pPr algn="r">
                        <a:lnSpc>
                          <a:spcPct val="100000"/>
                        </a:lnSpc>
                      </a:pPr>
                      <a:r>
                        <a:rPr lang="en-US">
                          <a:latin typeface="Arial"/>
                        </a:rPr>
                        <a:t>0.000655</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0.000334</a:t>
                      </a:r>
                      <a:endParaRPr/>
                    </a:p>
                  </a:txBody>
                  <a:tcPr/>
                </a:tc>
                <a:tc>
                  <a:tcPr/>
                </a:tc>
                <a:tc>
                  <a:txBody>
                    <a:bodyPr/>
                    <a:p>
                      <a:pPr algn="r">
                        <a:lnSpc>
                          <a:spcPct val="100000"/>
                        </a:lnSpc>
                      </a:pPr>
                      <a:r>
                        <a:rPr lang="en-US">
                          <a:latin typeface="Arial"/>
                        </a:rPr>
                        <a:t>0.000945</a:t>
                      </a:r>
                      <a:endParaRPr/>
                    </a:p>
                  </a:txBody>
                  <a:tcPr/>
                </a:tc>
              </a:tr>
              <a:tr h="347760">
                <a:tc>
                  <a:txBody>
                    <a:bodyPr/>
                    <a:p>
                      <a:r>
                        <a:rPr lang="en-US">
                          <a:latin typeface="Arial"/>
                        </a:rPr>
                        <a:t>JX118179</a:t>
                      </a:r>
                      <a:endParaRPr/>
                    </a:p>
                  </a:txBody>
                  <a:tcPr/>
                </a:tc>
                <a:tc>
                  <a:txBody>
                    <a:bodyPr/>
                    <a:p>
                      <a:pPr algn="r">
                        <a:lnSpc>
                          <a:spcPct val="100000"/>
                        </a:lnSpc>
                      </a:pPr>
                      <a:r>
                        <a:rPr lang="en-US">
                          <a:latin typeface="Arial"/>
                        </a:rPr>
                        <a:t>0.001134</a:t>
                      </a:r>
                      <a:endParaRPr/>
                    </a:p>
                  </a:txBody>
                  <a:tcPr/>
                </a:tc>
                <a:tc>
                  <a:txBody>
                    <a:bodyPr/>
                    <a:p>
                      <a:pPr algn="r">
                        <a:lnSpc>
                          <a:spcPct val="100000"/>
                        </a:lnSpc>
                      </a:pPr>
                      <a:r>
                        <a:rPr lang="en-US">
                          <a:latin typeface="Arial"/>
                        </a:rPr>
                        <a:t>0.001772</a:t>
                      </a:r>
                      <a:endParaRPr/>
                    </a:p>
                  </a:txBody>
                  <a:tcPr/>
                </a:tc>
                <a:tc>
                  <a:txBody>
                    <a:bodyPr/>
                    <a:p>
                      <a:pPr algn="r">
                        <a:lnSpc>
                          <a:spcPct val="100000"/>
                        </a:lnSpc>
                      </a:pPr>
                      <a:r>
                        <a:rPr lang="en-US">
                          <a:latin typeface="Arial"/>
                        </a:rPr>
                        <a:t>0.000864</a:t>
                      </a:r>
                      <a:endParaRPr/>
                    </a:p>
                  </a:txBody>
                  <a:tcPr/>
                </a:tc>
                <a:tc>
                  <a:txBody>
                    <a:bodyPr/>
                    <a:p>
                      <a:pPr algn="r">
                        <a:lnSpc>
                          <a:spcPct val="100000"/>
                        </a:lnSpc>
                      </a:pPr>
                      <a:r>
                        <a:rPr lang="en-US">
                          <a:latin typeface="Arial"/>
                        </a:rPr>
                        <a:t>0.000906</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0.000945</a:t>
                      </a:r>
                      <a:endParaRPr/>
                    </a:p>
                  </a:txBody>
                  <a:tcPr/>
                </a:tc>
                <a:tc>
                  <a:tcPr/>
                </a:tc>
              </a:tr>
            </a:tbl>
          </a:graphicData>
        </a:graphic>
      </p:graphicFrame>
      <p:sp>
        <p:nvSpPr>
          <p:cNvPr id="85" name="CustomShape 3"/>
          <p:cNvSpPr/>
          <p:nvPr/>
        </p:nvSpPr>
        <p:spPr>
          <a:xfrm>
            <a:off x="697680" y="283464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 from 7 samples</a:t>
            </a:r>
            <a:endParaRPr/>
          </a:p>
        </p:txBody>
      </p:sp>
      <p:pic>
        <p:nvPicPr>
          <p:cNvPr id="86" name="Picture 3" descr=""/>
          <p:cNvPicPr/>
          <p:nvPr/>
        </p:nvPicPr>
        <p:blipFill>
          <a:blip r:embed="rId1"/>
          <a:srcRect l="0" t="1615170" r="0" b="-3789468"/>
          <a:stretch>
            <a:fillRect/>
          </a:stretch>
        </p:blipFill>
        <p:spPr>
          <a:xfrm>
            <a:off x="2834640" y="1191240"/>
            <a:ext cx="5998320" cy="1103400"/>
          </a:xfrm>
          <a:prstGeom prst="rect">
            <a:avLst/>
          </a:prstGeom>
          <a:ln>
            <a:noFill/>
          </a:ln>
        </p:spPr>
      </p:pic>
      <p:sp>
        <p:nvSpPr>
          <p:cNvPr id="87" name="CustomShape 4"/>
          <p:cNvSpPr/>
          <p:nvPr/>
        </p:nvSpPr>
        <p:spPr>
          <a:xfrm>
            <a:off x="3403080" y="2271960"/>
            <a:ext cx="5954760" cy="287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http://www.molsoft.com/man/icm-commands.html</a:t>
            </a:r>
            <a:endParaRPr/>
          </a:p>
        </p:txBody>
      </p:sp>
      <p:pic>
        <p:nvPicPr>
          <p:cNvPr id="88" name="Picture 3" descr=""/>
          <p:cNvPicPr/>
          <p:nvPr/>
        </p:nvPicPr>
        <p:blipFill>
          <a:blip r:embed="rId2"/>
          <a:srcRect l="0" t="-1139192" r="0" b="-7162131"/>
          <a:stretch>
            <a:fillRect/>
          </a:stretch>
        </p:blipFill>
        <p:spPr>
          <a:xfrm>
            <a:off x="2833920" y="1097280"/>
            <a:ext cx="5999040" cy="1104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9" name="Picture 5" descr=""/>
          <p:cNvPicPr/>
          <p:nvPr/>
        </p:nvPicPr>
        <p:blipFill>
          <a:blip r:embed="rId1"/>
          <a:stretch>
            <a:fillRect/>
          </a:stretch>
        </p:blipFill>
        <p:spPr>
          <a:xfrm>
            <a:off x="457200" y="2812680"/>
            <a:ext cx="4119840" cy="3083760"/>
          </a:xfrm>
          <a:prstGeom prst="rect">
            <a:avLst/>
          </a:prstGeom>
          <a:ln>
            <a:noFill/>
          </a:ln>
        </p:spPr>
      </p:pic>
      <p:sp>
        <p:nvSpPr>
          <p:cNvPr id="90" name="CustomShape 1"/>
          <p:cNvSpPr/>
          <p:nvPr/>
        </p:nvSpPr>
        <p:spPr>
          <a:xfrm>
            <a:off x="399960" y="5898240"/>
            <a:ext cx="41767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http://www.computational-genomics.net/case_studies/sars_demo_02.png</a:t>
            </a:r>
            <a:endParaRPr/>
          </a:p>
        </p:txBody>
      </p:sp>
      <p:pic>
        <p:nvPicPr>
          <p:cNvPr id="91" name="Content Placeholder 3" descr=""/>
          <p:cNvPicPr/>
          <p:nvPr/>
        </p:nvPicPr>
        <p:blipFill>
          <a:blip r:embed="rId2"/>
          <a:stretch>
            <a:fillRect/>
          </a:stretch>
        </p:blipFill>
        <p:spPr>
          <a:xfrm>
            <a:off x="6750360" y="3017160"/>
            <a:ext cx="5007960" cy="3674160"/>
          </a:xfrm>
          <a:prstGeom prst="rect">
            <a:avLst/>
          </a:prstGeom>
          <a:ln>
            <a:noFill/>
          </a:ln>
        </p:spPr>
      </p:pic>
      <p:sp>
        <p:nvSpPr>
          <p:cNvPr id="92" name="CustomShape 2"/>
          <p:cNvSpPr/>
          <p:nvPr/>
        </p:nvSpPr>
        <p:spPr>
          <a:xfrm>
            <a:off x="5372280" y="3416400"/>
            <a:ext cx="1014480" cy="963720"/>
          </a:xfrm>
          <a:prstGeom prst="rightArrow">
            <a:avLst>
              <a:gd name="adj1" fmla="val 50000"/>
              <a:gd name="adj2" fmla="val 50000"/>
            </a:avLst>
          </a:prstGeom>
          <a:solidFill>
            <a:srgbClr val="5b9bd5"/>
          </a:solidFill>
          <a:ln w="12600">
            <a:solidFill>
              <a:srgbClr val="43729d"/>
            </a:solidFill>
            <a:miter/>
          </a:ln>
        </p:spPr>
      </p:sp>
      <p:sp>
        <p:nvSpPr>
          <p:cNvPr id="93" name="CustomShape 3"/>
          <p:cNvSpPr/>
          <p:nvPr/>
        </p:nvSpPr>
        <p:spPr>
          <a:xfrm>
            <a:off x="399960" y="244368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a:t>
            </a:r>
            <a:endParaRPr/>
          </a:p>
        </p:txBody>
      </p:sp>
      <p:sp>
        <p:nvSpPr>
          <p:cNvPr id="94" name="CustomShape 4"/>
          <p:cNvSpPr/>
          <p:nvPr/>
        </p:nvSpPr>
        <p:spPr>
          <a:xfrm>
            <a:off x="6762600" y="247824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Tree view</a:t>
            </a:r>
            <a:endParaRPr/>
          </a:p>
        </p:txBody>
      </p:sp>
      <p:sp>
        <p:nvSpPr>
          <p:cNvPr id="95" name="CustomShape 5"/>
          <p:cNvSpPr/>
          <p:nvPr/>
        </p:nvSpPr>
        <p:spPr>
          <a:xfrm>
            <a:off x="762480" y="36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Means of visualizing the data</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762120" y="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Means of visualizing the data</a:t>
            </a:r>
            <a:endParaRPr/>
          </a:p>
        </p:txBody>
      </p:sp>
      <p:pic>
        <p:nvPicPr>
          <p:cNvPr id="97" name="Picture 6" descr=""/>
          <p:cNvPicPr/>
          <p:nvPr/>
        </p:nvPicPr>
        <p:blipFill>
          <a:blip r:embed="rId1"/>
          <a:stretch>
            <a:fillRect/>
          </a:stretch>
        </p:blipFill>
        <p:spPr>
          <a:xfrm>
            <a:off x="7340760" y="1993320"/>
            <a:ext cx="4214520" cy="4214520"/>
          </a:xfrm>
          <a:prstGeom prst="rect">
            <a:avLst/>
          </a:prstGeom>
          <a:ln>
            <a:noFill/>
          </a:ln>
        </p:spPr>
      </p:pic>
      <p:sp>
        <p:nvSpPr>
          <p:cNvPr id="98" name="CustomShape 2"/>
          <p:cNvSpPr/>
          <p:nvPr/>
        </p:nvSpPr>
        <p:spPr>
          <a:xfrm>
            <a:off x="7308720" y="1140840"/>
            <a:ext cx="4646880" cy="911520"/>
          </a:xfrm>
          <a:prstGeom prst="rect">
            <a:avLst/>
          </a:prstGeom>
          <a:noFill/>
          <a:ln>
            <a:noFill/>
          </a:ln>
        </p:spPr>
        <p:txBody>
          <a:bodyPr lIns="90000" rIns="90000" tIns="45000" bIns="45000"/>
          <a:p>
            <a:pPr>
              <a:lnSpc>
                <a:spcPct val="100000"/>
              </a:lnSpc>
            </a:pPr>
            <a:r>
              <a:rPr b="1" i="1" lang="en-US">
                <a:solidFill>
                  <a:srgbClr val="000000"/>
                </a:solidFill>
                <a:latin typeface="Calibri"/>
              </a:rPr>
              <a:t>Node-link view with colored dimension for representing distance</a:t>
            </a:r>
            <a:endParaRPr/>
          </a:p>
        </p:txBody>
      </p:sp>
      <p:sp>
        <p:nvSpPr>
          <p:cNvPr id="99" name="CustomShape 3"/>
          <p:cNvSpPr/>
          <p:nvPr/>
        </p:nvSpPr>
        <p:spPr>
          <a:xfrm>
            <a:off x="7551720" y="6217920"/>
            <a:ext cx="41515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http://www.selassid.net/DividedEdgeBundling/bay.png</a:t>
            </a:r>
            <a:endParaRPr/>
          </a:p>
        </p:txBody>
      </p:sp>
      <p:pic>
        <p:nvPicPr>
          <p:cNvPr id="100" name="Picture 5" descr=""/>
          <p:cNvPicPr/>
          <p:nvPr/>
        </p:nvPicPr>
        <p:blipFill>
          <a:blip r:embed="rId2"/>
          <a:stretch>
            <a:fillRect/>
          </a:stretch>
        </p:blipFill>
        <p:spPr>
          <a:xfrm>
            <a:off x="490680" y="2842560"/>
            <a:ext cx="4119840" cy="3083760"/>
          </a:xfrm>
          <a:prstGeom prst="rect">
            <a:avLst/>
          </a:prstGeom>
          <a:ln>
            <a:noFill/>
          </a:ln>
        </p:spPr>
      </p:pic>
      <p:sp>
        <p:nvSpPr>
          <p:cNvPr id="101" name="CustomShape 4"/>
          <p:cNvSpPr/>
          <p:nvPr/>
        </p:nvSpPr>
        <p:spPr>
          <a:xfrm>
            <a:off x="433440" y="5928120"/>
            <a:ext cx="41767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http://www.computational-genomics.net/case_studies/sars_demo_02.png</a:t>
            </a:r>
            <a:endParaRPr/>
          </a:p>
        </p:txBody>
      </p:sp>
      <p:sp>
        <p:nvSpPr>
          <p:cNvPr id="102" name="CustomShape 5"/>
          <p:cNvSpPr/>
          <p:nvPr/>
        </p:nvSpPr>
        <p:spPr>
          <a:xfrm>
            <a:off x="5405760" y="3446280"/>
            <a:ext cx="1014480" cy="963720"/>
          </a:xfrm>
          <a:prstGeom prst="rightArrow">
            <a:avLst>
              <a:gd name="adj1" fmla="val 50000"/>
              <a:gd name="adj2" fmla="val 50000"/>
            </a:avLst>
          </a:prstGeom>
          <a:solidFill>
            <a:srgbClr val="5b9bd5"/>
          </a:solidFill>
          <a:ln w="12600">
            <a:solidFill>
              <a:srgbClr val="43729d"/>
            </a:solidFill>
            <a:miter/>
          </a:ln>
        </p:spPr>
      </p:sp>
      <p:sp>
        <p:nvSpPr>
          <p:cNvPr id="103" name="CustomShape 6"/>
          <p:cNvSpPr/>
          <p:nvPr/>
        </p:nvSpPr>
        <p:spPr>
          <a:xfrm>
            <a:off x="433440" y="247356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0" y="0"/>
            <a:ext cx="1219068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Adding more information – geographical location</a:t>
            </a:r>
            <a:endParaRPr/>
          </a:p>
        </p:txBody>
      </p:sp>
      <p:pic>
        <p:nvPicPr>
          <p:cNvPr id="105" name="Picture 3" descr=""/>
          <p:cNvPicPr/>
          <p:nvPr/>
        </p:nvPicPr>
        <p:blipFill>
          <a:blip r:embed="rId1"/>
          <a:srcRect l="0" t="0" r="0" b="39099"/>
          <a:stretch>
            <a:fillRect/>
          </a:stretch>
        </p:blipFill>
        <p:spPr>
          <a:xfrm>
            <a:off x="0" y="1033200"/>
            <a:ext cx="12190680" cy="3042000"/>
          </a:xfrm>
          <a:prstGeom prst="rect">
            <a:avLst/>
          </a:prstGeom>
          <a:ln>
            <a:noFill/>
          </a:ln>
        </p:spPr>
      </p:pic>
      <p:pic>
        <p:nvPicPr>
          <p:cNvPr id="106" name="Picture 4" descr=""/>
          <p:cNvPicPr/>
          <p:nvPr/>
        </p:nvPicPr>
        <p:blipFill>
          <a:blip r:embed="rId2"/>
          <a:stretch>
            <a:fillRect/>
          </a:stretch>
        </p:blipFill>
        <p:spPr>
          <a:xfrm rot="16200000">
            <a:off x="2514600" y="3940200"/>
            <a:ext cx="486360" cy="4302360"/>
          </a:xfrm>
          <a:prstGeom prst="rect">
            <a:avLst/>
          </a:prstGeom>
          <a:ln>
            <a:noFill/>
          </a:ln>
        </p:spPr>
      </p:pic>
      <p:pic>
        <p:nvPicPr>
          <p:cNvPr id="107" name="Picture 5" descr=""/>
          <p:cNvPicPr/>
          <p:nvPr/>
        </p:nvPicPr>
        <p:blipFill>
          <a:blip r:embed="rId3"/>
          <a:stretch>
            <a:fillRect/>
          </a:stretch>
        </p:blipFill>
        <p:spPr>
          <a:xfrm>
            <a:off x="9582120" y="4092480"/>
            <a:ext cx="995760" cy="2722680"/>
          </a:xfrm>
          <a:prstGeom prst="rect">
            <a:avLst/>
          </a:prstGeom>
          <a:ln>
            <a:noFill/>
          </a:ln>
        </p:spPr>
      </p:pic>
      <p:sp>
        <p:nvSpPr>
          <p:cNvPr id="108" name="CustomShape 2"/>
          <p:cNvSpPr/>
          <p:nvPr/>
        </p:nvSpPr>
        <p:spPr>
          <a:xfrm>
            <a:off x="606960" y="5109840"/>
            <a:ext cx="4408200" cy="637920"/>
          </a:xfrm>
          <a:prstGeom prst="rect">
            <a:avLst/>
          </a:prstGeom>
          <a:noFill/>
          <a:ln>
            <a:noFill/>
          </a:ln>
        </p:spPr>
        <p:txBody>
          <a:bodyPr lIns="90000" rIns="90000" tIns="45000" bIns="45000"/>
          <a:p>
            <a:pPr>
              <a:lnSpc>
                <a:spcPct val="100000"/>
              </a:lnSpc>
            </a:pPr>
            <a:r>
              <a:rPr lang="en-US">
                <a:solidFill>
                  <a:srgbClr val="000000"/>
                </a:solidFill>
                <a:latin typeface="Calibri"/>
              </a:rPr>
              <a:t>Blue-white-red color range for representing genetic distance</a:t>
            </a:r>
            <a:endParaRPr/>
          </a:p>
        </p:txBody>
      </p:sp>
      <p:sp>
        <p:nvSpPr>
          <p:cNvPr id="109" name="CustomShape 3"/>
          <p:cNvSpPr/>
          <p:nvPr/>
        </p:nvSpPr>
        <p:spPr>
          <a:xfrm>
            <a:off x="6819840" y="4187880"/>
            <a:ext cx="5193000" cy="637920"/>
          </a:xfrm>
          <a:prstGeom prst="rect">
            <a:avLst/>
          </a:prstGeom>
          <a:noFill/>
          <a:ln>
            <a:noFill/>
          </a:ln>
        </p:spPr>
        <p:txBody>
          <a:bodyPr lIns="90000" rIns="90000" tIns="45000" bIns="45000"/>
          <a:p>
            <a:pPr>
              <a:lnSpc>
                <a:spcPct val="100000"/>
              </a:lnSpc>
            </a:pPr>
            <a:r>
              <a:rPr lang="en-US">
                <a:solidFill>
                  <a:srgbClr val="000000"/>
                </a:solidFill>
                <a:latin typeface="Calibri"/>
              </a:rPr>
              <a:t>Circle radius - hub weight (similarity of a sample to all others)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0" y="-162360"/>
            <a:ext cx="10514160" cy="1324080"/>
          </a:xfrm>
          <a:prstGeom prst="rect">
            <a:avLst/>
          </a:prstGeom>
          <a:noFill/>
          <a:ln>
            <a:noFill/>
          </a:ln>
        </p:spPr>
        <p:txBody>
          <a:bodyPr lIns="90000" rIns="90000" tIns="45000" bIns="45000" anchor="ctr"/>
          <a:p>
            <a:pPr>
              <a:lnSpc>
                <a:spcPct val="90000"/>
              </a:lnSpc>
            </a:pPr>
            <a:r>
              <a:rPr lang="en-US" sz="5200">
                <a:solidFill>
                  <a:srgbClr val="000000"/>
                </a:solidFill>
                <a:latin typeface="Calibri Light"/>
              </a:rPr>
              <a:t>Cluttering problems</a:t>
            </a:r>
            <a:endParaRPr/>
          </a:p>
        </p:txBody>
      </p:sp>
      <p:pic>
        <p:nvPicPr>
          <p:cNvPr id="111" name="Picture 3" descr=""/>
          <p:cNvPicPr/>
          <p:nvPr/>
        </p:nvPicPr>
        <p:blipFill>
          <a:blip r:embed="rId1"/>
          <a:srcRect l="0" t="6745" r="0" b="44938"/>
          <a:stretch>
            <a:fillRect/>
          </a:stretch>
        </p:blipFill>
        <p:spPr>
          <a:xfrm>
            <a:off x="0" y="965160"/>
            <a:ext cx="12190680" cy="2411640"/>
          </a:xfrm>
          <a:prstGeom prst="rect">
            <a:avLst/>
          </a:prstGeom>
          <a:ln>
            <a:noFill/>
          </a:ln>
        </p:spPr>
      </p:pic>
      <p:sp>
        <p:nvSpPr>
          <p:cNvPr id="112" name="CustomShape 2"/>
          <p:cNvSpPr/>
          <p:nvPr/>
        </p:nvSpPr>
        <p:spPr>
          <a:xfrm>
            <a:off x="10020240" y="581760"/>
            <a:ext cx="2170440" cy="637200"/>
          </a:xfrm>
          <a:prstGeom prst="rect">
            <a:avLst/>
          </a:prstGeom>
          <a:noFill/>
          <a:ln>
            <a:noFill/>
          </a:ln>
        </p:spPr>
        <p:txBody>
          <a:bodyPr lIns="90000" rIns="90000" tIns="45000" bIns="45000"/>
          <a:p>
            <a:pPr>
              <a:lnSpc>
                <a:spcPct val="100000"/>
              </a:lnSpc>
            </a:pPr>
            <a:r>
              <a:rPr lang="en-US">
                <a:solidFill>
                  <a:srgbClr val="000000"/>
                </a:solidFill>
                <a:latin typeface="Calibri"/>
              </a:rPr>
              <a:t>7 samples – 21 edges</a:t>
            </a:r>
            <a:endParaRPr/>
          </a:p>
        </p:txBody>
      </p:sp>
      <p:pic>
        <p:nvPicPr>
          <p:cNvPr id="113" name="Picture 5" descr=""/>
          <p:cNvPicPr/>
          <p:nvPr/>
        </p:nvPicPr>
        <p:blipFill>
          <a:blip r:embed="rId2"/>
          <a:stretch>
            <a:fillRect/>
          </a:stretch>
        </p:blipFill>
        <p:spPr>
          <a:xfrm>
            <a:off x="0" y="4162680"/>
            <a:ext cx="8627040" cy="2693880"/>
          </a:xfrm>
          <a:prstGeom prst="rect">
            <a:avLst/>
          </a:prstGeom>
          <a:ln>
            <a:noFill/>
          </a:ln>
        </p:spPr>
      </p:pic>
      <p:sp>
        <p:nvSpPr>
          <p:cNvPr id="114" name="CustomShape 3"/>
          <p:cNvSpPr/>
          <p:nvPr/>
        </p:nvSpPr>
        <p:spPr>
          <a:xfrm>
            <a:off x="8801280" y="4307760"/>
            <a:ext cx="3275280" cy="1460160"/>
          </a:xfrm>
          <a:prstGeom prst="rect">
            <a:avLst/>
          </a:prstGeom>
          <a:noFill/>
          <a:ln>
            <a:noFill/>
          </a:ln>
        </p:spPr>
        <p:txBody>
          <a:bodyPr lIns="90000" rIns="90000" tIns="45000" bIns="45000"/>
          <a:p>
            <a:pPr>
              <a:lnSpc>
                <a:spcPct val="100000"/>
              </a:lnSpc>
            </a:pPr>
            <a:r>
              <a:rPr lang="en-US">
                <a:solidFill>
                  <a:srgbClr val="000000"/>
                </a:solidFill>
                <a:latin typeface="Calibri"/>
              </a:rPr>
              <a:t>270 samples – 36585 edges</a:t>
            </a:r>
            <a:endParaRPr/>
          </a:p>
          <a:p>
            <a:pPr>
              <a:lnSpc>
                <a:spcPct val="100000"/>
              </a:lnSpc>
            </a:pPr>
            <a:endParaRPr/>
          </a:p>
          <a:p>
            <a:pPr>
              <a:lnSpc>
                <a:spcPct val="100000"/>
              </a:lnSpc>
            </a:pPr>
            <a:r>
              <a:rPr lang="en-US">
                <a:solidFill>
                  <a:srgbClr val="000000"/>
                </a:solidFill>
                <a:latin typeface="Calibri"/>
              </a:rPr>
              <a:t>Hard to distinguish and extract information.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0" y="0"/>
            <a:ext cx="12190680" cy="1324080"/>
          </a:xfrm>
          <a:prstGeom prst="rect">
            <a:avLst/>
          </a:prstGeom>
          <a:noFill/>
          <a:ln>
            <a:noFill/>
          </a:ln>
        </p:spPr>
        <p:txBody>
          <a:bodyPr lIns="90000" rIns="90000" tIns="45000" bIns="45000" anchor="ctr"/>
          <a:p>
            <a:r>
              <a:rPr b="1" lang="en-US" sz="3600">
                <a:solidFill>
                  <a:srgbClr val="000000"/>
                </a:solidFill>
                <a:latin typeface="Calibri Light"/>
              </a:rPr>
              <a:t>Solution</a:t>
            </a:r>
            <a:r>
              <a:rPr lang="en-US" sz="3600">
                <a:solidFill>
                  <a:srgbClr val="000000"/>
                </a:solidFill>
                <a:latin typeface="Calibri Light"/>
              </a:rPr>
              <a:t> </a:t>
            </a:r>
            <a:endParaRPr/>
          </a:p>
          <a:p>
            <a:pPr algn="ctr">
              <a:lnSpc>
                <a:spcPct val="100000"/>
              </a:lnSpc>
            </a:pPr>
            <a:r>
              <a:rPr lang="en-US" sz="3600">
                <a:solidFill>
                  <a:srgbClr val="000000"/>
                </a:solidFill>
                <a:latin typeface="Calibri Light"/>
              </a:rPr>
              <a:t>Hybrid view with clustering for a hierarchical representation</a:t>
            </a:r>
            <a:endParaRPr/>
          </a:p>
        </p:txBody>
      </p:sp>
      <p:pic>
        <p:nvPicPr>
          <p:cNvPr id="116" name="Picture 5" descr=""/>
          <p:cNvPicPr/>
          <p:nvPr/>
        </p:nvPicPr>
        <p:blipFill>
          <a:blip r:embed="rId1"/>
          <a:stretch>
            <a:fillRect/>
          </a:stretch>
        </p:blipFill>
        <p:spPr>
          <a:xfrm>
            <a:off x="939960" y="1325520"/>
            <a:ext cx="10311120" cy="5531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7" name="Picture 4" descr=""/>
          <p:cNvPicPr/>
          <p:nvPr/>
        </p:nvPicPr>
        <p:blipFill>
          <a:blip r:embed="rId1"/>
          <a:srcRect l="0" t="0" r="8247" b="0"/>
          <a:stretch>
            <a:fillRect/>
          </a:stretch>
        </p:blipFill>
        <p:spPr>
          <a:xfrm>
            <a:off x="4273560" y="1512000"/>
            <a:ext cx="7446960" cy="4824720"/>
          </a:xfrm>
          <a:prstGeom prst="rect">
            <a:avLst/>
          </a:prstGeom>
          <a:ln>
            <a:noFill/>
          </a:ln>
        </p:spPr>
      </p:pic>
      <p:sp>
        <p:nvSpPr>
          <p:cNvPr id="118" name="CustomShape 1"/>
          <p:cNvSpPr/>
          <p:nvPr/>
        </p:nvSpPr>
        <p:spPr>
          <a:xfrm>
            <a:off x="927000" y="0"/>
            <a:ext cx="10396800" cy="1324080"/>
          </a:xfrm>
          <a:prstGeom prst="rect">
            <a:avLst/>
          </a:prstGeom>
          <a:noFill/>
          <a:ln>
            <a:noFill/>
          </a:ln>
        </p:spPr>
        <p:txBody>
          <a:bodyPr lIns="90000" rIns="90000" tIns="45000" bIns="45000" anchor="ctr"/>
          <a:p>
            <a:pPr algn="ctr">
              <a:lnSpc>
                <a:spcPct val="100000"/>
              </a:lnSpc>
            </a:pPr>
            <a:r>
              <a:rPr lang="en-US" sz="3200">
                <a:solidFill>
                  <a:srgbClr val="000000"/>
                </a:solidFill>
                <a:latin typeface="Calibri Light"/>
              </a:rPr>
              <a:t>Hybrid clustering technique – hierarchical information</a:t>
            </a:r>
            <a:endParaRPr/>
          </a:p>
        </p:txBody>
      </p:sp>
      <p:sp>
        <p:nvSpPr>
          <p:cNvPr id="119" name="CustomShape 2"/>
          <p:cNvSpPr/>
          <p:nvPr/>
        </p:nvSpPr>
        <p:spPr>
          <a:xfrm>
            <a:off x="88920" y="2031840"/>
            <a:ext cx="3853080" cy="447768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Calibri"/>
              </a:rPr>
              <a:t>K-means clustering</a:t>
            </a:r>
            <a:endParaRPr/>
          </a:p>
          <a:p>
            <a:pPr>
              <a:lnSpc>
                <a:spcPct val="100000"/>
              </a:lnSpc>
            </a:pPr>
            <a:endParaRPr/>
          </a:p>
          <a:p>
            <a:pPr>
              <a:lnSpc>
                <a:spcPct val="100000"/>
              </a:lnSpc>
              <a:buFont typeface="Arial"/>
              <a:buChar char="•"/>
            </a:pPr>
            <a:r>
              <a:rPr lang="en-US" sz="2400">
                <a:solidFill>
                  <a:srgbClr val="000000"/>
                </a:solidFill>
                <a:latin typeface="Calibri"/>
              </a:rPr>
              <a:t>Automatic clustering and </a:t>
            </a:r>
            <a:r>
              <a:rPr b="1" i="1" lang="en-US" sz="2400">
                <a:solidFill>
                  <a:srgbClr val="000000"/>
                </a:solidFill>
                <a:latin typeface="Calibri"/>
              </a:rPr>
              <a:t>centroid creation</a:t>
            </a:r>
            <a:r>
              <a:rPr lang="en-US" sz="2400">
                <a:solidFill>
                  <a:srgbClr val="000000"/>
                </a:solidFill>
                <a:latin typeface="Calibri"/>
              </a:rPr>
              <a:t>.</a:t>
            </a:r>
            <a:endParaRPr/>
          </a:p>
          <a:p>
            <a:pPr>
              <a:lnSpc>
                <a:spcPct val="100000"/>
              </a:lnSpc>
            </a:pPr>
            <a:endParaRPr/>
          </a:p>
          <a:p>
            <a:pPr>
              <a:lnSpc>
                <a:spcPct val="100000"/>
              </a:lnSpc>
              <a:buFont typeface="Arial"/>
              <a:buChar char="•"/>
            </a:pPr>
            <a:r>
              <a:rPr b="1" i="1" lang="en-US" sz="2400">
                <a:solidFill>
                  <a:srgbClr val="000000"/>
                </a:solidFill>
                <a:latin typeface="Calibri"/>
              </a:rPr>
              <a:t>Recomputed</a:t>
            </a:r>
            <a:r>
              <a:rPr lang="en-US" sz="2400">
                <a:solidFill>
                  <a:srgbClr val="000000"/>
                </a:solidFill>
                <a:latin typeface="Calibri"/>
              </a:rPr>
              <a:t> distance matrices.</a:t>
            </a:r>
            <a:endParaRPr/>
          </a:p>
          <a:p>
            <a:pPr>
              <a:lnSpc>
                <a:spcPct val="100000"/>
              </a:lnSpc>
            </a:pPr>
            <a:endParaRPr/>
          </a:p>
          <a:p>
            <a:pPr>
              <a:lnSpc>
                <a:spcPct val="100000"/>
              </a:lnSpc>
              <a:buFont typeface="Arial"/>
              <a:buChar char="•"/>
            </a:pPr>
            <a:r>
              <a:rPr b="1" i="1" lang="en-US" sz="2400">
                <a:solidFill>
                  <a:srgbClr val="000000"/>
                </a:solidFill>
                <a:latin typeface="Calibri"/>
              </a:rPr>
              <a:t>Results</a:t>
            </a:r>
            <a:r>
              <a:rPr lang="en-US" sz="2400">
                <a:solidFill>
                  <a:srgbClr val="000000"/>
                </a:solidFill>
                <a:latin typeface="Calibri"/>
              </a:rPr>
              <a:t> – Easier to perceive information in the data.</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