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BM Plex Sans KR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IBMPlexSansKR-regular.fntdata"/><Relationship Id="rId10" Type="http://schemas.openxmlformats.org/officeDocument/2006/relationships/slide" Target="slides/slide5.xml"/><Relationship Id="rId12" Type="http://schemas.openxmlformats.org/officeDocument/2006/relationships/font" Target="fonts/IBMPlexSansKR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30b2b001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g3430b2b001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9b9e5168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9b9e5168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30b2b0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30b2b0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b9e51680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b9e51680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b9e51680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b9e5168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61988" y="1625986"/>
            <a:ext cx="67524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3400"/>
              <a:buFont typeface="Arial"/>
              <a:buNone/>
              <a:defRPr sz="34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81427" l="0" r="0" t="0"/>
          <a:stretch/>
        </p:blipFill>
        <p:spPr>
          <a:xfrm>
            <a:off x="931" y="0"/>
            <a:ext cx="9142135" cy="95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" y="2"/>
            <a:ext cx="9142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" y="2"/>
            <a:ext cx="914213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459382" y="1501975"/>
            <a:ext cx="6858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462A"/>
              </a:buClr>
              <a:buSzPts val="2400"/>
              <a:buFont typeface="Arial"/>
              <a:buNone/>
              <a:defRPr sz="2400">
                <a:solidFill>
                  <a:srgbClr val="00462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81427" l="0" r="0" t="0"/>
          <a:stretch/>
        </p:blipFill>
        <p:spPr>
          <a:xfrm>
            <a:off x="931" y="0"/>
            <a:ext cx="9142135" cy="955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40374" y="1212929"/>
            <a:ext cx="7548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Char char="•"/>
              <a:defRPr>
                <a:solidFill>
                  <a:srgbClr val="171616"/>
                </a:solidFill>
              </a:defRPr>
            </a:lvl1pPr>
            <a:lvl2pPr indent="-3429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>
                <a:solidFill>
                  <a:srgbClr val="171616"/>
                </a:solidFill>
              </a:defRPr>
            </a:lvl2pPr>
            <a:lvl3pPr indent="-32385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Char char="•"/>
              <a:defRPr>
                <a:solidFill>
                  <a:srgbClr val="171616"/>
                </a:solidFill>
              </a:defRPr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>
                <a:solidFill>
                  <a:srgbClr val="171616"/>
                </a:solidFill>
              </a:defRPr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>
                <a:solidFill>
                  <a:srgbClr val="171616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190714" y="4634462"/>
            <a:ext cx="61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C8E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90996" y="1095375"/>
            <a:ext cx="341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3801890" y="1095375"/>
            <a:ext cx="341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390997" y="449341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254185" y="4819712"/>
            <a:ext cx="619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254185" y="4819712"/>
            <a:ext cx="619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254185" y="4819712"/>
            <a:ext cx="619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1" y="0"/>
            <a:ext cx="914213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81009" l="0" r="0" t="0"/>
          <a:stretch/>
        </p:blipFill>
        <p:spPr>
          <a:xfrm>
            <a:off x="931" y="2"/>
            <a:ext cx="9142135" cy="9767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2B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482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40374" y="1212929"/>
            <a:ext cx="7548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54185" y="4819712"/>
            <a:ext cx="619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A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eveloper.nvidia.com/blog/introduction-to-llm-agents/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/>
        </p:nvSpPr>
        <p:spPr>
          <a:xfrm>
            <a:off x="444865" y="1737000"/>
            <a:ext cx="69588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ko" sz="4000">
                <a:solidFill>
                  <a:srgbClr val="00462A"/>
                </a:solidFill>
                <a:highlight>
                  <a:srgbClr val="FFFFFF"/>
                </a:highlight>
                <a:latin typeface="IBM Plex Sans KR"/>
                <a:ea typeface="IBM Plex Sans KR"/>
                <a:cs typeface="IBM Plex Sans KR"/>
                <a:sym typeface="IBM Plex Sans KR"/>
              </a:rPr>
              <a:t>Weapon-LLM</a:t>
            </a:r>
            <a:endParaRPr b="1" sz="4000">
              <a:solidFill>
                <a:srgbClr val="00462A"/>
              </a:solidFill>
              <a:highlight>
                <a:srgbClr val="FFFFFF"/>
              </a:highlight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2000">
                <a:solidFill>
                  <a:srgbClr val="00462A"/>
                </a:solidFill>
                <a:highlight>
                  <a:srgbClr val="FFFFFF"/>
                </a:highlight>
                <a:latin typeface="IBM Plex Sans KR"/>
                <a:ea typeface="IBM Plex Sans KR"/>
                <a:cs typeface="IBM Plex Sans KR"/>
                <a:sym typeface="IBM Plex Sans KR"/>
              </a:rPr>
              <a:t>홍세연</a:t>
            </a:r>
            <a:endParaRPr sz="2000">
              <a:solidFill>
                <a:srgbClr val="00462A"/>
              </a:solidFill>
              <a:highlight>
                <a:srgbClr val="FFFFFF"/>
              </a:highlight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1297" y="139189"/>
            <a:ext cx="7547700" cy="61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Adversarial Malware</a:t>
            </a:r>
            <a:endParaRPr b="1"/>
          </a:p>
        </p:txBody>
      </p:sp>
      <p:pic>
        <p:nvPicPr>
          <p:cNvPr id="57" name="Google Shape;57;p10" title="Screenshot 2025-10-21 at 2.25.4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900" y="1125547"/>
            <a:ext cx="5922424" cy="29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MAB-Malware</a:t>
            </a:r>
            <a:endParaRPr b="1"/>
          </a:p>
        </p:txBody>
      </p:sp>
      <p:pic>
        <p:nvPicPr>
          <p:cNvPr id="63" name="Google Shape;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0" y="2168600"/>
            <a:ext cx="8318500" cy="17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178000" y="4392075"/>
            <a:ext cx="801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Song, W., Li, X., Afroz, S., Garg, D., Kuznetsov, D., &amp; Yin, H. (2022). MAB-Malware: A Reinforcement Learning Framework for Blackbox Generation of Adversarial Malware. </a:t>
            </a:r>
            <a:r>
              <a:rPr i="1" lang="ko" sz="1000"/>
              <a:t>ASIA CCS 2022 - Proceedings of the 2022 ACM Asia Conference on Computer and Communications Security</a:t>
            </a:r>
            <a:r>
              <a:rPr lang="ko" sz="1000"/>
              <a:t>, 990–1003. https://doi.org/10.1145/3488932.3497768</a:t>
            </a:r>
            <a:endParaRPr sz="1000"/>
          </a:p>
        </p:txBody>
      </p:sp>
      <p:sp>
        <p:nvSpPr>
          <p:cNvPr id="65" name="Google Shape;65;p11"/>
          <p:cNvSpPr txBox="1"/>
          <p:nvPr/>
        </p:nvSpPr>
        <p:spPr>
          <a:xfrm>
            <a:off x="412750" y="1216325"/>
            <a:ext cx="85938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MAB-malware</a:t>
            </a:r>
            <a:r>
              <a:rPr lang="ko" sz="1600"/>
              <a:t> proposes a black-box Reinforcement Learning (RL) based framework to generate AEs for PE malware classifiers and AV engines.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LLM Agent</a:t>
            </a:r>
            <a:endParaRPr b="1"/>
          </a:p>
        </p:txBody>
      </p:sp>
      <p:pic>
        <p:nvPicPr>
          <p:cNvPr id="71" name="Google Shape;71;p12" title="Screenshot 2025-10-21 at 2.02.2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3" y="1904325"/>
            <a:ext cx="3901426" cy="24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169350" y="4789500"/>
            <a:ext cx="494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https://developer.nvidia.com/blog/introduction-to-llm-agents/</a:t>
            </a: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279400" y="1004400"/>
            <a:ext cx="767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171616"/>
                </a:solidFill>
              </a:rPr>
              <a:t>LLM agents, which are LLMs equipped with additional tools to solve </a:t>
            </a:r>
            <a:r>
              <a:rPr lang="ko" sz="1800">
                <a:solidFill>
                  <a:srgbClr val="171616"/>
                </a:solidFill>
              </a:rPr>
              <a:t>complicated</a:t>
            </a:r>
            <a:r>
              <a:rPr lang="ko" sz="1800">
                <a:solidFill>
                  <a:srgbClr val="171616"/>
                </a:solidFill>
              </a:rPr>
              <a:t> problems. </a:t>
            </a:r>
            <a:endParaRPr sz="1800">
              <a:solidFill>
                <a:srgbClr val="171616"/>
              </a:solidFill>
            </a:endParaRPr>
          </a:p>
        </p:txBody>
      </p:sp>
      <p:pic>
        <p:nvPicPr>
          <p:cNvPr id="74" name="Google Shape;74;p12" title="Screenshot 2025-10-21 at 2.09.1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98489"/>
            <a:ext cx="4169823" cy="284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641797" y="149789"/>
            <a:ext cx="7547700" cy="611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LLM Agent for Weapon LLM</a:t>
            </a:r>
            <a:endParaRPr b="1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75" y="1009500"/>
            <a:ext cx="7122249" cy="39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222A35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