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56" r:id="rId5"/>
    <p:sldId id="308" r:id="rId6"/>
    <p:sldId id="260" r:id="rId7"/>
    <p:sldId id="258" r:id="rId8"/>
    <p:sldId id="261" r:id="rId9"/>
    <p:sldId id="321" r:id="rId10"/>
    <p:sldId id="310" r:id="rId11"/>
    <p:sldId id="320" r:id="rId12"/>
    <p:sldId id="264" r:id="rId13"/>
    <p:sldId id="265" r:id="rId14"/>
    <p:sldId id="266" r:id="rId15"/>
    <p:sldId id="315" r:id="rId16"/>
    <p:sldId id="301" r:id="rId17"/>
    <p:sldId id="316" r:id="rId18"/>
    <p:sldId id="319" r:id="rId19"/>
    <p:sldId id="300" r:id="rId20"/>
    <p:sldId id="302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9DBDE27-4138-42B5-956A-190D83D2B5CC}">
          <p14:sldIdLst>
            <p14:sldId id="256"/>
            <p14:sldId id="308"/>
            <p14:sldId id="260"/>
            <p14:sldId id="258"/>
            <p14:sldId id="261"/>
            <p14:sldId id="321"/>
            <p14:sldId id="310"/>
            <p14:sldId id="320"/>
            <p14:sldId id="264"/>
            <p14:sldId id="265"/>
            <p14:sldId id="266"/>
          </p14:sldIdLst>
        </p14:section>
        <p14:section name="제목 없는 구역" id="{AE242EDD-460A-4A10-B0E8-C06AFFCAAF76}">
          <p14:sldIdLst>
            <p14:sldId id="315"/>
            <p14:sldId id="301"/>
            <p14:sldId id="316"/>
            <p14:sldId id="319"/>
            <p14:sldId id="300"/>
            <p14:sldId id="302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ACF"/>
    <a:srgbClr val="333F50"/>
    <a:srgbClr val="060503"/>
    <a:srgbClr val="326393"/>
    <a:srgbClr val="6D8CAC"/>
    <a:srgbClr val="E7E6E6"/>
    <a:srgbClr val="2A7BDE"/>
    <a:srgbClr val="4D63F0"/>
    <a:srgbClr val="C6CDF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8092A0-D687-496E-9B7E-7E9045A179E7}" v="4" dt="2023-09-04T08:31:42.0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3" autoAdjust="0"/>
    <p:restoredTop sz="61916" autoAdjust="0"/>
  </p:normalViewPr>
  <p:slideViewPr>
    <p:cSldViewPr snapToGrid="0">
      <p:cViewPr varScale="1">
        <p:scale>
          <a:sx n="84" d="100"/>
          <a:sy n="84" d="100"/>
        </p:scale>
        <p:origin x="31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자희" userId="0c81f77b-5ff3-4118-a6c9-d0350114056a" providerId="ADAL" clId="{A98092A0-D687-496E-9B7E-7E9045A179E7}"/>
    <pc:docChg chg="custSel addSld delSld modSld modSection">
      <pc:chgData name="김자희" userId="0c81f77b-5ff3-4118-a6c9-d0350114056a" providerId="ADAL" clId="{A98092A0-D687-496E-9B7E-7E9045A179E7}" dt="2023-09-04T08:31:54.186" v="14" actId="700"/>
      <pc:docMkLst>
        <pc:docMk/>
      </pc:docMkLst>
      <pc:sldChg chg="del">
        <pc:chgData name="김자희" userId="0c81f77b-5ff3-4118-a6c9-d0350114056a" providerId="ADAL" clId="{A98092A0-D687-496E-9B7E-7E9045A179E7}" dt="2023-09-04T08:29:32.019" v="2" actId="47"/>
        <pc:sldMkLst>
          <pc:docMk/>
          <pc:sldMk cId="304238834" sldId="262"/>
        </pc:sldMkLst>
      </pc:sldChg>
      <pc:sldChg chg="del">
        <pc:chgData name="김자희" userId="0c81f77b-5ff3-4118-a6c9-d0350114056a" providerId="ADAL" clId="{A98092A0-D687-496E-9B7E-7E9045A179E7}" dt="2023-09-04T08:29:32.019" v="2" actId="47"/>
        <pc:sldMkLst>
          <pc:docMk/>
          <pc:sldMk cId="172963968" sldId="263"/>
        </pc:sldMkLst>
      </pc:sldChg>
      <pc:sldChg chg="modSp add mod modClrScheme chgLayout">
        <pc:chgData name="김자희" userId="0c81f77b-5ff3-4118-a6c9-d0350114056a" providerId="ADAL" clId="{A98092A0-D687-496E-9B7E-7E9045A179E7}" dt="2023-09-04T08:31:13.234" v="10" actId="700"/>
        <pc:sldMkLst>
          <pc:docMk/>
          <pc:sldMk cId="1102611749" sldId="265"/>
        </pc:sldMkLst>
        <pc:spChg chg="mod ord">
          <ac:chgData name="김자희" userId="0c81f77b-5ff3-4118-a6c9-d0350114056a" providerId="ADAL" clId="{A98092A0-D687-496E-9B7E-7E9045A179E7}" dt="2023-09-04T08:31:13.234" v="10" actId="700"/>
          <ac:spMkLst>
            <pc:docMk/>
            <pc:sldMk cId="1102611749" sldId="265"/>
            <ac:spMk id="3" creationId="{24E95E7C-DC33-793E-2857-1742E7DA0599}"/>
          </ac:spMkLst>
        </pc:spChg>
        <pc:spChg chg="mod ord">
          <ac:chgData name="김자희" userId="0c81f77b-5ff3-4118-a6c9-d0350114056a" providerId="ADAL" clId="{A98092A0-D687-496E-9B7E-7E9045A179E7}" dt="2023-09-04T08:31:13.234" v="10" actId="700"/>
          <ac:spMkLst>
            <pc:docMk/>
            <pc:sldMk cId="1102611749" sldId="265"/>
            <ac:spMk id="4" creationId="{F222864C-570D-0450-431E-11CC7221C990}"/>
          </ac:spMkLst>
        </pc:spChg>
      </pc:sldChg>
      <pc:sldChg chg="modSp add mod modClrScheme chgLayout">
        <pc:chgData name="김자희" userId="0c81f77b-5ff3-4118-a6c9-d0350114056a" providerId="ADAL" clId="{A98092A0-D687-496E-9B7E-7E9045A179E7}" dt="2023-09-04T08:31:13.234" v="10" actId="700"/>
        <pc:sldMkLst>
          <pc:docMk/>
          <pc:sldMk cId="4105676601" sldId="266"/>
        </pc:sldMkLst>
        <pc:spChg chg="mod ord">
          <ac:chgData name="김자희" userId="0c81f77b-5ff3-4118-a6c9-d0350114056a" providerId="ADAL" clId="{A98092A0-D687-496E-9B7E-7E9045A179E7}" dt="2023-09-04T08:31:13.234" v="10" actId="700"/>
          <ac:spMkLst>
            <pc:docMk/>
            <pc:sldMk cId="4105676601" sldId="266"/>
            <ac:spMk id="2" creationId="{358F2C8F-20EC-04CC-F489-089D2F5B77CB}"/>
          </ac:spMkLst>
        </pc:spChg>
        <pc:spChg chg="mod ord">
          <ac:chgData name="김자희" userId="0c81f77b-5ff3-4118-a6c9-d0350114056a" providerId="ADAL" clId="{A98092A0-D687-496E-9B7E-7E9045A179E7}" dt="2023-09-04T08:31:13.234" v="10" actId="700"/>
          <ac:spMkLst>
            <pc:docMk/>
            <pc:sldMk cId="4105676601" sldId="266"/>
            <ac:spMk id="3" creationId="{C0448B23-A306-1508-2A4F-ED570E8CEEC6}"/>
          </ac:spMkLst>
        </pc:spChg>
      </pc:sldChg>
      <pc:sldChg chg="del">
        <pc:chgData name="김자희" userId="0c81f77b-5ff3-4118-a6c9-d0350114056a" providerId="ADAL" clId="{A98092A0-D687-496E-9B7E-7E9045A179E7}" dt="2023-09-04T08:31:39.888" v="11" actId="2696"/>
        <pc:sldMkLst>
          <pc:docMk/>
          <pc:sldMk cId="2055063561" sldId="301"/>
        </pc:sldMkLst>
      </pc:sldChg>
      <pc:sldChg chg="modSp add mod modClrScheme chgLayout">
        <pc:chgData name="김자희" userId="0c81f77b-5ff3-4118-a6c9-d0350114056a" providerId="ADAL" clId="{A98092A0-D687-496E-9B7E-7E9045A179E7}" dt="2023-09-04T08:31:54.186" v="14" actId="700"/>
        <pc:sldMkLst>
          <pc:docMk/>
          <pc:sldMk cId="3085846795" sldId="301"/>
        </pc:sldMkLst>
        <pc:spChg chg="mod ord">
          <ac:chgData name="김자희" userId="0c81f77b-5ff3-4118-a6c9-d0350114056a" providerId="ADAL" clId="{A98092A0-D687-496E-9B7E-7E9045A179E7}" dt="2023-09-04T08:31:54.186" v="14" actId="700"/>
          <ac:spMkLst>
            <pc:docMk/>
            <pc:sldMk cId="3085846795" sldId="301"/>
            <ac:spMk id="2" creationId="{8289FFDE-7787-7468-97E1-EC9AA272ECE4}"/>
          </ac:spMkLst>
        </pc:spChg>
        <pc:spChg chg="mod ord">
          <ac:chgData name="김자희" userId="0c81f77b-5ff3-4118-a6c9-d0350114056a" providerId="ADAL" clId="{A98092A0-D687-496E-9B7E-7E9045A179E7}" dt="2023-09-04T08:31:54.186" v="14" actId="700"/>
          <ac:spMkLst>
            <pc:docMk/>
            <pc:sldMk cId="3085846795" sldId="301"/>
            <ac:spMk id="3" creationId="{20D4E57A-E6DF-B320-FED6-89874D30F32F}"/>
          </ac:spMkLst>
        </pc:spChg>
      </pc:sldChg>
      <pc:sldChg chg="del">
        <pc:chgData name="김자희" userId="0c81f77b-5ff3-4118-a6c9-d0350114056a" providerId="ADAL" clId="{A98092A0-D687-496E-9B7E-7E9045A179E7}" dt="2023-09-04T08:29:17.515" v="0" actId="47"/>
        <pc:sldMkLst>
          <pc:docMk/>
          <pc:sldMk cId="865735886" sldId="310"/>
        </pc:sldMkLst>
      </pc:sldChg>
      <pc:sldChg chg="add">
        <pc:chgData name="김자희" userId="0c81f77b-5ff3-4118-a6c9-d0350114056a" providerId="ADAL" clId="{A98092A0-D687-496E-9B7E-7E9045A179E7}" dt="2023-09-04T08:29:29.201" v="1"/>
        <pc:sldMkLst>
          <pc:docMk/>
          <pc:sldMk cId="2135527574" sldId="310"/>
        </pc:sldMkLst>
      </pc:sldChg>
      <pc:sldChg chg="del">
        <pc:chgData name="김자희" userId="0c81f77b-5ff3-4118-a6c9-d0350114056a" providerId="ADAL" clId="{A98092A0-D687-496E-9B7E-7E9045A179E7}" dt="2023-09-04T08:29:36.113" v="3" actId="47"/>
        <pc:sldMkLst>
          <pc:docMk/>
          <pc:sldMk cId="1634128123" sldId="311"/>
        </pc:sldMkLst>
      </pc:sldChg>
      <pc:sldChg chg="del">
        <pc:chgData name="김자희" userId="0c81f77b-5ff3-4118-a6c9-d0350114056a" providerId="ADAL" clId="{A98092A0-D687-496E-9B7E-7E9045A179E7}" dt="2023-09-04T08:29:36.113" v="3" actId="47"/>
        <pc:sldMkLst>
          <pc:docMk/>
          <pc:sldMk cId="517700415" sldId="313"/>
        </pc:sldMkLst>
      </pc:sldChg>
      <pc:sldChg chg="del">
        <pc:chgData name="김자희" userId="0c81f77b-5ff3-4118-a6c9-d0350114056a" providerId="ADAL" clId="{A98092A0-D687-496E-9B7E-7E9045A179E7}" dt="2023-09-04T08:29:36.113" v="3" actId="47"/>
        <pc:sldMkLst>
          <pc:docMk/>
          <pc:sldMk cId="1683149768" sldId="314"/>
        </pc:sldMkLst>
      </pc:sldChg>
      <pc:sldChg chg="modSp mod">
        <pc:chgData name="김자희" userId="0c81f77b-5ff3-4118-a6c9-d0350114056a" providerId="ADAL" clId="{A98092A0-D687-496E-9B7E-7E9045A179E7}" dt="2023-09-04T08:30:42.432" v="9" actId="6549"/>
        <pc:sldMkLst>
          <pc:docMk/>
          <pc:sldMk cId="729527421" sldId="316"/>
        </pc:sldMkLst>
        <pc:spChg chg="mod">
          <ac:chgData name="김자희" userId="0c81f77b-5ff3-4118-a6c9-d0350114056a" providerId="ADAL" clId="{A98092A0-D687-496E-9B7E-7E9045A179E7}" dt="2023-09-04T08:30:42.432" v="9" actId="6549"/>
          <ac:spMkLst>
            <pc:docMk/>
            <pc:sldMk cId="729527421" sldId="316"/>
            <ac:spMk id="3" creationId="{5C6CE16A-3EAC-763D-A39A-D5E37F5937F7}"/>
          </ac:spMkLst>
        </pc:spChg>
      </pc:sldChg>
      <pc:sldChg chg="del">
        <pc:chgData name="김자희" userId="0c81f77b-5ff3-4118-a6c9-d0350114056a" providerId="ADAL" clId="{A98092A0-D687-496E-9B7E-7E9045A179E7}" dt="2023-09-04T08:30:36.742" v="7" actId="47"/>
        <pc:sldMkLst>
          <pc:docMk/>
          <pc:sldMk cId="2514437463" sldId="317"/>
        </pc:sldMkLst>
      </pc:sldChg>
      <pc:sldChg chg="del">
        <pc:chgData name="김자희" userId="0c81f77b-5ff3-4118-a6c9-d0350114056a" providerId="ADAL" clId="{A98092A0-D687-496E-9B7E-7E9045A179E7}" dt="2023-09-04T08:30:36.742" v="7" actId="47"/>
        <pc:sldMkLst>
          <pc:docMk/>
          <pc:sldMk cId="3848796490" sldId="318"/>
        </pc:sldMkLst>
      </pc:sldChg>
      <pc:sldChg chg="add">
        <pc:chgData name="김자희" userId="0c81f77b-5ff3-4118-a6c9-d0350114056a" providerId="ADAL" clId="{A98092A0-D687-496E-9B7E-7E9045A179E7}" dt="2023-09-04T08:29:29.201" v="1"/>
        <pc:sldMkLst>
          <pc:docMk/>
          <pc:sldMk cId="3847388379" sldId="320"/>
        </pc:sldMkLst>
      </pc:sldChg>
      <pc:sldChg chg="add">
        <pc:chgData name="김자희" userId="0c81f77b-5ff3-4118-a6c9-d0350114056a" providerId="ADAL" clId="{A98092A0-D687-496E-9B7E-7E9045A179E7}" dt="2023-09-04T08:29:51.506" v="4"/>
        <pc:sldMkLst>
          <pc:docMk/>
          <pc:sldMk cId="2626536568" sldId="3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0A6CD-9F43-41B7-914D-DAEA8ECC45D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860A3-8088-481F-9170-FE252D6F1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93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Hello, I am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Jahee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Kim, who will teach the Data Structures lecture this semester.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of all, welcome to the Data Structures class.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know what data structures are?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can you really learn from this class?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will the class be conducted?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have a lot of homework?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think today's lecture will answer these questions.</a:t>
            </a:r>
          </a:p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안녕하십니까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자료구조 및 알고리즘 강의를 맡은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김자희입니다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자료구조 및 알고리즘 수업에 오신 걸 환영합니다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여러분은 왜 이 과목을 선택하셨나요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과연 이 수업을 통해서 무엇을 배울 수 있을까요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수업은 어떤 식으로 진행이 될까요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숙제는 많을까요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860A3-8088-481F-9170-FE252D6F15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2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Next week's lecture reviews Object-oriented concepts.</a:t>
            </a:r>
          </a:p>
          <a:p>
            <a:r>
              <a:rPr lang="en-US" altLang="ko-KR" dirty="0"/>
              <a:t>I think you already know ADT, Class, Abstract class, Interface, and so on, but I review them by illustrating how to take a more concrete shape from an ADT to instances step by step.</a:t>
            </a:r>
          </a:p>
          <a:p>
            <a:endParaRPr lang="en-US" altLang="ko-KR" dirty="0"/>
          </a:p>
          <a:p>
            <a:r>
              <a:rPr lang="en-US" altLang="ko-KR" dirty="0"/>
              <a:t>I also introduce the advanced object-oriented concept named generics, aka a parameterized class. </a:t>
            </a:r>
          </a:p>
          <a:p>
            <a:r>
              <a:rPr lang="en-US" altLang="ko-KR" dirty="0"/>
              <a:t>It allows us to defer the decision about the data type until its declaration.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860A3-8088-481F-9170-FE252D6F156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295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the end of the first class.</a:t>
            </a:r>
          </a:p>
          <a:p>
            <a:r>
              <a:rPr lang="en-US" altLang="ko-KR" dirty="0"/>
              <a:t>Thank you for your attention, and do not forget to check the exam board.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860A3-8088-481F-9170-FE252D6F156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07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the agenda for this week.</a:t>
            </a:r>
          </a:p>
          <a:p>
            <a:r>
              <a:rPr lang="en-US" altLang="ko-KR" dirty="0"/>
              <a:t>First, I will explain the plan I will administrate this class.</a:t>
            </a:r>
          </a:p>
          <a:p>
            <a:r>
              <a:rPr lang="en-US" altLang="ko-KR" dirty="0"/>
              <a:t>Next, I will let you know what the team project is.</a:t>
            </a:r>
          </a:p>
          <a:p>
            <a:r>
              <a:rPr lang="en-US" altLang="ko-KR" dirty="0"/>
              <a:t>Finally, I conclude with the review.</a:t>
            </a:r>
          </a:p>
          <a:p>
            <a:endParaRPr lang="en-US" altLang="ko-KR" dirty="0"/>
          </a:p>
          <a:p>
            <a:r>
              <a:rPr lang="en-US" altLang="ko-KR" dirty="0"/>
              <a:t>The activities are replaced with the quiz. Please check the exam board.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860A3-8088-481F-9170-FE252D6F15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74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first section is about administration.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860A3-8088-481F-9170-FE252D6F15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630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First of all, my name is </a:t>
            </a:r>
            <a:r>
              <a:rPr lang="en-US" altLang="ko-KR" dirty="0" err="1"/>
              <a:t>Jahee</a:t>
            </a:r>
            <a:r>
              <a:rPr lang="en-US" altLang="ko-KR" dirty="0"/>
              <a:t> Kim, who will teach this course. Counseling on this</a:t>
            </a:r>
            <a:r>
              <a:rPr lang="ko-KR" altLang="en-US" dirty="0"/>
              <a:t> </a:t>
            </a:r>
            <a:r>
              <a:rPr lang="en-US" altLang="ko-KR" dirty="0"/>
              <a:t>lecture is available online or offline. If you would like to visit in person, please come to Frontier Building Room 609 on Wednesdays.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From my experience, most students seem to prefer the message function in e-class system.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If you select the envelope icon in the upper right corner of this class, you can write a message. Then, I will answer it through e-class. If you would like a face-to-face consultation, please use this message feature to reserve a consultation date. Online consultation is also available if necessary.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먼저 본 과목을 강의할 제 이름은 </a:t>
            </a:r>
            <a:r>
              <a:rPr lang="ko-KR" altLang="en-US" dirty="0" err="1"/>
              <a:t>김자희입니다</a:t>
            </a:r>
            <a:r>
              <a:rPr lang="en-US" altLang="ko-KR" dirty="0"/>
              <a:t>. </a:t>
            </a:r>
            <a:r>
              <a:rPr lang="ko-KR" altLang="en-US" dirty="0"/>
              <a:t>교과목에 대한 상담은 온라인 혹은 오프라인으로 가능합니다</a:t>
            </a:r>
            <a:r>
              <a:rPr lang="en-US" altLang="ko-KR" dirty="0"/>
              <a:t>. </a:t>
            </a:r>
            <a:r>
              <a:rPr lang="ko-KR" altLang="en-US" dirty="0"/>
              <a:t>만일 직접 방문하고 싶으시면 </a:t>
            </a:r>
            <a:r>
              <a:rPr lang="ko-KR" altLang="en-US" dirty="0" err="1"/>
              <a:t>프론티어관</a:t>
            </a:r>
            <a:r>
              <a:rPr lang="ko-KR" altLang="en-US" dirty="0"/>
              <a:t> </a:t>
            </a:r>
            <a:r>
              <a:rPr lang="en-US" altLang="ko-KR" dirty="0"/>
              <a:t>609</a:t>
            </a:r>
            <a:r>
              <a:rPr lang="ko-KR" altLang="en-US" dirty="0"/>
              <a:t>호로 수요일에 오시면 되고</a:t>
            </a:r>
            <a:r>
              <a:rPr lang="en-US" altLang="ko-KR" dirty="0"/>
              <a:t>, </a:t>
            </a:r>
            <a:r>
              <a:rPr lang="ko-KR" altLang="en-US" dirty="0"/>
              <a:t>온라인으로 상담하고 싶으시면 월요일 오후 </a:t>
            </a:r>
            <a:r>
              <a:rPr lang="ko-KR" altLang="en-US" dirty="0" err="1"/>
              <a:t>두시에</a:t>
            </a:r>
            <a:r>
              <a:rPr lang="ko-KR" altLang="en-US" dirty="0"/>
              <a:t> 이 사이트로 접속하시면 됩니다</a:t>
            </a:r>
            <a:r>
              <a:rPr lang="en-US" altLang="ko-KR" dirty="0"/>
              <a:t>. </a:t>
            </a:r>
            <a:r>
              <a:rPr lang="ko-KR" altLang="en-US" dirty="0"/>
              <a:t>원활한 상담을 위해서는 </a:t>
            </a:r>
            <a:r>
              <a:rPr lang="ko-KR" altLang="en-US" dirty="0" err="1"/>
              <a:t>이클래스의</a:t>
            </a:r>
            <a:r>
              <a:rPr lang="ko-KR" altLang="en-US" dirty="0"/>
              <a:t> 쪽지 기능을 이용하여 미리 예약해 주십시오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이클래스에서</a:t>
            </a:r>
            <a:r>
              <a:rPr lang="ko-KR" altLang="en-US" dirty="0"/>
              <a:t> 오른쪽 위의 편지봉투 아이콘을 선택하면 다음 화면이 뜹니다</a:t>
            </a:r>
            <a:r>
              <a:rPr lang="en-US" altLang="ko-KR" dirty="0"/>
              <a:t>. </a:t>
            </a:r>
            <a:r>
              <a:rPr lang="ko-KR" altLang="en-US" dirty="0"/>
              <a:t>그럼 여기서 쪽지의 쪽지쓰기 기능을 이용하여 상담을 예약하십시오</a:t>
            </a:r>
            <a:r>
              <a:rPr lang="en-US" altLang="ko-KR" dirty="0"/>
              <a:t>. </a:t>
            </a:r>
            <a:r>
              <a:rPr lang="ko-KR" altLang="en-US" dirty="0"/>
              <a:t>특히 온라인 상담의 경우는 예약이 필수입니다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860A3-8088-481F-9170-FE252D6F156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43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 will use the 5th edition of Data structures and abstractions with JAVA by Frank M. Carrano and </a:t>
            </a:r>
            <a:r>
              <a:rPr lang="en-US" altLang="ko-KR" dirty="0" err="1"/>
              <a:t>Timoth</a:t>
            </a:r>
            <a:r>
              <a:rPr lang="en-US" altLang="ko-KR" dirty="0"/>
              <a:t> </a:t>
            </a:r>
            <a:r>
              <a:rPr lang="en-US" altLang="ko-KR" dirty="0" err="1"/>
              <a:t>M.Henry</a:t>
            </a:r>
            <a:r>
              <a:rPr lang="en-US" altLang="ko-KR" dirty="0"/>
              <a:t> for the course material. If you go to this Amazon link, you will find detailed information about the textbook. If you are a Korean, this Korean book can also be helpful.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강의 교재는 </a:t>
            </a:r>
            <a:r>
              <a:rPr lang="en-US" altLang="ko-KR" dirty="0"/>
              <a:t>Frank M. Carrano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Timoth</a:t>
            </a:r>
            <a:r>
              <a:rPr lang="en-US" altLang="ko-KR" dirty="0"/>
              <a:t> </a:t>
            </a:r>
            <a:r>
              <a:rPr lang="en-US" altLang="ko-KR" dirty="0" err="1"/>
              <a:t>M.Henry</a:t>
            </a:r>
            <a:r>
              <a:rPr lang="ko-KR" altLang="en-US" dirty="0"/>
              <a:t>가 쓴 </a:t>
            </a:r>
            <a:r>
              <a:rPr lang="en-US" altLang="ko-KR" dirty="0"/>
              <a:t>Data structures and abstractions with JAVA 5</a:t>
            </a:r>
            <a:r>
              <a:rPr lang="ko-KR" altLang="en-US" dirty="0"/>
              <a:t>판을 사용하겠습니다</a:t>
            </a:r>
            <a:r>
              <a:rPr lang="en-US" altLang="ko-KR" dirty="0"/>
              <a:t>. </a:t>
            </a:r>
            <a:r>
              <a:rPr lang="ko-KR" altLang="en-US" dirty="0"/>
              <a:t>이 아마존 링크를 가시면 교재에 대한 상세 내용을 볼 수 있을 겁니다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860A3-8088-481F-9170-FE252D6F156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83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Here's how to assign the grades you'll be most interested in. Basically, classes are conducted non-face-to-face, and tests are conducted face-to-face at the school. Grades consist of 30% homework and 70% exams. Homework must be submitted using a site called hacker rank. For details, please refer to the video of the next class. Homework is programming to solve a given problem and consists of 15 questions.&lt;click&gt; Each question has different scores, but a total of 191 points. A total of 191 points is 30% of the final grade. The quiz scores will be included in this programming assignment section.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The deadline for homework is October 31st, after which no homework will be accepted. Please adhere to the deadline.&lt;click&gt; The exam is divided into written exam and practical exam. The exam is conducted at  15 and 9 weeks, respectively. The last week is a written test, accounting for a total of 40%, and a handwritten cheating paper on A4 paper is allowed during the written test. If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 content of the written test includes ox questions, multiple-choice, subjective, and drawing, focusing on theory. You can bring a calculator, but only a calculator that can perform simple arithmetic operations. During the exam, personal items such as cell phones will be collected in one place in the classroom.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여러분이 가장 관심을 가질 성적을 어떻게 부여할 것인가에 관한 내용입니다</a:t>
            </a:r>
            <a:r>
              <a:rPr lang="en-US" altLang="ko-KR" dirty="0"/>
              <a:t>. </a:t>
            </a:r>
            <a:r>
              <a:rPr lang="ko-KR" altLang="en-US" dirty="0"/>
              <a:t>기본적으로 수업은 비대면으로 진행하고</a:t>
            </a:r>
            <a:r>
              <a:rPr lang="en-US" altLang="ko-KR" dirty="0"/>
              <a:t>, </a:t>
            </a:r>
            <a:r>
              <a:rPr lang="ko-KR" altLang="en-US" dirty="0"/>
              <a:t>시험은 학교에서 대면으로 진행합니다</a:t>
            </a:r>
            <a:r>
              <a:rPr lang="en-US" altLang="ko-KR" dirty="0"/>
              <a:t>. </a:t>
            </a:r>
            <a:r>
              <a:rPr lang="ko-KR" altLang="en-US" dirty="0"/>
              <a:t>성적은 </a:t>
            </a:r>
            <a:r>
              <a:rPr lang="en-US" altLang="ko-KR" dirty="0"/>
              <a:t>30%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비율의 숙제와 </a:t>
            </a:r>
            <a:r>
              <a:rPr lang="en-US" altLang="ko-KR" dirty="0"/>
              <a:t>70%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비율의 시험으로 구성되어 있습니다</a:t>
            </a:r>
            <a:r>
              <a:rPr lang="en-US" altLang="ko-KR" dirty="0"/>
              <a:t>. </a:t>
            </a:r>
            <a:r>
              <a:rPr lang="ko-KR" altLang="en-US" dirty="0"/>
              <a:t>숙제는 </a:t>
            </a:r>
            <a:r>
              <a:rPr lang="en-US" altLang="ko-KR" dirty="0"/>
              <a:t>hacker rank</a:t>
            </a:r>
            <a:r>
              <a:rPr lang="ko-KR" altLang="en-US" dirty="0"/>
              <a:t>라는 사이트를 이용하여 제출해야 하는데</a:t>
            </a:r>
            <a:r>
              <a:rPr lang="en-US" altLang="ko-KR" dirty="0"/>
              <a:t>, </a:t>
            </a:r>
            <a:r>
              <a:rPr lang="ko-KR" altLang="en-US" dirty="0"/>
              <a:t>자세한 내용은 다음 </a:t>
            </a:r>
            <a:r>
              <a:rPr lang="ko-KR" altLang="en-US" dirty="0" err="1"/>
              <a:t>차시의</a:t>
            </a:r>
            <a:r>
              <a:rPr lang="ko-KR" altLang="en-US" dirty="0"/>
              <a:t> 동영상을 참조하십시오</a:t>
            </a:r>
            <a:r>
              <a:rPr lang="en-US" altLang="ko-KR" dirty="0"/>
              <a:t>. </a:t>
            </a:r>
            <a:r>
              <a:rPr lang="ko-KR" altLang="en-US" dirty="0"/>
              <a:t>숙제는 주어진 문제를 풀기 위한 프로그래밍을 하는 것으로 </a:t>
            </a:r>
            <a:r>
              <a:rPr lang="en-US" altLang="ko-KR" dirty="0"/>
              <a:t>15</a:t>
            </a:r>
            <a:r>
              <a:rPr lang="ko-KR" altLang="en-US" dirty="0"/>
              <a:t>문제로 구성되어 있습니다</a:t>
            </a:r>
            <a:r>
              <a:rPr lang="en-US" altLang="ko-KR" dirty="0"/>
              <a:t>.&lt;click&gt; </a:t>
            </a:r>
            <a:r>
              <a:rPr lang="ko-KR" altLang="en-US" dirty="0"/>
              <a:t>문제 당 점수는 다르지만 총 </a:t>
            </a:r>
            <a:r>
              <a:rPr lang="en-US" altLang="ko-KR" dirty="0"/>
              <a:t>113</a:t>
            </a:r>
            <a:r>
              <a:rPr lang="ko-KR" altLang="en-US" dirty="0"/>
              <a:t>점입니다</a:t>
            </a:r>
            <a:r>
              <a:rPr lang="en-US" altLang="ko-KR" dirty="0"/>
              <a:t>.</a:t>
            </a:r>
            <a:r>
              <a:rPr lang="ko-KR" altLang="en-US" dirty="0"/>
              <a:t> 최종 학점에는 </a:t>
            </a:r>
            <a:r>
              <a:rPr lang="en-US" altLang="ko-KR" dirty="0"/>
              <a:t>113</a:t>
            </a:r>
            <a:r>
              <a:rPr lang="ko-KR" altLang="en-US" dirty="0"/>
              <a:t>점 만점이 </a:t>
            </a:r>
            <a:r>
              <a:rPr lang="en-US" altLang="ko-KR" dirty="0"/>
              <a:t>30% </a:t>
            </a:r>
            <a:r>
              <a:rPr lang="ko-KR" altLang="en-US" dirty="0"/>
              <a:t>비중을 차지합니다</a:t>
            </a:r>
            <a:r>
              <a:rPr lang="en-US" altLang="ko-KR" dirty="0"/>
              <a:t>.</a:t>
            </a:r>
            <a:r>
              <a:rPr lang="ko-KR" altLang="en-US" dirty="0"/>
              <a:t>  숙제 마감일은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31</a:t>
            </a:r>
            <a:r>
              <a:rPr lang="ko-KR" altLang="en-US" dirty="0"/>
              <a:t>일이며</a:t>
            </a:r>
            <a:r>
              <a:rPr lang="en-US" altLang="ko-KR" dirty="0"/>
              <a:t>, </a:t>
            </a:r>
            <a:r>
              <a:rPr lang="ko-KR" altLang="en-US" dirty="0"/>
              <a:t>마감일 이후에는 숙제를 받지 않을 예정입니다</a:t>
            </a:r>
            <a:r>
              <a:rPr lang="en-US" altLang="ko-KR" dirty="0"/>
              <a:t>. </a:t>
            </a:r>
            <a:r>
              <a:rPr lang="ko-KR" altLang="en-US" dirty="0"/>
              <a:t>마감일을 꼭 지켜 주세요</a:t>
            </a:r>
            <a:r>
              <a:rPr lang="en-US" altLang="ko-KR" dirty="0"/>
              <a:t>.&lt;click&gt; </a:t>
            </a:r>
            <a:r>
              <a:rPr lang="ko-KR" altLang="en-US" dirty="0"/>
              <a:t>시험은 필답고사와 실기 시험으로 나뉩니다</a:t>
            </a:r>
            <a:r>
              <a:rPr lang="en-US" altLang="ko-KR" dirty="0"/>
              <a:t>. </a:t>
            </a:r>
            <a:r>
              <a:rPr lang="ko-KR" altLang="en-US" dirty="0"/>
              <a:t>시험은 </a:t>
            </a:r>
            <a:r>
              <a:rPr lang="en-US" altLang="ko-KR" dirty="0"/>
              <a:t>14</a:t>
            </a:r>
            <a:r>
              <a:rPr lang="ko-KR" altLang="en-US" dirty="0"/>
              <a:t>주와 </a:t>
            </a:r>
            <a:r>
              <a:rPr lang="en-US" altLang="ko-KR" dirty="0"/>
              <a:t>15</a:t>
            </a:r>
            <a:r>
              <a:rPr lang="ko-KR" altLang="en-US" dirty="0"/>
              <a:t>주에 진행되며 </a:t>
            </a:r>
            <a:r>
              <a:rPr lang="en-US" altLang="ko-KR" dirty="0"/>
              <a:t>14</a:t>
            </a:r>
            <a:r>
              <a:rPr lang="ko-KR" altLang="en-US" dirty="0"/>
              <a:t>주에는 실기 시험으로 </a:t>
            </a:r>
            <a:r>
              <a:rPr lang="en-US" altLang="ko-KR" dirty="0"/>
              <a:t>30% </a:t>
            </a:r>
            <a:r>
              <a:rPr lang="ko-KR" altLang="en-US" dirty="0"/>
              <a:t>비중을 차지합니다</a:t>
            </a:r>
            <a:r>
              <a:rPr lang="en-US" altLang="ko-KR" dirty="0"/>
              <a:t>. </a:t>
            </a:r>
            <a:r>
              <a:rPr lang="ko-KR" altLang="en-US" dirty="0"/>
              <a:t>마지막 주는 필기시험으로 총 </a:t>
            </a:r>
            <a:r>
              <a:rPr lang="en-US" altLang="ko-KR" dirty="0"/>
              <a:t>40%</a:t>
            </a:r>
            <a:r>
              <a:rPr lang="ko-KR" altLang="en-US" dirty="0"/>
              <a:t>를 차지하며 필기시험 때는 </a:t>
            </a:r>
            <a:r>
              <a:rPr lang="en-US" altLang="ko-KR" dirty="0"/>
              <a:t>A4</a:t>
            </a:r>
            <a:r>
              <a:rPr lang="ko-KR" altLang="en-US" dirty="0"/>
              <a:t>용지에 손으로 쓴 </a:t>
            </a:r>
            <a:r>
              <a:rPr lang="en-US" altLang="ko-KR" dirty="0"/>
              <a:t>cheating paper</a:t>
            </a:r>
            <a:r>
              <a:rPr lang="ko-KR" altLang="en-US" dirty="0"/>
              <a:t>를 허용합니다</a:t>
            </a:r>
            <a:r>
              <a:rPr lang="en-US" altLang="ko-KR" dirty="0"/>
              <a:t>.  </a:t>
            </a:r>
            <a:r>
              <a:rPr lang="ko-KR" altLang="en-US" dirty="0"/>
              <a:t>필기시험 내용은 이론을 중심으로 </a:t>
            </a:r>
            <a:r>
              <a:rPr lang="en-US" altLang="ko-KR" dirty="0"/>
              <a:t>ox</a:t>
            </a:r>
            <a:r>
              <a:rPr lang="ko-KR" altLang="en-US" dirty="0"/>
              <a:t>문제</a:t>
            </a:r>
            <a:r>
              <a:rPr lang="en-US" altLang="ko-KR" dirty="0"/>
              <a:t>, </a:t>
            </a:r>
            <a:r>
              <a:rPr lang="ko-KR" altLang="en-US" dirty="0"/>
              <a:t>객관식</a:t>
            </a:r>
            <a:r>
              <a:rPr lang="en-US" altLang="ko-KR" dirty="0"/>
              <a:t>, </a:t>
            </a:r>
            <a:r>
              <a:rPr lang="ko-KR" altLang="en-US" dirty="0"/>
              <a:t>주관식</a:t>
            </a:r>
            <a:r>
              <a:rPr lang="en-US" altLang="ko-KR" dirty="0"/>
              <a:t>, </a:t>
            </a:r>
            <a:r>
              <a:rPr lang="ko-KR" altLang="en-US" dirty="0"/>
              <a:t>그림 그리기 등이 포함됩니다</a:t>
            </a:r>
            <a:r>
              <a:rPr lang="en-US" altLang="ko-KR" dirty="0"/>
              <a:t>. </a:t>
            </a:r>
            <a:r>
              <a:rPr lang="ko-KR" altLang="en-US" dirty="0"/>
              <a:t>계산기를 </a:t>
            </a:r>
            <a:r>
              <a:rPr lang="ko-KR" altLang="en-US" dirty="0" err="1"/>
              <a:t>가져오셔도</a:t>
            </a:r>
            <a:r>
              <a:rPr lang="ko-KR" altLang="en-US" dirty="0"/>
              <a:t> 되지만 단순 연산이 가능한 계산기만 가능합니다</a:t>
            </a:r>
            <a:r>
              <a:rPr lang="en-US" altLang="ko-KR" dirty="0"/>
              <a:t>. </a:t>
            </a:r>
            <a:r>
              <a:rPr lang="ko-KR" altLang="en-US" dirty="0"/>
              <a:t>시험 때 휴대폰 등 개인 물품은 교실 한 곳에 모아둘 예정입니다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860A3-8088-481F-9170-FE252D6F156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12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Next, I am going to explain the team project.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860A3-8088-481F-9170-FE252D6F156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392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what you have studied this week.</a:t>
            </a:r>
          </a:p>
          <a:p>
            <a:r>
              <a:rPr lang="en-US" altLang="ko-KR" dirty="0"/>
              <a:t>Now, you know the concept of data structures and algorithms.</a:t>
            </a:r>
          </a:p>
          <a:p>
            <a:endParaRPr lang="en-US" altLang="ko-KR" dirty="0"/>
          </a:p>
          <a:p>
            <a:r>
              <a:rPr lang="en-US" altLang="ko-KR" dirty="0"/>
              <a:t>The definition of data structure is components of algorithms for solving problems. The algorithm is a procedure for solving a mathematical problem in a finite number of steps that frequently involves repeating an operation. </a:t>
            </a:r>
          </a:p>
          <a:p>
            <a:r>
              <a:rPr lang="en-US" altLang="ko-KR" dirty="0"/>
              <a:t>The definition of an algorithm in a social study that you can see in the news is slightly different from ours.</a:t>
            </a:r>
          </a:p>
          <a:p>
            <a:r>
              <a:rPr lang="en-US" altLang="ko-KR" dirty="0"/>
              <a:t>However, this definition is more original and proper for our domain. </a:t>
            </a:r>
          </a:p>
          <a:p>
            <a:r>
              <a:rPr lang="en-US" altLang="ko-KR" dirty="0"/>
              <a:t>So remember this definition.</a:t>
            </a:r>
          </a:p>
          <a:p>
            <a:r>
              <a:rPr lang="en-US" altLang="ko-KR" dirty="0"/>
              <a:t>Additionally, I introduce the flowchart for describing algorithms and illustrate how to use symbols.</a:t>
            </a:r>
          </a:p>
          <a:p>
            <a:r>
              <a:rPr lang="en-US" altLang="ko-KR" dirty="0"/>
              <a:t>The exam board provides practice problems that you can exercise.</a:t>
            </a:r>
          </a:p>
          <a:p>
            <a:r>
              <a:rPr lang="en-US" altLang="ko-KR" dirty="0"/>
              <a:t>Try to solve it by the next Tuesday.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860A3-8088-481F-9170-FE252D6F156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935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 conclude with the review of this week.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860A3-8088-481F-9170-FE252D6F156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27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rgbClr val="0605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EA1A4F-959E-3D6D-F93C-C00970B1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A4C-F6C4-45EB-BAEE-AC25FD80EDA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17B61A-9A1E-4335-8FC2-8EA059A4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9B44CE-8577-E750-A7B1-EC396DA1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04C-EE6A-47C9-A3E8-27E0FAD286B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2052" name="Picture 4" descr="나무의 무료 사진">
            <a:extLst>
              <a:ext uri="{FF2B5EF4-FFF2-40B4-BE49-F238E27FC236}">
                <a16:creationId xmlns:a16="http://schemas.microsoft.com/office/drawing/2014/main" id="{C2492AB6-540C-D0C4-0088-CE4683CDE1D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42" b="10706"/>
          <a:stretch/>
        </p:blipFill>
        <p:spPr bwMode="auto">
          <a:xfrm>
            <a:off x="0" y="-248478"/>
            <a:ext cx="9144000" cy="461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9C7709-994C-22B7-DE16-585AAAAF37E8}"/>
              </a:ext>
            </a:extLst>
          </p:cNvPr>
          <p:cNvSpPr txBox="1"/>
          <p:nvPr userDrawn="1"/>
        </p:nvSpPr>
        <p:spPr>
          <a:xfrm>
            <a:off x="628650" y="4070890"/>
            <a:ext cx="240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Contents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BC31783-10CE-9CBB-2893-AB824B3712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4740275"/>
            <a:ext cx="7969250" cy="1411288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chemeClr val="bg1"/>
                </a:solidFill>
              </a:defRPr>
            </a:lvl2pPr>
            <a:lvl3pPr marL="1371600" indent="-457200"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94406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rt4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04" y="-12560"/>
            <a:ext cx="8786192" cy="6884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A4C-F6C4-45EB-BAEE-AC25FD80EDA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04C-EE6A-47C9-A3E8-27E0FAD286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11F3D0-A730-9CBF-3CC4-3B640021FF67}"/>
              </a:ext>
            </a:extLst>
          </p:cNvPr>
          <p:cNvSpPr/>
          <p:nvPr userDrawn="1"/>
        </p:nvSpPr>
        <p:spPr>
          <a:xfrm>
            <a:off x="0" y="0"/>
            <a:ext cx="178904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en-US" altLang="ko-KR" sz="1400" dirty="0"/>
              <a:t>Part4</a:t>
            </a:r>
            <a:endParaRPr lang="ko-KR" altLang="en-US" sz="1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D16F031-C9CC-5A96-C847-1458CFD03F10}"/>
              </a:ext>
            </a:extLst>
          </p:cNvPr>
          <p:cNvCxnSpPr/>
          <p:nvPr userDrawn="1"/>
        </p:nvCxnSpPr>
        <p:spPr>
          <a:xfrm>
            <a:off x="178904" y="675862"/>
            <a:ext cx="8965096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22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A4C-F6C4-45EB-BAEE-AC25FD80EDA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04C-EE6A-47C9-A3E8-27E0FAD286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CCD47C-3257-342C-AEBC-DD1EAEFC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00" y="2643809"/>
            <a:ext cx="6451600" cy="1170329"/>
          </a:xfr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0B435D-6AF6-B6AF-F94F-9F2037A5F7C8}"/>
              </a:ext>
            </a:extLst>
          </p:cNvPr>
          <p:cNvSpPr txBox="1"/>
          <p:nvPr userDrawn="1"/>
        </p:nvSpPr>
        <p:spPr>
          <a:xfrm>
            <a:off x="79375" y="0"/>
            <a:ext cx="5213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Data Structures . Introduction</a:t>
            </a:r>
            <a:endParaRPr lang="ko-KR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CB9D9-5EBB-DA2C-211A-9A96E633B78D}"/>
              </a:ext>
            </a:extLst>
          </p:cNvPr>
          <p:cNvSpPr txBox="1"/>
          <p:nvPr userDrawn="1"/>
        </p:nvSpPr>
        <p:spPr>
          <a:xfrm>
            <a:off x="5124448" y="6582976"/>
            <a:ext cx="4019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 monospaced for SAP" panose="020B0609020202030204" pitchFamily="49" charset="0"/>
              </a:rPr>
              <a:t>Ja-</a:t>
            </a:r>
            <a:r>
              <a:rPr lang="en-US" altLang="ko-KR" sz="1200" dirty="0" err="1">
                <a:solidFill>
                  <a:schemeClr val="bg1"/>
                </a:solidFill>
                <a:latin typeface="Arial monospaced for SAP" panose="020B0609020202030204" pitchFamily="49" charset="0"/>
              </a:rPr>
              <a:t>Hee</a:t>
            </a:r>
            <a:r>
              <a:rPr lang="en-US" altLang="ko-KR" sz="1200" dirty="0">
                <a:solidFill>
                  <a:schemeClr val="bg1"/>
                </a:solidFill>
                <a:latin typeface="Arial monospaced for SAP" panose="020B0609020202030204" pitchFamily="49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Arial monospaced for SAP" panose="020B0609020202030204" pitchFamily="49" charset="0"/>
              </a:rPr>
              <a:t>Kim@seoultech</a:t>
            </a:r>
            <a:endParaRPr lang="ko-KR" altLang="en-US" sz="1200" dirty="0">
              <a:solidFill>
                <a:schemeClr val="bg1"/>
              </a:solidFill>
              <a:latin typeface="Arial monospaced for SAP" panose="020B06090202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65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A4C-F6C4-45EB-BAEE-AC25FD80EDA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04C-EE6A-47C9-A3E8-27E0FAD286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CCD47C-3257-342C-AEBC-DD1EAEFC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00" y="2643809"/>
            <a:ext cx="6451600" cy="1170329"/>
          </a:xfr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0B435D-6AF6-B6AF-F94F-9F2037A5F7C8}"/>
              </a:ext>
            </a:extLst>
          </p:cNvPr>
          <p:cNvSpPr txBox="1"/>
          <p:nvPr userDrawn="1"/>
        </p:nvSpPr>
        <p:spPr>
          <a:xfrm>
            <a:off x="79375" y="0"/>
            <a:ext cx="5213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Data Structures . Introduction</a:t>
            </a:r>
            <a:endParaRPr lang="ko-KR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CB9D9-5EBB-DA2C-211A-9A96E633B78D}"/>
              </a:ext>
            </a:extLst>
          </p:cNvPr>
          <p:cNvSpPr txBox="1"/>
          <p:nvPr userDrawn="1"/>
        </p:nvSpPr>
        <p:spPr>
          <a:xfrm>
            <a:off x="5124448" y="6582976"/>
            <a:ext cx="4019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 monospaced for SAP" panose="020B0609020202030204" pitchFamily="49" charset="0"/>
              </a:rPr>
              <a:t>Ja-</a:t>
            </a:r>
            <a:r>
              <a:rPr lang="en-US" altLang="ko-KR" sz="1200" dirty="0" err="1">
                <a:solidFill>
                  <a:schemeClr val="bg1"/>
                </a:solidFill>
                <a:latin typeface="Arial monospaced for SAP" panose="020B0609020202030204" pitchFamily="49" charset="0"/>
              </a:rPr>
              <a:t>Hee</a:t>
            </a:r>
            <a:r>
              <a:rPr lang="en-US" altLang="ko-KR" sz="1200" dirty="0">
                <a:solidFill>
                  <a:schemeClr val="bg1"/>
                </a:solidFill>
                <a:latin typeface="Arial monospaced for SAP" panose="020B0609020202030204" pitchFamily="49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Arial monospaced for SAP" panose="020B0609020202030204" pitchFamily="49" charset="0"/>
              </a:rPr>
              <a:t>Kim@seoultech</a:t>
            </a:r>
            <a:endParaRPr lang="ko-KR" altLang="en-US" sz="1200" dirty="0">
              <a:solidFill>
                <a:schemeClr val="bg1"/>
              </a:solidFill>
              <a:latin typeface="Arial monospaced for SAP" panose="020B06090202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1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A4C-F6C4-45EB-BAEE-AC25FD80EDA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04C-EE6A-47C9-A3E8-27E0FAD286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CCD47C-3257-342C-AEBC-DD1EAEFC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00" y="2643809"/>
            <a:ext cx="6451600" cy="1170329"/>
          </a:xfr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0B435D-6AF6-B6AF-F94F-9F2037A5F7C8}"/>
              </a:ext>
            </a:extLst>
          </p:cNvPr>
          <p:cNvSpPr txBox="1"/>
          <p:nvPr userDrawn="1"/>
        </p:nvSpPr>
        <p:spPr>
          <a:xfrm>
            <a:off x="79375" y="0"/>
            <a:ext cx="5213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Data Structures . Introduction</a:t>
            </a:r>
            <a:endParaRPr lang="ko-KR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CB9D9-5EBB-DA2C-211A-9A96E633B78D}"/>
              </a:ext>
            </a:extLst>
          </p:cNvPr>
          <p:cNvSpPr txBox="1"/>
          <p:nvPr userDrawn="1"/>
        </p:nvSpPr>
        <p:spPr>
          <a:xfrm>
            <a:off x="5124448" y="6582976"/>
            <a:ext cx="4019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 monospaced for SAP" panose="020B0609020202030204" pitchFamily="49" charset="0"/>
              </a:rPr>
              <a:t>Ja-</a:t>
            </a:r>
            <a:r>
              <a:rPr lang="en-US" altLang="ko-KR" sz="1200" dirty="0" err="1">
                <a:solidFill>
                  <a:schemeClr val="bg1"/>
                </a:solidFill>
                <a:latin typeface="Arial monospaced for SAP" panose="020B0609020202030204" pitchFamily="49" charset="0"/>
              </a:rPr>
              <a:t>Hee</a:t>
            </a:r>
            <a:r>
              <a:rPr lang="en-US" altLang="ko-KR" sz="1200" dirty="0">
                <a:solidFill>
                  <a:schemeClr val="bg1"/>
                </a:solidFill>
                <a:latin typeface="Arial monospaced for SAP" panose="020B0609020202030204" pitchFamily="49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Arial monospaced for SAP" panose="020B0609020202030204" pitchFamily="49" charset="0"/>
              </a:rPr>
              <a:t>Kim@seoultech</a:t>
            </a:r>
            <a:endParaRPr lang="ko-KR" altLang="en-US" sz="1200" dirty="0">
              <a:solidFill>
                <a:schemeClr val="bg1"/>
              </a:solidFill>
              <a:latin typeface="Arial monospaced for SAP" panose="020B06090202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288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구역 머리글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A4C-F6C4-45EB-BAEE-AC25FD80EDA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04C-EE6A-47C9-A3E8-27E0FAD286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CCD47C-3257-342C-AEBC-DD1EAEFC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00" y="2643809"/>
            <a:ext cx="6451600" cy="1170329"/>
          </a:xfr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0B435D-6AF6-B6AF-F94F-9F2037A5F7C8}"/>
              </a:ext>
            </a:extLst>
          </p:cNvPr>
          <p:cNvSpPr txBox="1"/>
          <p:nvPr userDrawn="1"/>
        </p:nvSpPr>
        <p:spPr>
          <a:xfrm>
            <a:off x="79375" y="0"/>
            <a:ext cx="5213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Data Structures . Introduction</a:t>
            </a:r>
            <a:endParaRPr lang="ko-KR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CB9D9-5EBB-DA2C-211A-9A96E633B78D}"/>
              </a:ext>
            </a:extLst>
          </p:cNvPr>
          <p:cNvSpPr txBox="1"/>
          <p:nvPr userDrawn="1"/>
        </p:nvSpPr>
        <p:spPr>
          <a:xfrm>
            <a:off x="5124448" y="6582976"/>
            <a:ext cx="4019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 monospaced for SAP" panose="020B0609020202030204" pitchFamily="49" charset="0"/>
              </a:rPr>
              <a:t>Ja-</a:t>
            </a:r>
            <a:r>
              <a:rPr lang="en-US" altLang="ko-KR" sz="1200" dirty="0" err="1">
                <a:solidFill>
                  <a:schemeClr val="bg1"/>
                </a:solidFill>
                <a:latin typeface="Arial monospaced for SAP" panose="020B0609020202030204" pitchFamily="49" charset="0"/>
              </a:rPr>
              <a:t>Hee</a:t>
            </a:r>
            <a:r>
              <a:rPr lang="en-US" altLang="ko-KR" sz="1200" dirty="0">
                <a:solidFill>
                  <a:schemeClr val="bg1"/>
                </a:solidFill>
                <a:latin typeface="Arial monospaced for SAP" panose="020B0609020202030204" pitchFamily="49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Arial monospaced for SAP" panose="020B0609020202030204" pitchFamily="49" charset="0"/>
              </a:rPr>
              <a:t>Kim@seoultech</a:t>
            </a:r>
            <a:endParaRPr lang="ko-KR" altLang="en-US" sz="1200" dirty="0">
              <a:solidFill>
                <a:schemeClr val="bg1"/>
              </a:solidFill>
              <a:latin typeface="Arial monospaced for SAP" panose="020B06090202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863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solidFill>
          <a:srgbClr val="6D8C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A4C-F6C4-45EB-BAEE-AC25FD80EDA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04C-EE6A-47C9-A3E8-27E0FAD286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B5D5679-2744-2680-9A47-CB5A535453BA}"/>
              </a:ext>
            </a:extLst>
          </p:cNvPr>
          <p:cNvSpPr/>
          <p:nvPr userDrawn="1"/>
        </p:nvSpPr>
        <p:spPr>
          <a:xfrm>
            <a:off x="3369364" y="2630142"/>
            <a:ext cx="2405270" cy="2405270"/>
          </a:xfrm>
          <a:prstGeom prst="round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49B0DEC-E2A2-E6A1-F907-0D151688377B}"/>
              </a:ext>
            </a:extLst>
          </p:cNvPr>
          <p:cNvSpPr/>
          <p:nvPr userDrawn="1"/>
        </p:nvSpPr>
        <p:spPr>
          <a:xfrm>
            <a:off x="628650" y="2630142"/>
            <a:ext cx="2405270" cy="2405270"/>
          </a:xfrm>
          <a:prstGeom prst="round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1E513C4-EED7-EB28-3A8D-C84182AC619D}"/>
              </a:ext>
            </a:extLst>
          </p:cNvPr>
          <p:cNvSpPr/>
          <p:nvPr userDrawn="1"/>
        </p:nvSpPr>
        <p:spPr>
          <a:xfrm>
            <a:off x="6110078" y="2630142"/>
            <a:ext cx="2405270" cy="2405270"/>
          </a:xfrm>
          <a:prstGeom prst="round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D7D574A-BB21-B622-6A38-EDDA64C80C98}"/>
              </a:ext>
            </a:extLst>
          </p:cNvPr>
          <p:cNvSpPr/>
          <p:nvPr userDrawn="1"/>
        </p:nvSpPr>
        <p:spPr>
          <a:xfrm>
            <a:off x="1330601" y="2129458"/>
            <a:ext cx="1001368" cy="1001368"/>
          </a:xfrm>
          <a:prstGeom prst="ellipse">
            <a:avLst/>
          </a:prstGeom>
          <a:solidFill>
            <a:srgbClr val="326393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1</a:t>
            </a:r>
            <a:endParaRPr lang="ko-KR" altLang="en-US" sz="44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5C823C5-E222-9500-4B41-F5110A05118F}"/>
              </a:ext>
            </a:extLst>
          </p:cNvPr>
          <p:cNvSpPr/>
          <p:nvPr userDrawn="1"/>
        </p:nvSpPr>
        <p:spPr>
          <a:xfrm>
            <a:off x="4071315" y="2129458"/>
            <a:ext cx="1001368" cy="1001368"/>
          </a:xfrm>
          <a:prstGeom prst="ellipse">
            <a:avLst/>
          </a:prstGeom>
          <a:solidFill>
            <a:srgbClr val="326393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2</a:t>
            </a:r>
            <a:endParaRPr lang="ko-KR" altLang="en-US" sz="4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E392E8A-128D-9CD3-24CF-F7CE0E97C096}"/>
              </a:ext>
            </a:extLst>
          </p:cNvPr>
          <p:cNvSpPr/>
          <p:nvPr userDrawn="1"/>
        </p:nvSpPr>
        <p:spPr>
          <a:xfrm>
            <a:off x="6812029" y="2129458"/>
            <a:ext cx="1001368" cy="1001368"/>
          </a:xfrm>
          <a:prstGeom prst="ellipse">
            <a:avLst/>
          </a:prstGeom>
          <a:solidFill>
            <a:srgbClr val="326393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3</a:t>
            </a:r>
            <a:endParaRPr lang="ko-KR" altLang="en-US" sz="4400" dirty="0"/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990ED379-960D-0C82-2C93-14D813092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5025" y="3340100"/>
            <a:ext cx="1978025" cy="1460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35" name="텍스트 개체 틀 33">
            <a:extLst>
              <a:ext uri="{FF2B5EF4-FFF2-40B4-BE49-F238E27FC236}">
                <a16:creationId xmlns:a16="http://schemas.microsoft.com/office/drawing/2014/main" id="{4E127FD8-1344-47A9-97A9-548FA11B0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2986" y="3340100"/>
            <a:ext cx="1978025" cy="1460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36" name="텍스트 개체 틀 33">
            <a:extLst>
              <a:ext uri="{FF2B5EF4-FFF2-40B4-BE49-F238E27FC236}">
                <a16:creationId xmlns:a16="http://schemas.microsoft.com/office/drawing/2014/main" id="{03FA5C55-20AD-B9D9-E10E-3C398F6B0F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3340100"/>
            <a:ext cx="1978025" cy="1460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277406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C9C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DC0AA-300F-87DB-ECC2-75C0BB14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A4C-F6C4-45EB-BAEE-AC25FD80EDA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AB9300-6792-4D4C-BAE0-2ABC66FA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50EE88-B2FA-1D34-F749-11C7CEA1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04C-EE6A-47C9-A3E8-27E0FAD286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3FC362B-20A8-9949-6653-A11D39DE2B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134097"/>
            <a:ext cx="3655115" cy="4392612"/>
          </a:xfrm>
          <a:prstGeom prst="roundRect">
            <a:avLst/>
          </a:prstGeom>
          <a:solidFill>
            <a:srgbClr val="333F50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ECD144F5-EAD1-3087-6F4C-113E6CCB34B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60237" y="1134097"/>
            <a:ext cx="3655115" cy="4392612"/>
          </a:xfrm>
          <a:prstGeom prst="roundRect">
            <a:avLst/>
          </a:prstGeom>
          <a:solidFill>
            <a:srgbClr val="333F50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C32CD35-8341-3DB1-1D8A-B3CD790030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17130" y="-2305372"/>
            <a:ext cx="943107" cy="2305372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90E05EC-EEA1-D728-9703-69E84489441A}"/>
              </a:ext>
            </a:extLst>
          </p:cNvPr>
          <p:cNvSpPr/>
          <p:nvPr userDrawn="1"/>
        </p:nvSpPr>
        <p:spPr>
          <a:xfrm>
            <a:off x="864705" y="1331291"/>
            <a:ext cx="954156" cy="954156"/>
          </a:xfrm>
          <a:prstGeom prst="ellipse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B309D70-CE80-D3F8-CD52-D3E0C7F0EBD4}"/>
              </a:ext>
            </a:extLst>
          </p:cNvPr>
          <p:cNvSpPr/>
          <p:nvPr userDrawn="1"/>
        </p:nvSpPr>
        <p:spPr>
          <a:xfrm>
            <a:off x="5160894" y="1331291"/>
            <a:ext cx="954156" cy="954156"/>
          </a:xfrm>
          <a:prstGeom prst="ellipse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118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A4C-F6C4-45EB-BAEE-AC25FD80EDA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04C-EE6A-47C9-A3E8-27E0FAD286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9B2CB2-6147-9D29-00FB-C8B1A95A63F2}"/>
              </a:ext>
            </a:extLst>
          </p:cNvPr>
          <p:cNvSpPr txBox="1"/>
          <p:nvPr userDrawn="1"/>
        </p:nvSpPr>
        <p:spPr>
          <a:xfrm>
            <a:off x="2256183" y="596347"/>
            <a:ext cx="44919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Thank you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늑대의 무료 사진">
            <a:extLst>
              <a:ext uri="{FF2B5EF4-FFF2-40B4-BE49-F238E27FC236}">
                <a16:creationId xmlns:a16="http://schemas.microsoft.com/office/drawing/2014/main" id="{0E13D56A-5955-94EA-BC4A-C8031230FC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9285"/>
            <a:ext cx="91440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02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A4C-F6C4-45EB-BAEE-AC25FD80EDA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04C-EE6A-47C9-A3E8-27E0FAD286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67947"/>
            <a:ext cx="7772400" cy="1202911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68B6B30-2F85-F825-52A6-8ACF672C59CF}"/>
              </a:ext>
            </a:extLst>
          </p:cNvPr>
          <p:cNvCxnSpPr>
            <a:cxnSpLocks/>
          </p:cNvCxnSpPr>
          <p:nvPr userDrawn="1"/>
        </p:nvCxnSpPr>
        <p:spPr>
          <a:xfrm flipH="1">
            <a:off x="685800" y="3498850"/>
            <a:ext cx="7829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CDDFA2-F680-C36C-7EA1-01AD7E6C1840}"/>
              </a:ext>
            </a:extLst>
          </p:cNvPr>
          <p:cNvSpPr txBox="1"/>
          <p:nvPr userDrawn="1"/>
        </p:nvSpPr>
        <p:spPr>
          <a:xfrm>
            <a:off x="2647951" y="3576664"/>
            <a:ext cx="380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Arial monospaced for SAP" panose="020B0609020202030204" pitchFamily="49" charset="0"/>
              </a:rPr>
              <a:t>Data Structures</a:t>
            </a:r>
            <a:endParaRPr lang="ko-KR" altLang="en-US" sz="2400" dirty="0">
              <a:solidFill>
                <a:schemeClr val="bg1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A3D472-CAFC-DE87-E3F5-5DE8F19047E4}"/>
              </a:ext>
            </a:extLst>
          </p:cNvPr>
          <p:cNvSpPr txBox="1"/>
          <p:nvPr userDrawn="1"/>
        </p:nvSpPr>
        <p:spPr>
          <a:xfrm>
            <a:off x="5124448" y="6582976"/>
            <a:ext cx="4019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 monospaced for SAP" panose="020B0609020202030204" pitchFamily="49" charset="0"/>
              </a:rPr>
              <a:t>Ja-</a:t>
            </a:r>
            <a:r>
              <a:rPr lang="en-US" altLang="ko-KR" sz="1200" dirty="0" err="1">
                <a:solidFill>
                  <a:schemeClr val="bg1"/>
                </a:solidFill>
                <a:latin typeface="Arial monospaced for SAP" panose="020B0609020202030204" pitchFamily="49" charset="0"/>
              </a:rPr>
              <a:t>Hee</a:t>
            </a:r>
            <a:r>
              <a:rPr lang="en-US" altLang="ko-KR" sz="1200" dirty="0">
                <a:solidFill>
                  <a:schemeClr val="bg1"/>
                </a:solidFill>
                <a:latin typeface="Arial monospaced for SAP" panose="020B0609020202030204" pitchFamily="49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Arial monospaced for SAP" panose="020B0609020202030204" pitchFamily="49" charset="0"/>
              </a:rPr>
              <a:t>Kim@seoultech</a:t>
            </a:r>
            <a:endParaRPr lang="ko-KR" altLang="en-US" sz="1200" dirty="0">
              <a:solidFill>
                <a:schemeClr val="bg1"/>
              </a:solidFill>
              <a:latin typeface="Arial monospaced for SAP" panose="020B06090202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89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rt1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506" y="126588"/>
            <a:ext cx="8639590" cy="5492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506" y="801756"/>
            <a:ext cx="8189844" cy="538038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A4C-F6C4-45EB-BAEE-AC25FD80EDA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04C-EE6A-47C9-A3E8-27E0FAD286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3CF93E-3CFE-1C0E-0E77-415772D9D898}"/>
              </a:ext>
            </a:extLst>
          </p:cNvPr>
          <p:cNvSpPr/>
          <p:nvPr userDrawn="1"/>
        </p:nvSpPr>
        <p:spPr>
          <a:xfrm>
            <a:off x="0" y="0"/>
            <a:ext cx="178904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en-US" altLang="ko-KR" sz="1400" dirty="0"/>
              <a:t>Part1</a:t>
            </a:r>
            <a:endParaRPr lang="ko-KR" altLang="en-US" sz="14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77F9A04-D2AB-E910-CF95-877083B0E7D3}"/>
              </a:ext>
            </a:extLst>
          </p:cNvPr>
          <p:cNvCxnSpPr/>
          <p:nvPr userDrawn="1"/>
        </p:nvCxnSpPr>
        <p:spPr>
          <a:xfrm>
            <a:off x="178904" y="675862"/>
            <a:ext cx="8965096" cy="0"/>
          </a:xfrm>
          <a:prstGeom prst="line">
            <a:avLst/>
          </a:prstGeom>
          <a:ln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7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rt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04" y="-12560"/>
            <a:ext cx="8786192" cy="6884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A4C-F6C4-45EB-BAEE-AC25FD80EDA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04C-EE6A-47C9-A3E8-27E0FAD286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11F3D0-A730-9CBF-3CC4-3B640021FF67}"/>
              </a:ext>
            </a:extLst>
          </p:cNvPr>
          <p:cNvSpPr/>
          <p:nvPr userDrawn="1"/>
        </p:nvSpPr>
        <p:spPr>
          <a:xfrm>
            <a:off x="0" y="0"/>
            <a:ext cx="178904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en-US" altLang="ko-KR" sz="1400" dirty="0"/>
              <a:t>Part1</a:t>
            </a:r>
            <a:endParaRPr lang="ko-KR" altLang="en-US" sz="1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D16F031-C9CC-5A96-C847-1458CFD03F10}"/>
              </a:ext>
            </a:extLst>
          </p:cNvPr>
          <p:cNvCxnSpPr/>
          <p:nvPr userDrawn="1"/>
        </p:nvCxnSpPr>
        <p:spPr>
          <a:xfrm>
            <a:off x="178904" y="675862"/>
            <a:ext cx="8965096" cy="0"/>
          </a:xfrm>
          <a:prstGeom prst="line">
            <a:avLst/>
          </a:prstGeom>
          <a:ln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78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rt2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506" y="126588"/>
            <a:ext cx="8639590" cy="5492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506" y="801756"/>
            <a:ext cx="8189844" cy="538038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A4C-F6C4-45EB-BAEE-AC25FD80EDA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04C-EE6A-47C9-A3E8-27E0FAD286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3CF93E-3CFE-1C0E-0E77-415772D9D898}"/>
              </a:ext>
            </a:extLst>
          </p:cNvPr>
          <p:cNvSpPr/>
          <p:nvPr userDrawn="1"/>
        </p:nvSpPr>
        <p:spPr>
          <a:xfrm>
            <a:off x="0" y="0"/>
            <a:ext cx="178904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en-US" altLang="ko-KR" sz="1400" dirty="0"/>
              <a:t>Part2</a:t>
            </a:r>
            <a:endParaRPr lang="ko-KR" altLang="en-US" sz="14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77F9A04-D2AB-E910-CF95-877083B0E7D3}"/>
              </a:ext>
            </a:extLst>
          </p:cNvPr>
          <p:cNvCxnSpPr/>
          <p:nvPr userDrawn="1"/>
        </p:nvCxnSpPr>
        <p:spPr>
          <a:xfrm>
            <a:off x="178904" y="675862"/>
            <a:ext cx="896509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64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rt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04" y="-12560"/>
            <a:ext cx="8786192" cy="6884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A4C-F6C4-45EB-BAEE-AC25FD80EDA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04C-EE6A-47C9-A3E8-27E0FAD286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11F3D0-A730-9CBF-3CC4-3B640021FF67}"/>
              </a:ext>
            </a:extLst>
          </p:cNvPr>
          <p:cNvSpPr/>
          <p:nvPr userDrawn="1"/>
        </p:nvSpPr>
        <p:spPr>
          <a:xfrm>
            <a:off x="0" y="0"/>
            <a:ext cx="178904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en-US" altLang="ko-KR" sz="1400" dirty="0"/>
              <a:t>Part2</a:t>
            </a:r>
            <a:endParaRPr lang="ko-KR" altLang="en-US" sz="1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D16F031-C9CC-5A96-C847-1458CFD03F10}"/>
              </a:ext>
            </a:extLst>
          </p:cNvPr>
          <p:cNvCxnSpPr/>
          <p:nvPr userDrawn="1"/>
        </p:nvCxnSpPr>
        <p:spPr>
          <a:xfrm>
            <a:off x="178904" y="675862"/>
            <a:ext cx="896509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6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rt3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506" y="126588"/>
            <a:ext cx="8639590" cy="5492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506" y="801756"/>
            <a:ext cx="8189844" cy="538038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A4C-F6C4-45EB-BAEE-AC25FD80EDA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04C-EE6A-47C9-A3E8-27E0FAD286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3CF93E-3CFE-1C0E-0E77-415772D9D898}"/>
              </a:ext>
            </a:extLst>
          </p:cNvPr>
          <p:cNvSpPr/>
          <p:nvPr userDrawn="1"/>
        </p:nvSpPr>
        <p:spPr>
          <a:xfrm>
            <a:off x="0" y="0"/>
            <a:ext cx="178904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en-US" altLang="ko-KR" sz="1400" dirty="0"/>
              <a:t>Part3</a:t>
            </a:r>
            <a:endParaRPr lang="ko-KR" altLang="en-US" sz="14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77F9A04-D2AB-E910-CF95-877083B0E7D3}"/>
              </a:ext>
            </a:extLst>
          </p:cNvPr>
          <p:cNvCxnSpPr/>
          <p:nvPr userDrawn="1"/>
        </p:nvCxnSpPr>
        <p:spPr>
          <a:xfrm>
            <a:off x="178904" y="675862"/>
            <a:ext cx="8965096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08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rt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04" y="-12560"/>
            <a:ext cx="8786192" cy="6884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A4C-F6C4-45EB-BAEE-AC25FD80EDA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04C-EE6A-47C9-A3E8-27E0FAD286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11F3D0-A730-9CBF-3CC4-3B640021FF67}"/>
              </a:ext>
            </a:extLst>
          </p:cNvPr>
          <p:cNvSpPr/>
          <p:nvPr userDrawn="1"/>
        </p:nvSpPr>
        <p:spPr>
          <a:xfrm>
            <a:off x="0" y="0"/>
            <a:ext cx="178904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en-US" altLang="ko-KR" sz="1400" dirty="0"/>
              <a:t>Part3</a:t>
            </a:r>
            <a:endParaRPr lang="ko-KR" altLang="en-US" sz="1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D16F031-C9CC-5A96-C847-1458CFD03F10}"/>
              </a:ext>
            </a:extLst>
          </p:cNvPr>
          <p:cNvCxnSpPr/>
          <p:nvPr userDrawn="1"/>
        </p:nvCxnSpPr>
        <p:spPr>
          <a:xfrm>
            <a:off x="178904" y="675862"/>
            <a:ext cx="8965096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0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rt4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506" y="126588"/>
            <a:ext cx="8639590" cy="5492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506" y="801756"/>
            <a:ext cx="8189844" cy="538038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A4C-F6C4-45EB-BAEE-AC25FD80EDA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04C-EE6A-47C9-A3E8-27E0FAD286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3CF93E-3CFE-1C0E-0E77-415772D9D898}"/>
              </a:ext>
            </a:extLst>
          </p:cNvPr>
          <p:cNvSpPr/>
          <p:nvPr userDrawn="1"/>
        </p:nvSpPr>
        <p:spPr>
          <a:xfrm>
            <a:off x="0" y="0"/>
            <a:ext cx="178904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en-US" altLang="ko-KR" sz="1400" dirty="0"/>
              <a:t>Part4</a:t>
            </a:r>
            <a:endParaRPr lang="ko-KR" altLang="en-US" sz="14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77F9A04-D2AB-E910-CF95-877083B0E7D3}"/>
              </a:ext>
            </a:extLst>
          </p:cNvPr>
          <p:cNvCxnSpPr/>
          <p:nvPr userDrawn="1"/>
        </p:nvCxnSpPr>
        <p:spPr>
          <a:xfrm>
            <a:off x="178904" y="675862"/>
            <a:ext cx="8965096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26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AA4C-F6C4-45EB-BAEE-AC25FD80EDA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8904C-EE6A-47C9-A3E8-27E0FAD28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23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1" r:id="rId2"/>
    <p:sldLayoutId id="2147483662" r:id="rId3"/>
    <p:sldLayoutId id="2147483666" r:id="rId4"/>
    <p:sldLayoutId id="2147483672" r:id="rId5"/>
    <p:sldLayoutId id="2147483673" r:id="rId6"/>
    <p:sldLayoutId id="2147483674" r:id="rId7"/>
    <p:sldLayoutId id="2147483675" r:id="rId8"/>
    <p:sldLayoutId id="2147483677" r:id="rId9"/>
    <p:sldLayoutId id="2147483678" r:id="rId10"/>
    <p:sldLayoutId id="2147483671" r:id="rId11"/>
    <p:sldLayoutId id="2147483682" r:id="rId12"/>
    <p:sldLayoutId id="2147483683" r:id="rId13"/>
    <p:sldLayoutId id="2147483684" r:id="rId14"/>
    <p:sldLayoutId id="2147483669" r:id="rId15"/>
    <p:sldLayoutId id="2147483670" r:id="rId16"/>
    <p:sldLayoutId id="2147483667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amazon.com/Structures-Abstractions-Whats-Computer-Science/dp/0134831691" TargetMode="Externa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1B123-76C4-ED41-8CF4-F2E01EB7A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559050"/>
            <a:ext cx="7772400" cy="86995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913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4E95E7C-DC33-793E-2857-1742E7DA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22864C-570D-0450-431E-11CC7221C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 a drawing editor for shapes with </a:t>
            </a:r>
            <a:r>
              <a:rPr lang="fr-FR" altLang="ko-KR" dirty="0"/>
              <a:t>a convenient graphic user interface</a:t>
            </a: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Do not implement other teams' mandatories</a:t>
            </a:r>
          </a:p>
          <a:p>
            <a:endParaRPr lang="en-US" altLang="ko-KR" dirty="0"/>
          </a:p>
          <a:p>
            <a:r>
              <a:rPr lang="en-US" altLang="ko-KR" dirty="0"/>
              <a:t>Fixed GUI: 5</a:t>
            </a:r>
            <a:r>
              <a:rPr lang="en-US" altLang="ko-KR" baseline="30000" dirty="0"/>
              <a:t>th</a:t>
            </a:r>
            <a:r>
              <a:rPr lang="en-US" altLang="ko-KR" dirty="0"/>
              <a:t> week</a:t>
            </a:r>
          </a:p>
          <a:p>
            <a:pPr lvl="1"/>
            <a:r>
              <a:rPr lang="en-US" altLang="ko-KR" dirty="0"/>
              <a:t>If you change the user interface, you will get the penalty.</a:t>
            </a:r>
          </a:p>
          <a:p>
            <a:r>
              <a:rPr lang="en-US" altLang="ko-KR" dirty="0"/>
              <a:t>Due: Final Week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61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F2C8F-20EC-04CC-F489-089D2F5B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Assessment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48B23-A306-1508-2A4F-ED570E8C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User Manual: 2%</a:t>
            </a:r>
          </a:p>
          <a:p>
            <a:r>
              <a:rPr lang="en-US" altLang="ko-KR" dirty="0"/>
              <a:t>Convenient Interface: 3%</a:t>
            </a:r>
          </a:p>
          <a:p>
            <a:pPr lvl="1"/>
            <a:r>
              <a:rPr lang="en-US" altLang="ko-KR" dirty="0"/>
              <a:t>Evaluate the appropriate use of graphic components like buttons, menu bars, and status bars.</a:t>
            </a:r>
          </a:p>
          <a:p>
            <a:pPr lvl="1"/>
            <a:r>
              <a:rPr lang="en-US" altLang="ko-KR" dirty="0"/>
              <a:t>Assess how they contribute to the overall user experience.</a:t>
            </a:r>
          </a:p>
          <a:p>
            <a:r>
              <a:rPr lang="en-US" altLang="ko-KR" dirty="0"/>
              <a:t>Penalty for Changing Interface Between Presentations</a:t>
            </a:r>
          </a:p>
          <a:p>
            <a:r>
              <a:rPr lang="en-US" altLang="ko-KR" dirty="0"/>
              <a:t>Relative Evaluation of Implementation Results: 15%</a:t>
            </a:r>
          </a:p>
          <a:p>
            <a:r>
              <a:rPr lang="en-US" altLang="ko-KR" dirty="0"/>
              <a:t>Penalty for Implementing Another Team's Mandatory Features: Deduct 1 point for each.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67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1E0CF19-D5A6-768A-CFB9-B982D8BB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Group Activity</a:t>
            </a:r>
            <a:br>
              <a:rPr lang="en-US" altLang="ko-KR" dirty="0"/>
            </a:br>
            <a:r>
              <a:rPr lang="en-US" altLang="ko-KR" sz="1800" dirty="0"/>
              <a:t>Flowchart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0137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9FFDE-7787-7468-97E1-EC9AA272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4E57A-E6DF-B320-FED6-89874D30F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Structures: components of algorithms for solving problems</a:t>
            </a:r>
          </a:p>
          <a:p>
            <a:r>
              <a:rPr lang="en-US" altLang="ko-KR" dirty="0"/>
              <a:t>Algorithm: a </a:t>
            </a:r>
            <a:r>
              <a:rPr lang="en-US" altLang="ko-KR" dirty="0">
                <a:solidFill>
                  <a:srgbClr val="4D63F0"/>
                </a:solidFill>
              </a:rPr>
              <a:t>procedure</a:t>
            </a:r>
            <a:r>
              <a:rPr lang="en-US" altLang="ko-KR" dirty="0"/>
              <a:t> for solving a mathematical problem in </a:t>
            </a:r>
            <a:r>
              <a:rPr lang="en-US" altLang="ko-KR" dirty="0">
                <a:solidFill>
                  <a:srgbClr val="4D63F0"/>
                </a:solidFill>
              </a:rPr>
              <a:t>a finite number of steps </a:t>
            </a:r>
            <a:r>
              <a:rPr lang="en-US" altLang="ko-KR" dirty="0"/>
              <a:t>that frequently involves repetition of an operation</a:t>
            </a:r>
          </a:p>
          <a:p>
            <a:endParaRPr lang="en-US" altLang="ko-KR" dirty="0"/>
          </a:p>
          <a:p>
            <a:r>
              <a:rPr lang="en-US" altLang="ko-KR" dirty="0"/>
              <a:t>Flowchart</a:t>
            </a:r>
          </a:p>
          <a:p>
            <a:pPr lvl="1"/>
            <a:r>
              <a:rPr lang="en-US" altLang="ko-KR" dirty="0"/>
              <a:t>Sequence</a:t>
            </a:r>
          </a:p>
          <a:p>
            <a:pPr lvl="1"/>
            <a:r>
              <a:rPr lang="en-US" altLang="ko-KR" dirty="0"/>
              <a:t>Branching</a:t>
            </a:r>
          </a:p>
          <a:p>
            <a:pPr lvl="1"/>
            <a:r>
              <a:rPr lang="en-US" altLang="ko-KR" dirty="0"/>
              <a:t>Loop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2FDB35-5FB9-66BA-5D6A-C8A23026BB1D}"/>
              </a:ext>
            </a:extLst>
          </p:cNvPr>
          <p:cNvSpPr/>
          <p:nvPr/>
        </p:nvSpPr>
        <p:spPr>
          <a:xfrm>
            <a:off x="604434" y="801756"/>
            <a:ext cx="2526224" cy="422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9BD42E-2DE5-94C7-6858-DBF604411BF3}"/>
              </a:ext>
            </a:extLst>
          </p:cNvPr>
          <p:cNvSpPr/>
          <p:nvPr/>
        </p:nvSpPr>
        <p:spPr>
          <a:xfrm>
            <a:off x="604434" y="1700658"/>
            <a:ext cx="1673817" cy="422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8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C6CE16A-3EAC-763D-A39A-D5E37F59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the sum of two numbers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2FB29F-2812-7E5F-2E71-BF3B0FC58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Draw a flow chart that sums two numbers</a:t>
            </a:r>
          </a:p>
          <a:p>
            <a:r>
              <a:rPr lang="en-US" altLang="ko-KR" dirty="0"/>
              <a:t>Conditions: </a:t>
            </a:r>
          </a:p>
          <a:p>
            <a:pPr lvl="1"/>
            <a:r>
              <a:rPr lang="en-US" altLang="ko-KR" dirty="0"/>
              <a:t>x, y: variable for two positive integer input</a:t>
            </a:r>
          </a:p>
          <a:p>
            <a:pPr lvl="1"/>
            <a:r>
              <a:rPr lang="en-US" altLang="ko-KR" dirty="0"/>
              <a:t>s: the variable for the sum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527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B8D7D-9D23-8975-553B-55BFD012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Game(Tic-Tac-Toe)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26BCA-8537-C5D9-0AA2-98C870C6C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paper-and-pencil game for two players • </a:t>
            </a:r>
          </a:p>
          <a:p>
            <a:r>
              <a:rPr lang="en-US" altLang="ko-KR" dirty="0"/>
              <a:t>Players take turns marking the spaces in a </a:t>
            </a:r>
            <a:r>
              <a:rPr lang="en-US" altLang="ko-KR" dirty="0" err="1"/>
              <a:t>threeby</a:t>
            </a:r>
            <a:r>
              <a:rPr lang="en-US" altLang="ko-KR" dirty="0"/>
              <a:t>-three grid with X or O. </a:t>
            </a:r>
          </a:p>
          <a:p>
            <a:r>
              <a:rPr lang="en-US" altLang="ko-KR" dirty="0"/>
              <a:t>Winner: who succeeds in placing three of their marks </a:t>
            </a:r>
          </a:p>
          <a:p>
            <a:pPr lvl="1"/>
            <a:r>
              <a:rPr lang="en-US" altLang="ko-KR" dirty="0"/>
              <a:t>a horizontal row </a:t>
            </a:r>
          </a:p>
          <a:p>
            <a:pPr lvl="1"/>
            <a:r>
              <a:rPr lang="en-US" altLang="ko-KR" dirty="0"/>
              <a:t>Vertical row </a:t>
            </a:r>
          </a:p>
          <a:p>
            <a:pPr lvl="1"/>
            <a:r>
              <a:rPr lang="en-US" altLang="ko-KR" dirty="0"/>
              <a:t>or diagonal row </a:t>
            </a:r>
          </a:p>
          <a:p>
            <a:pPr lvl="1"/>
            <a:r>
              <a:rPr lang="en-US" altLang="ko-KR" dirty="0"/>
              <a:t>Draw a flowchart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49DDC2-CBD3-895F-3E51-2B0F52A0C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556" y="3007819"/>
            <a:ext cx="3362794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16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CC4087D-3C9C-0C6D-C0DD-900292AC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68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64AD4-5C11-228B-E509-62B42FA5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Next week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4CB4A-599D-E616-9A23-CA767CF07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Review of an Object-oriented concept</a:t>
            </a:r>
          </a:p>
          <a:p>
            <a:pPr lvl="1"/>
            <a:r>
              <a:rPr lang="en-US" altLang="ko-KR" dirty="0"/>
              <a:t>ADT</a:t>
            </a:r>
          </a:p>
          <a:p>
            <a:pPr lvl="1"/>
            <a:r>
              <a:rPr lang="en-US" altLang="ko-KR" dirty="0"/>
              <a:t>Class</a:t>
            </a:r>
          </a:p>
          <a:p>
            <a:pPr lvl="1"/>
            <a:r>
              <a:rPr lang="en-US" altLang="ko-KR" dirty="0"/>
              <a:t>Abstract class</a:t>
            </a:r>
          </a:p>
          <a:p>
            <a:pPr lvl="1"/>
            <a:r>
              <a:rPr lang="en-US" altLang="ko-KR" dirty="0"/>
              <a:t>Interface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Generics</a:t>
            </a:r>
          </a:p>
          <a:p>
            <a:pPr lvl="1"/>
            <a:r>
              <a:rPr lang="en-US" altLang="ko-KR" dirty="0"/>
              <a:t>Parameter class having some undecided types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023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46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FEF0D0-BD3A-4D4B-B617-21695B0304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Administration</a:t>
            </a:r>
          </a:p>
          <a:p>
            <a:r>
              <a:rPr lang="en-US" altLang="ko-KR" sz="2000" dirty="0"/>
              <a:t>Team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4F72B6-59BE-8446-F288-F3EC6617CADA}"/>
              </a:ext>
            </a:extLst>
          </p:cNvPr>
          <p:cNvSpPr txBox="1"/>
          <p:nvPr/>
        </p:nvSpPr>
        <p:spPr>
          <a:xfrm>
            <a:off x="5009321" y="4740275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ko-KR" sz="2000" dirty="0">
                <a:solidFill>
                  <a:schemeClr val="bg1"/>
                </a:solidFill>
              </a:rPr>
              <a:t>Group Activity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altLang="ko-KR" sz="2000" dirty="0">
                <a:solidFill>
                  <a:schemeClr val="bg1"/>
                </a:solidFill>
              </a:rPr>
              <a:t>Review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16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AA446-709C-1776-1576-4ABCBC1B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Administration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23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6AD74-CBA7-1978-3059-CCDCF77C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Lecturer</a:t>
            </a:r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97A1AE3-AAF5-E9B0-108E-38390B8F01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50" t="41050" r="31458" b="7692"/>
          <a:stretch/>
        </p:blipFill>
        <p:spPr>
          <a:xfrm>
            <a:off x="472612" y="1698171"/>
            <a:ext cx="5201872" cy="43692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A15F3C2-A2FD-DF0E-5872-78AD75928324}"/>
              </a:ext>
            </a:extLst>
          </p:cNvPr>
          <p:cNvSpPr txBox="1"/>
          <p:nvPr/>
        </p:nvSpPr>
        <p:spPr>
          <a:xfrm>
            <a:off x="5794466" y="2541978"/>
            <a:ext cx="2663734" cy="62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3200" b="1" dirty="0">
                <a:latin typeface="+mj-lt"/>
                <a:cs typeface="Arial" pitchFamily="34" charset="0"/>
              </a:rPr>
              <a:t>Ja-</a:t>
            </a:r>
            <a:r>
              <a:rPr lang="en-US" altLang="ko-KR" sz="3200" b="1" dirty="0" err="1">
                <a:latin typeface="+mj-lt"/>
                <a:cs typeface="Arial" pitchFamily="34" charset="0"/>
              </a:rPr>
              <a:t>Hee</a:t>
            </a:r>
            <a:r>
              <a:rPr lang="en-US" altLang="ko-KR" sz="3200" b="1" dirty="0">
                <a:latin typeface="+mj-lt"/>
                <a:cs typeface="Arial" pitchFamily="34" charset="0"/>
              </a:rPr>
              <a:t> Kim</a:t>
            </a:r>
          </a:p>
        </p:txBody>
      </p:sp>
      <p:grpSp>
        <p:nvGrpSpPr>
          <p:cNvPr id="44" name="Group 16">
            <a:extLst>
              <a:ext uri="{FF2B5EF4-FFF2-40B4-BE49-F238E27FC236}">
                <a16:creationId xmlns:a16="http://schemas.microsoft.com/office/drawing/2014/main" id="{359F1156-D640-A339-B9FC-44FDFEB7591B}"/>
              </a:ext>
            </a:extLst>
          </p:cNvPr>
          <p:cNvGrpSpPr/>
          <p:nvPr/>
        </p:nvGrpSpPr>
        <p:grpSpPr>
          <a:xfrm>
            <a:off x="5794466" y="3379587"/>
            <a:ext cx="4043532" cy="1757661"/>
            <a:chOff x="755576" y="2985717"/>
            <a:chExt cx="3092136" cy="175766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B22C1DF-D11D-0BC5-483D-D70590FE6106}"/>
                </a:ext>
              </a:extLst>
            </p:cNvPr>
            <p:cNvSpPr txBox="1"/>
            <p:nvPr/>
          </p:nvSpPr>
          <p:spPr>
            <a:xfrm>
              <a:off x="755576" y="3336198"/>
              <a:ext cx="3092136" cy="1407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cs typeface="Arial" pitchFamily="34" charset="0"/>
                </a:rPr>
                <a:t>E-mail:	jahee@seoultech.ach.kr</a:t>
              </a:r>
            </a:p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cs typeface="Arial" pitchFamily="34" charset="0"/>
                </a:rPr>
                <a:t>If you have any question,</a:t>
              </a:r>
            </a:p>
            <a:p>
              <a:pPr marL="628650" lvl="1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cs typeface="Arial" pitchFamily="34" charset="0"/>
                </a:rPr>
                <a:t>Office Hour: Wednesday 14:00-15:00</a:t>
              </a:r>
            </a:p>
            <a:p>
              <a:pPr marL="628650" lvl="1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cs typeface="Arial" pitchFamily="34" charset="0"/>
                </a:rPr>
                <a:t>Office: Frontier Building #609</a:t>
              </a:r>
            </a:p>
            <a:p>
              <a:pPr marL="628650" lvl="1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cs typeface="Arial" pitchFamily="34" charset="0"/>
                </a:rPr>
                <a:t>Hour: Wednesday 14:00-15:00</a:t>
              </a:r>
            </a:p>
            <a:p>
              <a:pPr marL="628650" lvl="1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cs typeface="Arial" pitchFamily="34" charset="0"/>
                </a:rPr>
                <a:t>Register via message in e-class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B10ACE6-F407-07E7-6A84-B2031F37B8D6}"/>
                </a:ext>
              </a:extLst>
            </p:cNvPr>
            <p:cNvSpPr txBox="1"/>
            <p:nvPr/>
          </p:nvSpPr>
          <p:spPr>
            <a:xfrm>
              <a:off x="755576" y="2985717"/>
              <a:ext cx="3092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cs typeface="Arial" pitchFamily="34" charset="0"/>
                </a:rPr>
                <a:t>Contact Info.</a:t>
              </a:r>
              <a:endParaRPr lang="ko-KR" altLang="en-US" sz="16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61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B8049-FDAA-AE5C-DD65-1437EB40F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Textbook</a:t>
            </a:r>
            <a:endParaRPr lang="ko-KR" altLang="en-US" dirty="0"/>
          </a:p>
        </p:txBody>
      </p:sp>
      <p:pic>
        <p:nvPicPr>
          <p:cNvPr id="4" name="그림 개체 틀 4">
            <a:extLst>
              <a:ext uri="{FF2B5EF4-FFF2-40B4-BE49-F238E27FC236}">
                <a16:creationId xmlns:a16="http://schemas.microsoft.com/office/drawing/2014/main" id="{D57B9D6A-4BA1-60E4-BEAC-1FC51495C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7" r="4387"/>
          <a:stretch>
            <a:fillRect/>
          </a:stretch>
        </p:blipFill>
        <p:spPr>
          <a:xfrm>
            <a:off x="628650" y="2069779"/>
            <a:ext cx="2997472" cy="4107184"/>
          </a:xfrm>
          <a:prstGeom prst="rect">
            <a:avLst/>
          </a:prstGeom>
        </p:spPr>
      </p:pic>
      <p:pic>
        <p:nvPicPr>
          <p:cNvPr id="1026" name="Picture 2" descr="쉽게 배우는 자료구조 with 자바 - 알라딘">
            <a:extLst>
              <a:ext uri="{FF2B5EF4-FFF2-40B4-BE49-F238E27FC236}">
                <a16:creationId xmlns:a16="http://schemas.microsoft.com/office/drawing/2014/main" id="{CEA78543-67E5-257E-D494-2E7A63099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348" y="1998210"/>
            <a:ext cx="3343002" cy="417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F48A78-FD92-61EF-0B8D-58891FE883DD}"/>
              </a:ext>
            </a:extLst>
          </p:cNvPr>
          <p:cNvSpPr txBox="1"/>
          <p:nvPr/>
        </p:nvSpPr>
        <p:spPr>
          <a:xfrm>
            <a:off x="497303" y="1472629"/>
            <a:ext cx="590349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>
                <a:hlinkClick r:id="rId5"/>
              </a:rPr>
              <a:t>https://www.amazon.com/Structures-Abstractions-Whats-Computer-Science/dp/0134831691</a:t>
            </a:r>
            <a:r>
              <a:rPr lang="ko-KR" alt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746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663C-C4DE-CC8C-A219-C56CF360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Flipped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1DD7B-65AA-C3D9-FAA0-7E9E1FE6C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Online session</a:t>
            </a:r>
          </a:p>
          <a:p>
            <a:pPr lvl="1"/>
            <a:r>
              <a:rPr lang="en-US" altLang="ko-KR" dirty="0"/>
              <a:t>Weekly Online Lectures: Starting every Sunday.</a:t>
            </a:r>
          </a:p>
          <a:p>
            <a:pPr lvl="1"/>
            <a:r>
              <a:rPr lang="en-US" altLang="ko-KR" dirty="0"/>
              <a:t>Explore Key Concepts and Topics in-depth.</a:t>
            </a:r>
          </a:p>
          <a:p>
            <a:endParaRPr lang="en-US" altLang="ko-KR" dirty="0"/>
          </a:p>
          <a:p>
            <a:r>
              <a:rPr lang="en-US" altLang="ko-KR" dirty="0"/>
              <a:t>Offline session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Location: Frontier Building, Room #216.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Every Tuesday from 10:00 AM</a:t>
            </a:r>
          </a:p>
          <a:p>
            <a:pPr lvl="1"/>
            <a:r>
              <a:rPr lang="en-US" altLang="ko-KR" dirty="0"/>
              <a:t>Review and Discuss the Online Lecture of the Week.</a:t>
            </a:r>
          </a:p>
          <a:p>
            <a:pPr lvl="1"/>
            <a:r>
              <a:rPr lang="en-US" altLang="ko-KR" dirty="0"/>
              <a:t>Assignment Explanation and Hands-on Practice.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653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8A929-EE15-F1FE-693B-70B15BC8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D4A001-6AFB-1F4D-11E7-91FD836DCE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016001"/>
          <a:ext cx="7886927" cy="582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9617">
                  <a:extLst>
                    <a:ext uri="{9D8B030D-6E8A-4147-A177-3AD203B41FA5}">
                      <a16:colId xmlns:a16="http://schemas.microsoft.com/office/drawing/2014/main" val="3274081158"/>
                    </a:ext>
                  </a:extLst>
                </a:gridCol>
                <a:gridCol w="1403798">
                  <a:extLst>
                    <a:ext uri="{9D8B030D-6E8A-4147-A177-3AD203B41FA5}">
                      <a16:colId xmlns:a16="http://schemas.microsoft.com/office/drawing/2014/main" val="2399299484"/>
                    </a:ext>
                  </a:extLst>
                </a:gridCol>
                <a:gridCol w="4126963">
                  <a:extLst>
                    <a:ext uri="{9D8B030D-6E8A-4147-A177-3AD203B41FA5}">
                      <a16:colId xmlns:a16="http://schemas.microsoft.com/office/drawing/2014/main" val="2456559277"/>
                    </a:ext>
                  </a:extLst>
                </a:gridCol>
                <a:gridCol w="1606549">
                  <a:extLst>
                    <a:ext uri="{9D8B030D-6E8A-4147-A177-3AD203B41FA5}">
                      <a16:colId xmlns:a16="http://schemas.microsoft.com/office/drawing/2014/main" val="1842910896"/>
                    </a:ext>
                  </a:extLst>
                </a:gridCol>
              </a:tblGrid>
              <a:tr h="323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ongenial" panose="020B0604020202020204" pitchFamily="2" charset="0"/>
                        </a:rPr>
                        <a:t>Week</a:t>
                      </a:r>
                      <a:endParaRPr lang="ko-KR" altLang="en-US" sz="1600" dirty="0">
                        <a:latin typeface="Congenial" panose="020B0604020202020204" pitchFamily="2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ongenial" panose="020B0604020202020204" pitchFamily="2" charset="0"/>
                          <a:ea typeface="+mn-ea"/>
                        </a:rPr>
                        <a:t>Date</a:t>
                      </a:r>
                      <a:endParaRPr lang="ko-KR" altLang="en-US" sz="1600" dirty="0">
                        <a:latin typeface="Congenial" panose="020B0604020202020204" pitchFamily="2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genial" panose="020B0604020202020204" pitchFamily="2" charset="0"/>
                        </a:rPr>
                        <a:t>Subject</a:t>
                      </a:r>
                      <a:endParaRPr lang="ko-KR" altLang="en-US" sz="1600" dirty="0">
                        <a:latin typeface="Congenial" panose="020B0604020202020204" pitchFamily="2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genial" panose="020B0604020202020204" pitchFamily="2" charset="0"/>
                          <a:ea typeface="+mn-ea"/>
                        </a:rPr>
                        <a:t>Assignment</a:t>
                      </a:r>
                      <a:endParaRPr lang="ko-KR" altLang="en-US" sz="1600" dirty="0">
                        <a:latin typeface="Congenial" panose="020B0604020202020204" pitchFamily="2" charset="0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704968"/>
                  </a:ext>
                </a:extLst>
              </a:tr>
              <a:tr h="323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1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+mn-ea"/>
                        </a:rPr>
                        <a:t>Sep. 5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lt"/>
                        </a:rPr>
                        <a:t>Introduction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303322"/>
                  </a:ext>
                </a:extLst>
              </a:tr>
              <a:tr h="323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2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n-lt"/>
                          <a:ea typeface="+mn-ea"/>
                        </a:rPr>
                        <a:t>Sep. 12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lt"/>
                        </a:rPr>
                        <a:t>Advanced Java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-Sep.</a:t>
                      </a:r>
                      <a:r>
                        <a:rPr lang="ko-KR" altLang="en-US" dirty="0">
                          <a:latin typeface="+mn-lt"/>
                        </a:rPr>
                        <a:t> </a:t>
                      </a:r>
                      <a:r>
                        <a:rPr lang="en-US" altLang="ko-KR" dirty="0">
                          <a:latin typeface="+mn-lt"/>
                        </a:rPr>
                        <a:t>18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694279"/>
                  </a:ext>
                </a:extLst>
              </a:tr>
              <a:tr h="323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3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n-lt"/>
                          <a:ea typeface="+mn-ea"/>
                        </a:rPr>
                        <a:t>Sep. 19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lt"/>
                        </a:rPr>
                        <a:t>Time Complexity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93552"/>
                  </a:ext>
                </a:extLst>
              </a:tr>
              <a:tr h="323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4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n-lt"/>
                          <a:ea typeface="+mn-ea"/>
                        </a:rPr>
                        <a:t>Sep. 26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lt"/>
                        </a:rPr>
                        <a:t>List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210743"/>
                  </a:ext>
                </a:extLst>
              </a:tr>
              <a:tr h="323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5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+mn-ea"/>
                        </a:rPr>
                        <a:t>Oct. 3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lt"/>
                        </a:rPr>
                        <a:t>Stack</a:t>
                      </a:r>
                      <a:r>
                        <a:rPr lang="ko-KR" altLang="en-US" dirty="0">
                          <a:latin typeface="+mn-lt"/>
                        </a:rPr>
                        <a:t> </a:t>
                      </a:r>
                      <a:r>
                        <a:rPr lang="en-US" altLang="ko-KR" dirty="0">
                          <a:latin typeface="+mn-lt"/>
                        </a:rPr>
                        <a:t>and</a:t>
                      </a:r>
                      <a:r>
                        <a:rPr lang="ko-KR" altLang="en-US" dirty="0">
                          <a:latin typeface="+mn-lt"/>
                        </a:rPr>
                        <a:t> </a:t>
                      </a:r>
                      <a:r>
                        <a:rPr lang="en-US" altLang="ko-KR" dirty="0">
                          <a:latin typeface="+mn-lt"/>
                        </a:rPr>
                        <a:t>GUI  Presentation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-Oct. 1 (Team)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641383"/>
                  </a:ext>
                </a:extLst>
              </a:tr>
              <a:tr h="323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6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+mn-ea"/>
                        </a:rPr>
                        <a:t>Oct. 10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lt"/>
                        </a:rPr>
                        <a:t>Queue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-Oct. 16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436714"/>
                  </a:ext>
                </a:extLst>
              </a:tr>
              <a:tr h="323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7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+mn-ea"/>
                        </a:rPr>
                        <a:t>Oct. 17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lt"/>
                        </a:rPr>
                        <a:t>Recursion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lt"/>
                        </a:rPr>
                        <a:t>-Oct. 23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220224"/>
                  </a:ext>
                </a:extLst>
              </a:tr>
              <a:tr h="323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8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+mn-ea"/>
                        </a:rPr>
                        <a:t>Oct. 24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lt"/>
                        </a:rPr>
                        <a:t>Tree 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161371"/>
                  </a:ext>
                </a:extLst>
              </a:tr>
              <a:tr h="323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9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+mn-ea"/>
                        </a:rPr>
                        <a:t>Oct. 31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lt"/>
                        </a:rPr>
                        <a:t>Binary Search Tree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41787"/>
                  </a:ext>
                </a:extLst>
              </a:tr>
              <a:tr h="323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10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+mn-ea"/>
                        </a:rPr>
                        <a:t>Nov. 7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lt"/>
                        </a:rPr>
                        <a:t>Heap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lt"/>
                        </a:rPr>
                        <a:t>-Nov. 13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541681"/>
                  </a:ext>
                </a:extLst>
              </a:tr>
              <a:tr h="323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11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+mn-ea"/>
                        </a:rPr>
                        <a:t>Nov. 14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lt"/>
                        </a:rPr>
                        <a:t>Sorting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179244"/>
                  </a:ext>
                </a:extLst>
              </a:tr>
              <a:tr h="323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12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+mn-ea"/>
                        </a:rPr>
                        <a:t>Nov. 21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lt"/>
                        </a:rPr>
                        <a:t>Hash Table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lt"/>
                        </a:rPr>
                        <a:t>-Nov. 27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045846"/>
                  </a:ext>
                </a:extLst>
              </a:tr>
              <a:tr h="323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13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+mn-ea"/>
                        </a:rPr>
                        <a:t>Nov. 28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lt"/>
                        </a:rPr>
                        <a:t>Written Test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793770"/>
                  </a:ext>
                </a:extLst>
              </a:tr>
              <a:tr h="323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14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+mn-ea"/>
                        </a:rPr>
                        <a:t>Dec. 5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lt"/>
                        </a:rPr>
                        <a:t>Project Presentation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Dec. 4(Team)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906809"/>
                  </a:ext>
                </a:extLst>
              </a:tr>
              <a:tr h="323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15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+mn-ea"/>
                        </a:rPr>
                        <a:t>Dec. 12</a:t>
                      </a:r>
                      <a:endParaRPr lang="ko-KR" altLang="en-US" sz="160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lt"/>
                        </a:rPr>
                        <a:t>Lab Test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357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52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E6483-94A7-E7DC-A7DC-A8E2E2DF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Grading</a:t>
            </a:r>
            <a:endParaRPr lang="ko-KR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2027F1-484E-2036-241C-1A886D5B0039}"/>
              </a:ext>
            </a:extLst>
          </p:cNvPr>
          <p:cNvGraphicFramePr>
            <a:graphicFrameLocks noGrp="1"/>
          </p:cNvGraphicFramePr>
          <p:nvPr/>
        </p:nvGraphicFramePr>
        <p:xfrm>
          <a:off x="2025509" y="1958520"/>
          <a:ext cx="2182352" cy="4239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072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Program assignment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19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30%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Coding assignment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- 10 % (5 problems)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37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Team project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cs typeface="Arial" pitchFamily="34" charset="0"/>
                        </a:rPr>
                        <a:t>-20%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cs typeface="Arial" pitchFamily="34" charset="0"/>
                        </a:rPr>
                        <a:t>- Drawing editor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07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Programming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470757-6B2B-56E9-02C6-AFE35C3F3F23}"/>
              </a:ext>
            </a:extLst>
          </p:cNvPr>
          <p:cNvGraphicFramePr>
            <a:graphicFrameLocks noGrp="1"/>
          </p:cNvGraphicFramePr>
          <p:nvPr/>
        </p:nvGraphicFramePr>
        <p:xfrm>
          <a:off x="6332998" y="1958520"/>
          <a:ext cx="2182352" cy="44327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072">
                <a:tc gridSpan="3">
                  <a:txBody>
                    <a:bodyPr/>
                    <a:lstStyle/>
                    <a:p>
                      <a:pPr algn="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Lab Test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196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30%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Dec. 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#501 Frontier </a:t>
                      </a:r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Bld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37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Focus on practice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Coding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072">
                <a:tc gridSpan="3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Programming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D13F2D-2E35-DC88-A006-4560C21C667F}"/>
              </a:ext>
            </a:extLst>
          </p:cNvPr>
          <p:cNvGraphicFramePr>
            <a:graphicFrameLocks noGrp="1"/>
          </p:cNvGraphicFramePr>
          <p:nvPr/>
        </p:nvGraphicFramePr>
        <p:xfrm>
          <a:off x="4028913" y="1742522"/>
          <a:ext cx="2483032" cy="4365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30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Written Test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84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40%</a:t>
                      </a:r>
                      <a:endParaRPr lang="en-US" altLang="ko-KR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ea typeface="+mn-ea"/>
                        </a:rPr>
                        <a:t>Nov. 28</a:t>
                      </a:r>
                      <a:endParaRPr lang="ko-KR" altLang="en-US" sz="1400" dirty="0">
                        <a:latin typeface="+mn-lt"/>
                        <a:ea typeface="+mn-ea"/>
                      </a:endParaRPr>
                    </a:p>
                  </a:txBody>
                  <a:tcPr marL="101237" marR="101237" marT="50619" marB="50619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Class room</a:t>
                      </a:r>
                    </a:p>
                  </a:txBody>
                  <a:tcPr marL="101237" marR="101237" marT="50619" marB="506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Focus on the theory</a:t>
                      </a:r>
                    </a:p>
                  </a:txBody>
                  <a:tcPr marL="101237" marR="101237" marT="50619" marB="506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799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OX, selection</a:t>
                      </a:r>
                    </a:p>
                  </a:txBody>
                  <a:tcPr marL="101237" marR="101237" marT="50619" marB="506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101237" marR="101237" marT="50619" marB="50619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799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Short or long answer, diagram</a:t>
                      </a:r>
                    </a:p>
                  </a:txBody>
                  <a:tcPr marL="101237" marR="101237" marT="50619" marB="506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101237" marR="101237" marT="50619" marB="50619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30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Written test</a:t>
                      </a:r>
                      <a:endParaRPr lang="ko-KR" altLang="en-US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388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A06CD7F-2BCA-3019-144E-D4471FDD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Team Project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400" dirty="0"/>
              <a:t>QBL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783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Congenial SemiBold"/>
        <a:ea typeface="포천 오성과 한음 Bold"/>
        <a:cs typeface=""/>
      </a:majorFont>
      <a:minorFont>
        <a:latin typeface="Congenial Light"/>
        <a:ea typeface="한컴 말랑말랑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343FAB3927D75429FFAF666EEFB9157" ma:contentTypeVersion="4" ma:contentTypeDescription="새 문서를 만듭니다." ma:contentTypeScope="" ma:versionID="695593a1eae016dc2bcf9772d17baab0">
  <xsd:schema xmlns:xsd="http://www.w3.org/2001/XMLSchema" xmlns:xs="http://www.w3.org/2001/XMLSchema" xmlns:p="http://schemas.microsoft.com/office/2006/metadata/properties" xmlns:ns3="660618ff-22dd-403d-8303-5ab8022abe8a" targetNamespace="http://schemas.microsoft.com/office/2006/metadata/properties" ma:root="true" ma:fieldsID="6b23d278e3a941815a9dc11f248ad6a9" ns3:_="">
    <xsd:import namespace="660618ff-22dd-403d-8303-5ab8022abe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0618ff-22dd-403d-8303-5ab8022abe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8F8AA4-D0BB-4FE3-82DC-0DCF28C05DAB}">
  <ds:schemaRefs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60618ff-22dd-403d-8303-5ab8022abe8a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B2C3039-9635-4B21-BF92-E7D012A91D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8D59BF-CB0C-4117-AA23-EC8AE4CB86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0618ff-22dd-403d-8303-5ab8022abe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1586</TotalTime>
  <Words>1724</Words>
  <Application>Microsoft Office PowerPoint</Application>
  <PresentationFormat>화면 슬라이드 쇼(4:3)</PresentationFormat>
  <Paragraphs>221</Paragraphs>
  <Slides>18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Arial monospaced for SAP</vt:lpstr>
      <vt:lpstr>Söhne</vt:lpstr>
      <vt:lpstr>맑은 고딕</vt:lpstr>
      <vt:lpstr>한컴 말랑말랑 Regular</vt:lpstr>
      <vt:lpstr>Arial</vt:lpstr>
      <vt:lpstr>Congenial</vt:lpstr>
      <vt:lpstr>Congenial Light</vt:lpstr>
      <vt:lpstr>Congenial SemiBold</vt:lpstr>
      <vt:lpstr>Office 테마</vt:lpstr>
      <vt:lpstr>Introduction</vt:lpstr>
      <vt:lpstr>PowerPoint 프레젠테이션</vt:lpstr>
      <vt:lpstr>Administration</vt:lpstr>
      <vt:lpstr>Lecturer</vt:lpstr>
      <vt:lpstr>Textbook</vt:lpstr>
      <vt:lpstr>Flipped Learning</vt:lpstr>
      <vt:lpstr>Schedule</vt:lpstr>
      <vt:lpstr>Grading</vt:lpstr>
      <vt:lpstr>Team Project  QBL</vt:lpstr>
      <vt:lpstr>Outline</vt:lpstr>
      <vt:lpstr>Assessment</vt:lpstr>
      <vt:lpstr>Group Activity Flowchart</vt:lpstr>
      <vt:lpstr>Summary</vt:lpstr>
      <vt:lpstr>Example: the sum of two numbers</vt:lpstr>
      <vt:lpstr>Game(Tic-Tac-Toe) </vt:lpstr>
      <vt:lpstr>Review</vt:lpstr>
      <vt:lpstr>Next week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김자희</dc:creator>
  <cp:lastModifiedBy>김자희</cp:lastModifiedBy>
  <cp:revision>19</cp:revision>
  <dcterms:created xsi:type="dcterms:W3CDTF">2022-06-27T05:40:25Z</dcterms:created>
  <dcterms:modified xsi:type="dcterms:W3CDTF">2023-09-04T08:31:57Z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0x010100C343FAB3927D75429FFAF666EEFB9157</vt:lpwstr>
  </property>
</Properties>
</file>