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4289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4289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9000"/>
                </a:moveTo>
                <a:lnTo>
                  <a:pt x="9144000" y="34290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2792" y="1488947"/>
            <a:ext cx="7239000" cy="4730750"/>
          </a:xfrm>
          <a:custGeom>
            <a:avLst/>
            <a:gdLst/>
            <a:ahLst/>
            <a:cxnLst/>
            <a:rect l="l" t="t" r="r" b="b"/>
            <a:pathLst>
              <a:path w="7239000" h="4730750">
                <a:moveTo>
                  <a:pt x="7239000" y="925576"/>
                </a:moveTo>
                <a:lnTo>
                  <a:pt x="7236561" y="877379"/>
                </a:lnTo>
                <a:lnTo>
                  <a:pt x="7229411" y="830580"/>
                </a:lnTo>
                <a:lnTo>
                  <a:pt x="7217804" y="785393"/>
                </a:lnTo>
                <a:lnTo>
                  <a:pt x="7201941" y="742086"/>
                </a:lnTo>
                <a:lnTo>
                  <a:pt x="7182091" y="700874"/>
                </a:lnTo>
                <a:lnTo>
                  <a:pt x="7158482" y="662012"/>
                </a:lnTo>
                <a:lnTo>
                  <a:pt x="7131342" y="625716"/>
                </a:lnTo>
                <a:lnTo>
                  <a:pt x="7100913" y="592239"/>
                </a:lnTo>
                <a:lnTo>
                  <a:pt x="7067436" y="561809"/>
                </a:lnTo>
                <a:lnTo>
                  <a:pt x="7031139" y="534670"/>
                </a:lnTo>
                <a:lnTo>
                  <a:pt x="6992277" y="511060"/>
                </a:lnTo>
                <a:lnTo>
                  <a:pt x="6951065" y="491210"/>
                </a:lnTo>
                <a:lnTo>
                  <a:pt x="6907758" y="475348"/>
                </a:lnTo>
                <a:lnTo>
                  <a:pt x="6862572" y="463740"/>
                </a:lnTo>
                <a:lnTo>
                  <a:pt x="6815772" y="456590"/>
                </a:lnTo>
                <a:lnTo>
                  <a:pt x="6767576" y="454152"/>
                </a:lnTo>
                <a:lnTo>
                  <a:pt x="4107180" y="454152"/>
                </a:lnTo>
                <a:lnTo>
                  <a:pt x="3653028" y="0"/>
                </a:lnTo>
                <a:lnTo>
                  <a:pt x="187960" y="0"/>
                </a:lnTo>
                <a:lnTo>
                  <a:pt x="137985" y="6718"/>
                </a:lnTo>
                <a:lnTo>
                  <a:pt x="93091" y="25679"/>
                </a:lnTo>
                <a:lnTo>
                  <a:pt x="55041" y="55079"/>
                </a:lnTo>
                <a:lnTo>
                  <a:pt x="25654" y="93116"/>
                </a:lnTo>
                <a:lnTo>
                  <a:pt x="6705" y="138010"/>
                </a:lnTo>
                <a:lnTo>
                  <a:pt x="0" y="187960"/>
                </a:lnTo>
                <a:lnTo>
                  <a:pt x="0" y="925576"/>
                </a:lnTo>
                <a:lnTo>
                  <a:pt x="0" y="1127760"/>
                </a:lnTo>
                <a:lnTo>
                  <a:pt x="0" y="4259021"/>
                </a:lnTo>
                <a:lnTo>
                  <a:pt x="2425" y="4307230"/>
                </a:lnTo>
                <a:lnTo>
                  <a:pt x="9575" y="4354042"/>
                </a:lnTo>
                <a:lnTo>
                  <a:pt x="21183" y="4399229"/>
                </a:lnTo>
                <a:lnTo>
                  <a:pt x="37045" y="4442549"/>
                </a:lnTo>
                <a:lnTo>
                  <a:pt x="56896" y="4483760"/>
                </a:lnTo>
                <a:lnTo>
                  <a:pt x="80505" y="4522635"/>
                </a:lnTo>
                <a:lnTo>
                  <a:pt x="107645" y="4558931"/>
                </a:lnTo>
                <a:lnTo>
                  <a:pt x="138074" y="4592409"/>
                </a:lnTo>
                <a:lnTo>
                  <a:pt x="171551" y="4622838"/>
                </a:lnTo>
                <a:lnTo>
                  <a:pt x="207848" y="4649978"/>
                </a:lnTo>
                <a:lnTo>
                  <a:pt x="246722" y="4673600"/>
                </a:lnTo>
                <a:lnTo>
                  <a:pt x="287921" y="4693450"/>
                </a:lnTo>
                <a:lnTo>
                  <a:pt x="331241" y="4709299"/>
                </a:lnTo>
                <a:lnTo>
                  <a:pt x="376415" y="4720920"/>
                </a:lnTo>
                <a:lnTo>
                  <a:pt x="423214" y="4728070"/>
                </a:lnTo>
                <a:lnTo>
                  <a:pt x="471424" y="4730496"/>
                </a:lnTo>
                <a:lnTo>
                  <a:pt x="6767576" y="4730496"/>
                </a:lnTo>
                <a:lnTo>
                  <a:pt x="6815772" y="4728070"/>
                </a:lnTo>
                <a:lnTo>
                  <a:pt x="6862572" y="4720920"/>
                </a:lnTo>
                <a:lnTo>
                  <a:pt x="6907758" y="4709299"/>
                </a:lnTo>
                <a:lnTo>
                  <a:pt x="6951065" y="4693450"/>
                </a:lnTo>
                <a:lnTo>
                  <a:pt x="6992277" y="4673600"/>
                </a:lnTo>
                <a:lnTo>
                  <a:pt x="7031139" y="4649978"/>
                </a:lnTo>
                <a:lnTo>
                  <a:pt x="7067436" y="4622838"/>
                </a:lnTo>
                <a:lnTo>
                  <a:pt x="7100913" y="4592409"/>
                </a:lnTo>
                <a:lnTo>
                  <a:pt x="7131342" y="4558931"/>
                </a:lnTo>
                <a:lnTo>
                  <a:pt x="7158482" y="4522635"/>
                </a:lnTo>
                <a:lnTo>
                  <a:pt x="7182091" y="4483760"/>
                </a:lnTo>
                <a:lnTo>
                  <a:pt x="7201941" y="4442549"/>
                </a:lnTo>
                <a:lnTo>
                  <a:pt x="7217804" y="4399229"/>
                </a:lnTo>
                <a:lnTo>
                  <a:pt x="7229411" y="4354042"/>
                </a:lnTo>
                <a:lnTo>
                  <a:pt x="7236561" y="4307230"/>
                </a:lnTo>
                <a:lnTo>
                  <a:pt x="7239000" y="4259021"/>
                </a:lnTo>
                <a:lnTo>
                  <a:pt x="7239000" y="925576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46453" y="2617469"/>
            <a:ext cx="6477000" cy="2476500"/>
          </a:xfrm>
          <a:custGeom>
            <a:avLst/>
            <a:gdLst/>
            <a:ahLst/>
            <a:cxnLst/>
            <a:rect l="l" t="t" r="r" b="b"/>
            <a:pathLst>
              <a:path w="6477000" h="2476500">
                <a:moveTo>
                  <a:pt x="0" y="0"/>
                </a:moveTo>
                <a:lnTo>
                  <a:pt x="6477000" y="0"/>
                </a:lnTo>
              </a:path>
              <a:path w="6477000" h="2476500">
                <a:moveTo>
                  <a:pt x="0" y="2476499"/>
                </a:moveTo>
                <a:lnTo>
                  <a:pt x="6477000" y="247649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73608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8"/>
                </a:lnTo>
                <a:lnTo>
                  <a:pt x="136983" y="17631"/>
                </a:lnTo>
                <a:lnTo>
                  <a:pt x="98885" y="38315"/>
                </a:lnTo>
                <a:lnTo>
                  <a:pt x="65692" y="65706"/>
                </a:lnTo>
                <a:lnTo>
                  <a:pt x="38305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399" y="1345691"/>
                </a:lnTo>
                <a:lnTo>
                  <a:pt x="6248399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8F9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943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8"/>
                </a:lnTo>
                <a:lnTo>
                  <a:pt x="136983" y="17631"/>
                </a:lnTo>
                <a:lnTo>
                  <a:pt x="98885" y="38315"/>
                </a:lnTo>
                <a:lnTo>
                  <a:pt x="65692" y="65706"/>
                </a:lnTo>
                <a:lnTo>
                  <a:pt x="38305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400" y="1345691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1" y="4558"/>
                </a:lnTo>
                <a:lnTo>
                  <a:pt x="136981" y="17631"/>
                </a:lnTo>
                <a:lnTo>
                  <a:pt x="98884" y="38315"/>
                </a:lnTo>
                <a:lnTo>
                  <a:pt x="65690" y="65706"/>
                </a:lnTo>
                <a:lnTo>
                  <a:pt x="38304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400" y="1345691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224282" y="0"/>
                </a:moveTo>
                <a:lnTo>
                  <a:pt x="5575554" y="0"/>
                </a:lnTo>
                <a:lnTo>
                  <a:pt x="6248400" y="672846"/>
                </a:lnTo>
                <a:lnTo>
                  <a:pt x="6248400" y="1345691"/>
                </a:lnTo>
                <a:lnTo>
                  <a:pt x="0" y="1345691"/>
                </a:lnTo>
                <a:lnTo>
                  <a:pt x="0" y="224282"/>
                </a:lnTo>
                <a:lnTo>
                  <a:pt x="4556" y="179093"/>
                </a:lnTo>
                <a:lnTo>
                  <a:pt x="17625" y="136999"/>
                </a:lnTo>
                <a:lnTo>
                  <a:pt x="38304" y="98902"/>
                </a:lnTo>
                <a:lnTo>
                  <a:pt x="65690" y="65706"/>
                </a:lnTo>
                <a:lnTo>
                  <a:pt x="98884" y="38315"/>
                </a:lnTo>
                <a:lnTo>
                  <a:pt x="136981" y="17631"/>
                </a:lnTo>
                <a:lnTo>
                  <a:pt x="179081" y="4558"/>
                </a:lnTo>
                <a:lnTo>
                  <a:pt x="224282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8654923" y="0"/>
                </a:moveTo>
                <a:lnTo>
                  <a:pt x="489051" y="0"/>
                </a:lnTo>
                <a:lnTo>
                  <a:pt x="441953" y="2238"/>
                </a:lnTo>
                <a:lnTo>
                  <a:pt x="396121" y="8818"/>
                </a:lnTo>
                <a:lnTo>
                  <a:pt x="351761" y="19533"/>
                </a:lnTo>
                <a:lnTo>
                  <a:pt x="309077" y="34179"/>
                </a:lnTo>
                <a:lnTo>
                  <a:pt x="268275" y="52551"/>
                </a:lnTo>
                <a:lnTo>
                  <a:pt x="229559" y="74445"/>
                </a:lnTo>
                <a:lnTo>
                  <a:pt x="193134" y="99655"/>
                </a:lnTo>
                <a:lnTo>
                  <a:pt x="159205" y="127976"/>
                </a:lnTo>
                <a:lnTo>
                  <a:pt x="127978" y="159204"/>
                </a:lnTo>
                <a:lnTo>
                  <a:pt x="99657" y="193134"/>
                </a:lnTo>
                <a:lnTo>
                  <a:pt x="74447" y="229560"/>
                </a:lnTo>
                <a:lnTo>
                  <a:pt x="52553" y="268278"/>
                </a:lnTo>
                <a:lnTo>
                  <a:pt x="34180" y="309083"/>
                </a:lnTo>
                <a:lnTo>
                  <a:pt x="19534" y="351771"/>
                </a:lnTo>
                <a:lnTo>
                  <a:pt x="8818" y="396135"/>
                </a:lnTo>
                <a:lnTo>
                  <a:pt x="2238" y="441972"/>
                </a:lnTo>
                <a:lnTo>
                  <a:pt x="0" y="489076"/>
                </a:lnTo>
                <a:lnTo>
                  <a:pt x="0" y="5920739"/>
                </a:lnTo>
                <a:lnTo>
                  <a:pt x="9144000" y="5920739"/>
                </a:lnTo>
                <a:lnTo>
                  <a:pt x="9144000" y="489076"/>
                </a:lnTo>
                <a:lnTo>
                  <a:pt x="9141761" y="441972"/>
                </a:lnTo>
                <a:lnTo>
                  <a:pt x="9135181" y="396135"/>
                </a:lnTo>
                <a:lnTo>
                  <a:pt x="9124466" y="351771"/>
                </a:lnTo>
                <a:lnTo>
                  <a:pt x="9109820" y="309083"/>
                </a:lnTo>
                <a:lnTo>
                  <a:pt x="9091448" y="268278"/>
                </a:lnTo>
                <a:lnTo>
                  <a:pt x="9069554" y="229560"/>
                </a:lnTo>
                <a:lnTo>
                  <a:pt x="9044344" y="193134"/>
                </a:lnTo>
                <a:lnTo>
                  <a:pt x="9016023" y="159204"/>
                </a:lnTo>
                <a:lnTo>
                  <a:pt x="8984795" y="127976"/>
                </a:lnTo>
                <a:lnTo>
                  <a:pt x="8950865" y="99655"/>
                </a:lnTo>
                <a:lnTo>
                  <a:pt x="8914439" y="74445"/>
                </a:lnTo>
                <a:lnTo>
                  <a:pt x="8875721" y="52551"/>
                </a:lnTo>
                <a:lnTo>
                  <a:pt x="8834916" y="34179"/>
                </a:lnTo>
                <a:lnTo>
                  <a:pt x="8792228" y="19533"/>
                </a:lnTo>
                <a:lnTo>
                  <a:pt x="8747864" y="8818"/>
                </a:lnTo>
                <a:lnTo>
                  <a:pt x="8702027" y="2238"/>
                </a:lnTo>
                <a:lnTo>
                  <a:pt x="8654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489051" y="0"/>
                </a:moveTo>
                <a:lnTo>
                  <a:pt x="8654923" y="0"/>
                </a:lnTo>
                <a:lnTo>
                  <a:pt x="8702027" y="2238"/>
                </a:lnTo>
                <a:lnTo>
                  <a:pt x="8747864" y="8818"/>
                </a:lnTo>
                <a:lnTo>
                  <a:pt x="8792228" y="19533"/>
                </a:lnTo>
                <a:lnTo>
                  <a:pt x="8834916" y="34179"/>
                </a:lnTo>
                <a:lnTo>
                  <a:pt x="8875721" y="52551"/>
                </a:lnTo>
                <a:lnTo>
                  <a:pt x="8914439" y="74445"/>
                </a:lnTo>
                <a:lnTo>
                  <a:pt x="8950865" y="99655"/>
                </a:lnTo>
                <a:lnTo>
                  <a:pt x="8984795" y="127976"/>
                </a:lnTo>
                <a:lnTo>
                  <a:pt x="9016023" y="159204"/>
                </a:lnTo>
                <a:lnTo>
                  <a:pt x="9044344" y="193134"/>
                </a:lnTo>
                <a:lnTo>
                  <a:pt x="9069554" y="229560"/>
                </a:lnTo>
                <a:lnTo>
                  <a:pt x="9091448" y="268278"/>
                </a:lnTo>
                <a:lnTo>
                  <a:pt x="9109820" y="309083"/>
                </a:lnTo>
                <a:lnTo>
                  <a:pt x="9124466" y="351771"/>
                </a:lnTo>
                <a:lnTo>
                  <a:pt x="9135181" y="396135"/>
                </a:lnTo>
                <a:lnTo>
                  <a:pt x="9141761" y="441972"/>
                </a:lnTo>
                <a:lnTo>
                  <a:pt x="9144000" y="489076"/>
                </a:lnTo>
                <a:lnTo>
                  <a:pt x="9144000" y="5920739"/>
                </a:lnTo>
                <a:lnTo>
                  <a:pt x="0" y="5920739"/>
                </a:lnTo>
                <a:lnTo>
                  <a:pt x="0" y="489076"/>
                </a:lnTo>
                <a:lnTo>
                  <a:pt x="2238" y="441972"/>
                </a:lnTo>
                <a:lnTo>
                  <a:pt x="8818" y="396135"/>
                </a:lnTo>
                <a:lnTo>
                  <a:pt x="19534" y="351771"/>
                </a:lnTo>
                <a:lnTo>
                  <a:pt x="34180" y="309083"/>
                </a:lnTo>
                <a:lnTo>
                  <a:pt x="52553" y="268278"/>
                </a:lnTo>
                <a:lnTo>
                  <a:pt x="74447" y="229560"/>
                </a:lnTo>
                <a:lnTo>
                  <a:pt x="99657" y="193134"/>
                </a:lnTo>
                <a:lnTo>
                  <a:pt x="127978" y="159204"/>
                </a:lnTo>
                <a:lnTo>
                  <a:pt x="159205" y="127976"/>
                </a:lnTo>
                <a:lnTo>
                  <a:pt x="193134" y="99655"/>
                </a:lnTo>
                <a:lnTo>
                  <a:pt x="229559" y="74445"/>
                </a:lnTo>
                <a:lnTo>
                  <a:pt x="268275" y="52551"/>
                </a:lnTo>
                <a:lnTo>
                  <a:pt x="309077" y="34179"/>
                </a:lnTo>
                <a:lnTo>
                  <a:pt x="351761" y="19533"/>
                </a:lnTo>
                <a:lnTo>
                  <a:pt x="396121" y="8818"/>
                </a:lnTo>
                <a:lnTo>
                  <a:pt x="441953" y="2238"/>
                </a:lnTo>
                <a:lnTo>
                  <a:pt x="48905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3064" y="2793619"/>
            <a:ext cx="32778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990" y="1998217"/>
            <a:ext cx="4646295" cy="211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73152" y="265175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8457184" y="0"/>
                  </a:moveTo>
                  <a:lnTo>
                    <a:pt x="279869" y="0"/>
                  </a:lnTo>
                  <a:lnTo>
                    <a:pt x="234472" y="3664"/>
                  </a:lnTo>
                  <a:lnTo>
                    <a:pt x="191407" y="14272"/>
                  </a:lnTo>
                  <a:lnTo>
                    <a:pt x="151251" y="31248"/>
                  </a:lnTo>
                  <a:lnTo>
                    <a:pt x="114580" y="54014"/>
                  </a:lnTo>
                  <a:lnTo>
                    <a:pt x="81970" y="81994"/>
                  </a:lnTo>
                  <a:lnTo>
                    <a:pt x="53997" y="114610"/>
                  </a:lnTo>
                  <a:lnTo>
                    <a:pt x="31237" y="151287"/>
                  </a:lnTo>
                  <a:lnTo>
                    <a:pt x="14267" y="191446"/>
                  </a:lnTo>
                  <a:lnTo>
                    <a:pt x="3662" y="234512"/>
                  </a:lnTo>
                  <a:lnTo>
                    <a:pt x="0" y="279908"/>
                  </a:lnTo>
                  <a:lnTo>
                    <a:pt x="0" y="6047778"/>
                  </a:lnTo>
                  <a:lnTo>
                    <a:pt x="3662" y="6093172"/>
                  </a:lnTo>
                  <a:lnTo>
                    <a:pt x="14267" y="6136235"/>
                  </a:lnTo>
                  <a:lnTo>
                    <a:pt x="31237" y="6176390"/>
                  </a:lnTo>
                  <a:lnTo>
                    <a:pt x="53997" y="6213061"/>
                  </a:lnTo>
                  <a:lnTo>
                    <a:pt x="81970" y="6245672"/>
                  </a:lnTo>
                  <a:lnTo>
                    <a:pt x="114580" y="6273646"/>
                  </a:lnTo>
                  <a:lnTo>
                    <a:pt x="151251" y="6296407"/>
                  </a:lnTo>
                  <a:lnTo>
                    <a:pt x="191407" y="6313379"/>
                  </a:lnTo>
                  <a:lnTo>
                    <a:pt x="234472" y="6323984"/>
                  </a:lnTo>
                  <a:lnTo>
                    <a:pt x="279869" y="6327648"/>
                  </a:lnTo>
                  <a:lnTo>
                    <a:pt x="8457184" y="6327648"/>
                  </a:lnTo>
                  <a:lnTo>
                    <a:pt x="8502579" y="6323984"/>
                  </a:lnTo>
                  <a:lnTo>
                    <a:pt x="8545645" y="6313379"/>
                  </a:lnTo>
                  <a:lnTo>
                    <a:pt x="8585804" y="6296407"/>
                  </a:lnTo>
                  <a:lnTo>
                    <a:pt x="8622481" y="6273646"/>
                  </a:lnTo>
                  <a:lnTo>
                    <a:pt x="8655097" y="6245672"/>
                  </a:lnTo>
                  <a:lnTo>
                    <a:pt x="8683077" y="6213061"/>
                  </a:lnTo>
                  <a:lnTo>
                    <a:pt x="8705843" y="6176390"/>
                  </a:lnTo>
                  <a:lnTo>
                    <a:pt x="8722819" y="6136235"/>
                  </a:lnTo>
                  <a:lnTo>
                    <a:pt x="8733427" y="6093172"/>
                  </a:lnTo>
                  <a:lnTo>
                    <a:pt x="8737092" y="6047778"/>
                  </a:lnTo>
                  <a:lnTo>
                    <a:pt x="8737092" y="279908"/>
                  </a:lnTo>
                  <a:lnTo>
                    <a:pt x="8733427" y="234512"/>
                  </a:lnTo>
                  <a:lnTo>
                    <a:pt x="8722819" y="191446"/>
                  </a:lnTo>
                  <a:lnTo>
                    <a:pt x="8705843" y="151287"/>
                  </a:lnTo>
                  <a:lnTo>
                    <a:pt x="8683077" y="114610"/>
                  </a:lnTo>
                  <a:lnTo>
                    <a:pt x="8655097" y="81994"/>
                  </a:lnTo>
                  <a:lnTo>
                    <a:pt x="8622481" y="54014"/>
                  </a:lnTo>
                  <a:lnTo>
                    <a:pt x="8585804" y="31248"/>
                  </a:lnTo>
                  <a:lnTo>
                    <a:pt x="8545645" y="14272"/>
                  </a:lnTo>
                  <a:lnTo>
                    <a:pt x="8502579" y="3664"/>
                  </a:lnTo>
                  <a:lnTo>
                    <a:pt x="8457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152" y="265175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0" y="279908"/>
                  </a:moveTo>
                  <a:lnTo>
                    <a:pt x="3662" y="234512"/>
                  </a:lnTo>
                  <a:lnTo>
                    <a:pt x="14267" y="191446"/>
                  </a:lnTo>
                  <a:lnTo>
                    <a:pt x="31237" y="151287"/>
                  </a:lnTo>
                  <a:lnTo>
                    <a:pt x="53997" y="114610"/>
                  </a:lnTo>
                  <a:lnTo>
                    <a:pt x="81970" y="81994"/>
                  </a:lnTo>
                  <a:lnTo>
                    <a:pt x="114580" y="54014"/>
                  </a:lnTo>
                  <a:lnTo>
                    <a:pt x="151251" y="31248"/>
                  </a:lnTo>
                  <a:lnTo>
                    <a:pt x="191407" y="14272"/>
                  </a:lnTo>
                  <a:lnTo>
                    <a:pt x="234472" y="3664"/>
                  </a:lnTo>
                  <a:lnTo>
                    <a:pt x="279869" y="0"/>
                  </a:lnTo>
                  <a:lnTo>
                    <a:pt x="8457184" y="0"/>
                  </a:lnTo>
                  <a:lnTo>
                    <a:pt x="8502579" y="3664"/>
                  </a:lnTo>
                  <a:lnTo>
                    <a:pt x="8545645" y="14272"/>
                  </a:lnTo>
                  <a:lnTo>
                    <a:pt x="8585804" y="31248"/>
                  </a:lnTo>
                  <a:lnTo>
                    <a:pt x="8622481" y="54014"/>
                  </a:lnTo>
                  <a:lnTo>
                    <a:pt x="8655097" y="81994"/>
                  </a:lnTo>
                  <a:lnTo>
                    <a:pt x="8683077" y="114610"/>
                  </a:lnTo>
                  <a:lnTo>
                    <a:pt x="8705843" y="151287"/>
                  </a:lnTo>
                  <a:lnTo>
                    <a:pt x="8722819" y="191446"/>
                  </a:lnTo>
                  <a:lnTo>
                    <a:pt x="8733427" y="234512"/>
                  </a:lnTo>
                  <a:lnTo>
                    <a:pt x="8737092" y="279908"/>
                  </a:lnTo>
                  <a:lnTo>
                    <a:pt x="8737092" y="6047778"/>
                  </a:lnTo>
                  <a:lnTo>
                    <a:pt x="8733427" y="6093172"/>
                  </a:lnTo>
                  <a:lnTo>
                    <a:pt x="8722819" y="6136235"/>
                  </a:lnTo>
                  <a:lnTo>
                    <a:pt x="8705843" y="6176390"/>
                  </a:lnTo>
                  <a:lnTo>
                    <a:pt x="8683077" y="6213061"/>
                  </a:lnTo>
                  <a:lnTo>
                    <a:pt x="8655097" y="6245672"/>
                  </a:lnTo>
                  <a:lnTo>
                    <a:pt x="8622481" y="6273646"/>
                  </a:lnTo>
                  <a:lnTo>
                    <a:pt x="8585804" y="6296407"/>
                  </a:lnTo>
                  <a:lnTo>
                    <a:pt x="8545645" y="6313379"/>
                  </a:lnTo>
                  <a:lnTo>
                    <a:pt x="8502579" y="6323984"/>
                  </a:lnTo>
                  <a:lnTo>
                    <a:pt x="8457184" y="6327648"/>
                  </a:lnTo>
                  <a:lnTo>
                    <a:pt x="279869" y="6327648"/>
                  </a:lnTo>
                  <a:lnTo>
                    <a:pt x="234472" y="6323984"/>
                  </a:lnTo>
                  <a:lnTo>
                    <a:pt x="191407" y="6313379"/>
                  </a:lnTo>
                  <a:lnTo>
                    <a:pt x="151251" y="6296407"/>
                  </a:lnTo>
                  <a:lnTo>
                    <a:pt x="114580" y="6273646"/>
                  </a:lnTo>
                  <a:lnTo>
                    <a:pt x="81970" y="6245672"/>
                  </a:lnTo>
                  <a:lnTo>
                    <a:pt x="53997" y="6213061"/>
                  </a:lnTo>
                  <a:lnTo>
                    <a:pt x="31237" y="6176390"/>
                  </a:lnTo>
                  <a:lnTo>
                    <a:pt x="14267" y="6136235"/>
                  </a:lnTo>
                  <a:lnTo>
                    <a:pt x="3662" y="6093172"/>
                  </a:lnTo>
                  <a:lnTo>
                    <a:pt x="0" y="6047778"/>
                  </a:lnTo>
                  <a:lnTo>
                    <a:pt x="0" y="279908"/>
                  </a:lnTo>
                  <a:close/>
                </a:path>
              </a:pathLst>
            </a:custGeom>
            <a:ln w="1270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249301"/>
                  </a:lnTo>
                  <a:lnTo>
                    <a:pt x="0" y="1014476"/>
                  </a:lnTo>
                  <a:lnTo>
                    <a:pt x="0" y="6351092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1014476"/>
                  </a:lnTo>
                  <a:lnTo>
                    <a:pt x="4082669" y="1014476"/>
                  </a:lnTo>
                  <a:lnTo>
                    <a:pt x="3445560" y="707136"/>
                  </a:lnTo>
                  <a:lnTo>
                    <a:pt x="8836660" y="707136"/>
                  </a:lnTo>
                  <a:lnTo>
                    <a:pt x="8882088" y="710476"/>
                  </a:lnTo>
                  <a:lnTo>
                    <a:pt x="8925433" y="720153"/>
                  </a:lnTo>
                  <a:lnTo>
                    <a:pt x="8966251" y="735698"/>
                  </a:lnTo>
                  <a:lnTo>
                    <a:pt x="9004033" y="756640"/>
                  </a:lnTo>
                  <a:lnTo>
                    <a:pt x="9038311" y="782510"/>
                  </a:lnTo>
                  <a:lnTo>
                    <a:pt x="9068625" y="812825"/>
                  </a:lnTo>
                  <a:lnTo>
                    <a:pt x="9094495" y="847102"/>
                  </a:lnTo>
                  <a:lnTo>
                    <a:pt x="9115438" y="884885"/>
                  </a:lnTo>
                  <a:lnTo>
                    <a:pt x="9130982" y="925703"/>
                  </a:lnTo>
                  <a:lnTo>
                    <a:pt x="9140660" y="969048"/>
                  </a:lnTo>
                  <a:lnTo>
                    <a:pt x="9144000" y="1014476"/>
                  </a:lnTo>
                  <a:lnTo>
                    <a:pt x="9144000" y="7071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6562" y="4927853"/>
              <a:ext cx="7829550" cy="0"/>
            </a:xfrm>
            <a:custGeom>
              <a:avLst/>
              <a:gdLst/>
              <a:ahLst/>
              <a:cxnLst/>
              <a:rect l="l" t="t" r="r" b="b"/>
              <a:pathLst>
                <a:path w="7829550" h="0">
                  <a:moveTo>
                    <a:pt x="782955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4540" y="3163061"/>
            <a:ext cx="2143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1792" y="5110429"/>
            <a:ext cx="3234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Ja-Hee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Kim@seoultech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2425" y="212216"/>
            <a:ext cx="588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95">
                <a:solidFill>
                  <a:srgbClr val="B4C6E7"/>
                </a:solidFill>
                <a:latin typeface="Tahoma"/>
                <a:cs typeface="Tahoma"/>
              </a:rPr>
              <a:t>_</a:t>
            </a:r>
            <a:r>
              <a:rPr dirty="0" sz="1800" spc="190">
                <a:solidFill>
                  <a:srgbClr val="B4C6E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B4C6E7"/>
                </a:solidFill>
                <a:latin typeface="Symbol"/>
                <a:cs typeface="Symbol"/>
              </a:rPr>
              <a:t></a:t>
            </a:r>
            <a:r>
              <a:rPr dirty="0" sz="1800" spc="-75">
                <a:solidFill>
                  <a:srgbClr val="B4C6E7"/>
                </a:solidFill>
                <a:latin typeface="Times New Roman"/>
                <a:cs typeface="Times New Roman"/>
              </a:rPr>
              <a:t> </a:t>
            </a:r>
            <a:r>
              <a:rPr dirty="0" sz="1800" spc="-665">
                <a:solidFill>
                  <a:srgbClr val="B4C6E7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736975"/>
            <a:ext cx="42545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65" b="1">
                <a:solidFill>
                  <a:srgbClr val="FFFFFF"/>
                </a:solidFill>
                <a:latin typeface="Lucida Sans"/>
                <a:cs typeface="Lucida Sans"/>
              </a:rPr>
              <a:t>Performance</a:t>
            </a:r>
            <a:endParaRPr sz="5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054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10" b="1">
                <a:solidFill>
                  <a:srgbClr val="8F9EF5"/>
                </a:solidFill>
                <a:latin typeface="Lucida Sans"/>
                <a:cs typeface="Lucida Sans"/>
              </a:rPr>
              <a:t>Terminology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18005"/>
            <a:ext cx="8126730" cy="532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75">
                <a:latin typeface="Tahoma"/>
                <a:cs typeface="Tahoma"/>
              </a:rPr>
              <a:t>A</a:t>
            </a:r>
            <a:r>
              <a:rPr dirty="0" sz="1500" spc="35">
                <a:latin typeface="Tahoma"/>
                <a:cs typeface="Tahoma"/>
              </a:rPr>
              <a:t>n</a:t>
            </a:r>
            <a:r>
              <a:rPr dirty="0" sz="1500" spc="40">
                <a:latin typeface="Tahoma"/>
                <a:cs typeface="Tahoma"/>
              </a:rPr>
              <a:t>a</a:t>
            </a:r>
            <a:r>
              <a:rPr dirty="0" sz="1500" spc="20">
                <a:latin typeface="Tahoma"/>
                <a:cs typeface="Tahoma"/>
              </a:rPr>
              <a:t>l</a:t>
            </a:r>
            <a:r>
              <a:rPr dirty="0" sz="1500" spc="85">
                <a:latin typeface="Tahoma"/>
                <a:cs typeface="Tahoma"/>
              </a:rPr>
              <a:t>y</a:t>
            </a:r>
            <a:r>
              <a:rPr dirty="0" sz="1500" spc="30">
                <a:latin typeface="Tahoma"/>
                <a:cs typeface="Tahoma"/>
              </a:rPr>
              <a:t>sis</a:t>
            </a:r>
            <a:r>
              <a:rPr dirty="0" sz="1500" spc="-170">
                <a:latin typeface="Tahoma"/>
                <a:cs typeface="Tahoma"/>
              </a:rPr>
              <a:t> </a:t>
            </a:r>
            <a:r>
              <a:rPr dirty="0" sz="1500" spc="70">
                <a:latin typeface="Tahoma"/>
                <a:cs typeface="Tahoma"/>
              </a:rPr>
              <a:t>of</a:t>
            </a:r>
            <a:r>
              <a:rPr dirty="0" sz="1500" spc="-140">
                <a:latin typeface="Tahoma"/>
                <a:cs typeface="Tahoma"/>
              </a:rPr>
              <a:t> </a:t>
            </a:r>
            <a:r>
              <a:rPr dirty="0" sz="1500" spc="10">
                <a:latin typeface="Tahoma"/>
                <a:cs typeface="Tahoma"/>
              </a:rPr>
              <a:t>a</a:t>
            </a:r>
            <a:r>
              <a:rPr dirty="0" sz="1500" spc="20">
                <a:latin typeface="Tahoma"/>
                <a:cs typeface="Tahoma"/>
              </a:rPr>
              <a:t>l</a:t>
            </a:r>
            <a:r>
              <a:rPr dirty="0" sz="1500" spc="40">
                <a:latin typeface="Tahoma"/>
                <a:cs typeface="Tahoma"/>
              </a:rPr>
              <a:t>gori</a:t>
            </a:r>
            <a:r>
              <a:rPr dirty="0" sz="1500" spc="15">
                <a:latin typeface="Tahoma"/>
                <a:cs typeface="Tahoma"/>
              </a:rPr>
              <a:t>t</a:t>
            </a:r>
            <a:r>
              <a:rPr dirty="0" sz="1500" spc="15">
                <a:latin typeface="Tahoma"/>
                <a:cs typeface="Tahoma"/>
              </a:rPr>
              <a:t>h</a:t>
            </a:r>
            <a:r>
              <a:rPr dirty="0" sz="1500" spc="65">
                <a:latin typeface="Tahoma"/>
                <a:cs typeface="Tahoma"/>
              </a:rPr>
              <a:t>m</a:t>
            </a:r>
            <a:r>
              <a:rPr dirty="0" sz="1500" spc="25"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 spc="5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process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measuring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complexity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algorithms</a:t>
            </a:r>
            <a:endParaRPr sz="13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55">
                <a:latin typeface="Tahoma"/>
                <a:cs typeface="Tahoma"/>
              </a:rPr>
              <a:t>P</a:t>
            </a:r>
            <a:r>
              <a:rPr dirty="0" sz="1500" spc="55">
                <a:latin typeface="Tahoma"/>
                <a:cs typeface="Tahoma"/>
              </a:rPr>
              <a:t>ro</a:t>
            </a:r>
            <a:r>
              <a:rPr dirty="0" sz="1500" spc="10">
                <a:latin typeface="Tahoma"/>
                <a:cs typeface="Tahoma"/>
              </a:rPr>
              <a:t>b</a:t>
            </a:r>
            <a:r>
              <a:rPr dirty="0" sz="1500" spc="20">
                <a:latin typeface="Tahoma"/>
                <a:cs typeface="Tahoma"/>
              </a:rPr>
              <a:t>l</a:t>
            </a:r>
            <a:r>
              <a:rPr dirty="0" sz="1500" spc="20">
                <a:latin typeface="Tahoma"/>
                <a:cs typeface="Tahoma"/>
              </a:rPr>
              <a:t>em</a:t>
            </a:r>
            <a:r>
              <a:rPr dirty="0" sz="1500" spc="-155">
                <a:latin typeface="Tahoma"/>
                <a:cs typeface="Tahoma"/>
              </a:rPr>
              <a:t> </a:t>
            </a:r>
            <a:r>
              <a:rPr dirty="0" sz="1500" spc="30">
                <a:latin typeface="Tahoma"/>
                <a:cs typeface="Tahoma"/>
              </a:rPr>
              <a:t>size</a:t>
            </a:r>
            <a:endParaRPr sz="15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5">
                <a:latin typeface="Tahoma"/>
                <a:cs typeface="Tahoma"/>
              </a:rPr>
              <a:t>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55">
                <a:latin typeface="Tahoma"/>
                <a:cs typeface="Tahoma"/>
              </a:rPr>
              <a:t>n</a:t>
            </a:r>
            <a:r>
              <a:rPr dirty="0" sz="1300" spc="10">
                <a:latin typeface="Tahoma"/>
                <a:cs typeface="Tahoma"/>
              </a:rPr>
              <a:t>u</a:t>
            </a:r>
            <a:r>
              <a:rPr dirty="0" sz="1300" spc="40">
                <a:latin typeface="Tahoma"/>
                <a:cs typeface="Tahoma"/>
              </a:rPr>
              <a:t>m</a:t>
            </a:r>
            <a:r>
              <a:rPr dirty="0" sz="1300" spc="15">
                <a:latin typeface="Tahoma"/>
                <a:cs typeface="Tahoma"/>
              </a:rPr>
              <a:t>ber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10">
                <a:latin typeface="Tahoma"/>
                <a:cs typeface="Tahoma"/>
              </a:rPr>
              <a:t>e</a:t>
            </a:r>
            <a:r>
              <a:rPr dirty="0" sz="1300" spc="10">
                <a:latin typeface="Tahoma"/>
                <a:cs typeface="Tahoma"/>
              </a:rPr>
              <a:t>m</a:t>
            </a:r>
            <a:r>
              <a:rPr dirty="0" sz="1300" spc="20">
                <a:latin typeface="Tahoma"/>
                <a:cs typeface="Tahoma"/>
              </a:rPr>
              <a:t>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h</a:t>
            </a:r>
            <a:r>
              <a:rPr dirty="0" sz="1300" spc="5">
                <a:latin typeface="Tahoma"/>
                <a:cs typeface="Tahoma"/>
              </a:rPr>
              <a:t>a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an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10">
                <a:latin typeface="Tahoma"/>
                <a:cs typeface="Tahoma"/>
              </a:rPr>
              <a:t>l</a:t>
            </a:r>
            <a:r>
              <a:rPr dirty="0" sz="1300" spc="35">
                <a:latin typeface="Tahoma"/>
                <a:cs typeface="Tahoma"/>
              </a:rPr>
              <a:t>gor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40">
                <a:latin typeface="Tahoma"/>
                <a:cs typeface="Tahoma"/>
              </a:rPr>
              <a:t>hm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p</a:t>
            </a:r>
            <a:r>
              <a:rPr dirty="0" sz="1300" spc="20">
                <a:latin typeface="Tahoma"/>
                <a:cs typeface="Tahoma"/>
              </a:rPr>
              <a:t>rocess</a:t>
            </a:r>
            <a:r>
              <a:rPr dirty="0" sz="1300" spc="15">
                <a:latin typeface="Tahoma"/>
                <a:cs typeface="Tahoma"/>
              </a:rPr>
              <a:t>e</a:t>
            </a:r>
            <a:r>
              <a:rPr dirty="0" sz="1300" spc="20"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5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10">
                <a:latin typeface="Tahoma"/>
                <a:cs typeface="Tahoma"/>
              </a:rPr>
              <a:t>Ba</a:t>
            </a:r>
            <a:r>
              <a:rPr dirty="0" sz="1500" spc="45">
                <a:latin typeface="Tahoma"/>
                <a:cs typeface="Tahoma"/>
              </a:rPr>
              <a:t>sic</a:t>
            </a:r>
            <a:r>
              <a:rPr dirty="0" sz="1500" spc="-155">
                <a:latin typeface="Tahoma"/>
                <a:cs typeface="Tahoma"/>
              </a:rPr>
              <a:t> </a:t>
            </a:r>
            <a:r>
              <a:rPr dirty="0" sz="1500" spc="25">
                <a:latin typeface="Tahoma"/>
                <a:cs typeface="Tahoma"/>
              </a:rPr>
              <a:t>oper</a:t>
            </a:r>
            <a:r>
              <a:rPr dirty="0" sz="1500" spc="30">
                <a:latin typeface="Tahoma"/>
                <a:cs typeface="Tahoma"/>
              </a:rPr>
              <a:t>a</a:t>
            </a:r>
            <a:r>
              <a:rPr dirty="0" sz="1500" spc="35">
                <a:latin typeface="Tahoma"/>
                <a:cs typeface="Tahoma"/>
              </a:rPr>
              <a:t>tion</a:t>
            </a:r>
            <a:endParaRPr sz="15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5">
                <a:latin typeface="Tahoma"/>
                <a:cs typeface="Tahoma"/>
              </a:rPr>
              <a:t>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35">
                <a:latin typeface="Tahoma"/>
                <a:cs typeface="Tahoma"/>
              </a:rPr>
              <a:t>mo</a:t>
            </a:r>
            <a:r>
              <a:rPr dirty="0" sz="1300" spc="15">
                <a:latin typeface="Tahoma"/>
                <a:cs typeface="Tahoma"/>
              </a:rPr>
              <a:t>s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35">
                <a:latin typeface="Tahoma"/>
                <a:cs typeface="Tahoma"/>
              </a:rPr>
              <a:t>s</a:t>
            </a:r>
            <a:r>
              <a:rPr dirty="0" sz="1300" spc="5">
                <a:latin typeface="Tahoma"/>
                <a:cs typeface="Tahoma"/>
              </a:rPr>
              <a:t>i</a:t>
            </a:r>
            <a:r>
              <a:rPr dirty="0" sz="1300" spc="30">
                <a:latin typeface="Tahoma"/>
                <a:cs typeface="Tahoma"/>
              </a:rPr>
              <a:t>g</a:t>
            </a:r>
            <a:r>
              <a:rPr dirty="0" sz="1300" spc="35">
                <a:latin typeface="Tahoma"/>
                <a:cs typeface="Tahoma"/>
              </a:rPr>
              <a:t>n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45">
                <a:latin typeface="Tahoma"/>
                <a:cs typeface="Tahoma"/>
              </a:rPr>
              <a:t>fic</a:t>
            </a:r>
            <a:r>
              <a:rPr dirty="0" sz="1300" spc="60">
                <a:latin typeface="Tahoma"/>
                <a:cs typeface="Tahoma"/>
              </a:rPr>
              <a:t>a</a:t>
            </a:r>
            <a:r>
              <a:rPr dirty="0" sz="1300" spc="25">
                <a:latin typeface="Tahoma"/>
                <a:cs typeface="Tahoma"/>
              </a:rPr>
              <a:t>nt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 spc="45">
                <a:latin typeface="Tahoma"/>
                <a:cs typeface="Tahoma"/>
              </a:rPr>
              <a:t>con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30">
                <a:latin typeface="Tahoma"/>
                <a:cs typeface="Tahoma"/>
              </a:rPr>
              <a:t>ribu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45">
                <a:latin typeface="Tahoma"/>
                <a:cs typeface="Tahoma"/>
              </a:rPr>
              <a:t>or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25">
                <a:latin typeface="Tahoma"/>
                <a:cs typeface="Tahoma"/>
              </a:rPr>
              <a:t>o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</a:t>
            </a:r>
            <a:r>
              <a:rPr dirty="0" sz="1300" spc="15">
                <a:latin typeface="Tahoma"/>
                <a:cs typeface="Tahoma"/>
              </a:rPr>
              <a:t>ot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15">
                <a:latin typeface="Tahoma"/>
                <a:cs typeface="Tahoma"/>
              </a:rPr>
              <a:t>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40">
                <a:latin typeface="Tahoma"/>
                <a:cs typeface="Tahoma"/>
              </a:rPr>
              <a:t>m</a:t>
            </a:r>
            <a:r>
              <a:rPr dirty="0" sz="1300" spc="-25">
                <a:latin typeface="Tahoma"/>
                <a:cs typeface="Tahoma"/>
              </a:rPr>
              <a:t>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15">
                <a:latin typeface="Tahoma"/>
                <a:cs typeface="Tahoma"/>
              </a:rPr>
              <a:t>req</a:t>
            </a:r>
            <a:r>
              <a:rPr dirty="0" sz="1300" spc="20">
                <a:latin typeface="Tahoma"/>
                <a:cs typeface="Tahoma"/>
              </a:rPr>
              <a:t>u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25">
                <a:latin typeface="Tahoma"/>
                <a:cs typeface="Tahoma"/>
              </a:rPr>
              <a:t>re</a:t>
            </a:r>
            <a:r>
              <a:rPr dirty="0" sz="1300" spc="35">
                <a:latin typeface="Tahoma"/>
                <a:cs typeface="Tahoma"/>
              </a:rPr>
              <a:t>m</a:t>
            </a:r>
            <a:r>
              <a:rPr dirty="0" sz="1300" spc="10">
                <a:latin typeface="Tahoma"/>
                <a:cs typeface="Tahoma"/>
              </a:rPr>
              <a:t>ent</a:t>
            </a:r>
            <a:endParaRPr sz="13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 spc="5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most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frequent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operation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is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not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necessarily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basic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operation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such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10">
                <a:latin typeface="Tahoma"/>
                <a:cs typeface="Tahoma"/>
              </a:rPr>
              <a:t>as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10">
                <a:latin typeface="Tahoma"/>
                <a:cs typeface="Tahoma"/>
              </a:rPr>
              <a:t>assignments,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35">
                <a:latin typeface="Tahoma"/>
                <a:cs typeface="Tahoma"/>
              </a:rPr>
              <a:t>control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loop</a:t>
            </a:r>
            <a:endParaRPr sz="1300">
              <a:latin typeface="Tahoma"/>
              <a:cs typeface="Tahoma"/>
            </a:endParaRPr>
          </a:p>
          <a:p>
            <a:pPr lvl="1" marL="697865" marR="5080" indent="-228600">
              <a:lnSpc>
                <a:spcPct val="150000"/>
              </a:lnSpc>
              <a:spcBef>
                <a:spcPts val="4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 spc="20">
                <a:latin typeface="Tahoma"/>
                <a:cs typeface="Tahoma"/>
              </a:rPr>
              <a:t>Simplified </a:t>
            </a:r>
            <a:r>
              <a:rPr dirty="0" sz="1300" spc="25">
                <a:latin typeface="Tahoma"/>
                <a:cs typeface="Tahoma"/>
              </a:rPr>
              <a:t>analysis </a:t>
            </a:r>
            <a:r>
              <a:rPr dirty="0" sz="1300" spc="40">
                <a:latin typeface="Tahoma"/>
                <a:cs typeface="Tahoma"/>
              </a:rPr>
              <a:t>can </a:t>
            </a:r>
            <a:r>
              <a:rPr dirty="0" sz="1300" spc="-5">
                <a:latin typeface="Tahoma"/>
                <a:cs typeface="Tahoma"/>
              </a:rPr>
              <a:t>be </a:t>
            </a:r>
            <a:r>
              <a:rPr dirty="0" sz="1300" spc="5">
                <a:latin typeface="Tahoma"/>
                <a:cs typeface="Tahoma"/>
              </a:rPr>
              <a:t>based </a:t>
            </a:r>
            <a:r>
              <a:rPr dirty="0" sz="1300" spc="35">
                <a:latin typeface="Tahoma"/>
                <a:cs typeface="Tahoma"/>
              </a:rPr>
              <a:t>on </a:t>
            </a:r>
            <a:r>
              <a:rPr dirty="0" sz="1300" spc="-110">
                <a:latin typeface="Tahoma"/>
                <a:cs typeface="Tahoma"/>
              </a:rPr>
              <a:t>: </a:t>
            </a:r>
            <a:r>
              <a:rPr dirty="0" sz="1300" spc="25">
                <a:latin typeface="Tahoma"/>
                <a:cs typeface="Tahoma"/>
              </a:rPr>
              <a:t>number </a:t>
            </a:r>
            <a:r>
              <a:rPr dirty="0" sz="1300" spc="60">
                <a:latin typeface="Tahoma"/>
                <a:cs typeface="Tahoma"/>
              </a:rPr>
              <a:t>of </a:t>
            </a:r>
            <a:r>
              <a:rPr dirty="0" sz="1300" spc="25">
                <a:latin typeface="Tahoma"/>
                <a:cs typeface="Tahoma"/>
              </a:rPr>
              <a:t>arithmetic </a:t>
            </a:r>
            <a:r>
              <a:rPr dirty="0" sz="1300" spc="20">
                <a:latin typeface="Tahoma"/>
                <a:cs typeface="Tahoma"/>
              </a:rPr>
              <a:t>operations </a:t>
            </a:r>
            <a:r>
              <a:rPr dirty="0" sz="1300" spc="25">
                <a:latin typeface="Tahoma"/>
                <a:cs typeface="Tahoma"/>
              </a:rPr>
              <a:t>performed, Number </a:t>
            </a:r>
            <a:r>
              <a:rPr dirty="0" sz="1300" spc="60">
                <a:latin typeface="Tahoma"/>
                <a:cs typeface="Tahoma"/>
              </a:rPr>
              <a:t>of </a:t>
            </a:r>
            <a:r>
              <a:rPr dirty="0" sz="1300" spc="65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comparisons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made,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Number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10">
                <a:latin typeface="Tahoma"/>
                <a:cs typeface="Tahoma"/>
              </a:rPr>
              <a:t>times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through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critical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loop,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Number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40">
                <a:latin typeface="Tahoma"/>
                <a:cs typeface="Tahoma"/>
              </a:rPr>
              <a:t>array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elements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accessed,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15">
                <a:latin typeface="Tahoma"/>
                <a:cs typeface="Tahoma"/>
              </a:rPr>
              <a:t>etc</a:t>
            </a:r>
            <a:endParaRPr sz="13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40">
                <a:latin typeface="Tahoma"/>
                <a:cs typeface="Tahoma"/>
              </a:rPr>
              <a:t>direc</a:t>
            </a:r>
            <a:r>
              <a:rPr dirty="0" sz="1500" spc="35">
                <a:latin typeface="Tahoma"/>
                <a:cs typeface="Tahoma"/>
              </a:rPr>
              <a:t>tly</a:t>
            </a:r>
            <a:r>
              <a:rPr dirty="0" sz="1500" spc="-16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propor</a:t>
            </a:r>
            <a:r>
              <a:rPr dirty="0" sz="1500" spc="35">
                <a:latin typeface="Tahoma"/>
                <a:cs typeface="Tahoma"/>
              </a:rPr>
              <a:t>tion</a:t>
            </a:r>
            <a:r>
              <a:rPr dirty="0" sz="1500" spc="10">
                <a:latin typeface="Tahoma"/>
                <a:cs typeface="Tahoma"/>
              </a:rPr>
              <a:t>a</a:t>
            </a:r>
            <a:r>
              <a:rPr dirty="0" sz="1500" spc="20"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5">
                <a:latin typeface="Tahoma"/>
                <a:cs typeface="Tahoma"/>
              </a:rPr>
              <a:t>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40">
                <a:latin typeface="Tahoma"/>
                <a:cs typeface="Tahoma"/>
              </a:rPr>
              <a:t>m</a:t>
            </a:r>
            <a:r>
              <a:rPr dirty="0" sz="1300" spc="-25">
                <a:latin typeface="Tahoma"/>
                <a:cs typeface="Tahoma"/>
              </a:rPr>
              <a:t>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15">
                <a:latin typeface="Tahoma"/>
                <a:cs typeface="Tahoma"/>
              </a:rPr>
              <a:t>req</a:t>
            </a:r>
            <a:r>
              <a:rPr dirty="0" sz="1300" spc="20">
                <a:latin typeface="Tahoma"/>
                <a:cs typeface="Tahoma"/>
              </a:rPr>
              <a:t>u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25">
                <a:latin typeface="Tahoma"/>
                <a:cs typeface="Tahoma"/>
              </a:rPr>
              <a:t>re</a:t>
            </a:r>
            <a:r>
              <a:rPr dirty="0" sz="1300" spc="35">
                <a:latin typeface="Tahoma"/>
                <a:cs typeface="Tahoma"/>
              </a:rPr>
              <a:t>m</a:t>
            </a:r>
            <a:r>
              <a:rPr dirty="0" sz="1300" spc="10">
                <a:latin typeface="Tahoma"/>
                <a:cs typeface="Tahoma"/>
              </a:rPr>
              <a:t>ent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60">
                <a:latin typeface="Tahoma"/>
                <a:cs typeface="Tahoma"/>
              </a:rPr>
              <a:t>nc</a:t>
            </a:r>
            <a:r>
              <a:rPr dirty="0" sz="1300" spc="15">
                <a:latin typeface="Tahoma"/>
                <a:cs typeface="Tahoma"/>
              </a:rPr>
              <a:t>re</a:t>
            </a:r>
            <a:r>
              <a:rPr dirty="0" sz="1300" spc="10">
                <a:latin typeface="Tahoma"/>
                <a:cs typeface="Tahoma"/>
              </a:rPr>
              <a:t>a</a:t>
            </a:r>
            <a:r>
              <a:rPr dirty="0" sz="1300">
                <a:latin typeface="Tahoma"/>
                <a:cs typeface="Tahoma"/>
              </a:rPr>
              <a:t>s</a:t>
            </a:r>
            <a:r>
              <a:rPr dirty="0" sz="1300" spc="-10">
                <a:latin typeface="Tahoma"/>
                <a:cs typeface="Tahoma"/>
              </a:rPr>
              <a:t>e</a:t>
            </a:r>
            <a:r>
              <a:rPr dirty="0" sz="1300" spc="20">
                <a:latin typeface="Tahoma"/>
                <a:cs typeface="Tahoma"/>
              </a:rPr>
              <a:t>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10">
                <a:latin typeface="Tahoma"/>
                <a:cs typeface="Tahoma"/>
              </a:rPr>
              <a:t>b</a:t>
            </a:r>
            <a:r>
              <a:rPr dirty="0" sz="1300" spc="70">
                <a:latin typeface="Tahoma"/>
                <a:cs typeface="Tahoma"/>
              </a:rPr>
              <a:t>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so</a:t>
            </a:r>
            <a:r>
              <a:rPr dirty="0" sz="1300" spc="35">
                <a:latin typeface="Tahoma"/>
                <a:cs typeface="Tahoma"/>
              </a:rPr>
              <a:t>m</a:t>
            </a:r>
            <a:r>
              <a:rPr dirty="0" sz="1300" spc="-25">
                <a:latin typeface="Tahoma"/>
                <a:cs typeface="Tahoma"/>
              </a:rPr>
              <a:t>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45">
                <a:latin typeface="Tahoma"/>
                <a:cs typeface="Tahoma"/>
              </a:rPr>
              <a:t>factor</a:t>
            </a:r>
            <a:endParaRPr sz="13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5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50">
                <a:latin typeface="Tahoma"/>
                <a:cs typeface="Tahoma"/>
              </a:rPr>
              <a:t>gro</a:t>
            </a:r>
            <a:r>
              <a:rPr dirty="0" sz="1500" spc="85">
                <a:latin typeface="Tahoma"/>
                <a:cs typeface="Tahoma"/>
              </a:rPr>
              <a:t>w</a:t>
            </a:r>
            <a:r>
              <a:rPr dirty="0" sz="1500" spc="15">
                <a:latin typeface="Tahoma"/>
                <a:cs typeface="Tahoma"/>
              </a:rPr>
              <a:t>t</a:t>
            </a:r>
            <a:r>
              <a:rPr dirty="0" sz="1500" spc="20">
                <a:latin typeface="Tahoma"/>
                <a:cs typeface="Tahoma"/>
              </a:rPr>
              <a:t>h</a:t>
            </a:r>
            <a:r>
              <a:rPr dirty="0" sz="1500" spc="150">
                <a:latin typeface="Tahoma"/>
                <a:cs typeface="Tahoma"/>
              </a:rPr>
              <a:t>-</a:t>
            </a:r>
            <a:r>
              <a:rPr dirty="0" sz="1500" spc="35">
                <a:latin typeface="Tahoma"/>
                <a:cs typeface="Tahoma"/>
              </a:rPr>
              <a:t>r</a:t>
            </a:r>
            <a:r>
              <a:rPr dirty="0" sz="1500" spc="55">
                <a:latin typeface="Tahoma"/>
                <a:cs typeface="Tahoma"/>
              </a:rPr>
              <a:t>a</a:t>
            </a:r>
            <a:r>
              <a:rPr dirty="0" sz="1500" spc="-10">
                <a:latin typeface="Tahoma"/>
                <a:cs typeface="Tahoma"/>
              </a:rPr>
              <a:t>te</a:t>
            </a:r>
            <a:r>
              <a:rPr dirty="0" sz="1500" spc="-140">
                <a:latin typeface="Tahoma"/>
                <a:cs typeface="Tahoma"/>
              </a:rPr>
              <a:t> </a:t>
            </a:r>
            <a:r>
              <a:rPr dirty="0" sz="1500" spc="120">
                <a:latin typeface="Tahoma"/>
                <a:cs typeface="Tahoma"/>
              </a:rPr>
              <a:t>f</a:t>
            </a:r>
            <a:r>
              <a:rPr dirty="0" sz="1500" spc="40">
                <a:latin typeface="Tahoma"/>
                <a:cs typeface="Tahoma"/>
              </a:rPr>
              <a:t>unctio</a:t>
            </a:r>
            <a:r>
              <a:rPr dirty="0" sz="1500" spc="-35">
                <a:latin typeface="Tahoma"/>
                <a:cs typeface="Tahoma"/>
              </a:rPr>
              <a:t>n:</a:t>
            </a:r>
            <a:r>
              <a:rPr dirty="0" sz="1500" spc="-140">
                <a:latin typeface="Tahoma"/>
                <a:cs typeface="Tahoma"/>
              </a:rPr>
              <a:t> </a:t>
            </a:r>
            <a:r>
              <a:rPr dirty="0" sz="1500" spc="-105">
                <a:latin typeface="Tahoma"/>
                <a:cs typeface="Tahoma"/>
              </a:rPr>
              <a:t>T(</a:t>
            </a:r>
            <a:r>
              <a:rPr dirty="0" sz="1500" spc="-20">
                <a:latin typeface="Tahoma"/>
                <a:cs typeface="Tahoma"/>
              </a:rPr>
              <a:t>n)</a:t>
            </a:r>
            <a:endParaRPr sz="15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 spc="30">
                <a:latin typeface="Tahoma"/>
                <a:cs typeface="Tahoma"/>
              </a:rPr>
              <a:t>h</a:t>
            </a:r>
            <a:r>
              <a:rPr dirty="0" sz="1300" spc="20">
                <a:latin typeface="Tahoma"/>
                <a:cs typeface="Tahoma"/>
              </a:rPr>
              <a:t>o</a:t>
            </a:r>
            <a:r>
              <a:rPr dirty="0" sz="1300" spc="100">
                <a:latin typeface="Tahoma"/>
                <a:cs typeface="Tahoma"/>
              </a:rPr>
              <a:t>w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50">
                <a:latin typeface="Tahoma"/>
                <a:cs typeface="Tahoma"/>
              </a:rPr>
              <a:t>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5">
                <a:latin typeface="Tahoma"/>
                <a:cs typeface="Tahoma"/>
              </a:rPr>
              <a:t>l</a:t>
            </a:r>
            <a:r>
              <a:rPr dirty="0" sz="1300" spc="40">
                <a:latin typeface="Tahoma"/>
                <a:cs typeface="Tahoma"/>
              </a:rPr>
              <a:t>gor</a:t>
            </a:r>
            <a:r>
              <a:rPr dirty="0" sz="1300" spc="10">
                <a:latin typeface="Tahoma"/>
                <a:cs typeface="Tahoma"/>
              </a:rPr>
              <a:t>i</a:t>
            </a:r>
            <a:r>
              <a:rPr dirty="0" sz="1300" spc="20">
                <a:latin typeface="Tahoma"/>
                <a:cs typeface="Tahoma"/>
              </a:rPr>
              <a:t>th</a:t>
            </a:r>
            <a:r>
              <a:rPr dirty="0" sz="1300" spc="35">
                <a:latin typeface="Tahoma"/>
                <a:cs typeface="Tahoma"/>
              </a:rPr>
              <a:t>m</a:t>
            </a:r>
            <a:r>
              <a:rPr dirty="0" sz="1300" spc="40">
                <a:latin typeface="Tahoma"/>
                <a:cs typeface="Tahoma"/>
              </a:rPr>
              <a:t>’s</a:t>
            </a:r>
            <a:endParaRPr sz="13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300" spc="-3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n</a:t>
            </a:r>
            <a:r>
              <a:rPr dirty="0" sz="1300" spc="35">
                <a:latin typeface="Tahoma"/>
                <a:cs typeface="Tahoma"/>
              </a:rPr>
              <a:t>u</a:t>
            </a:r>
            <a:r>
              <a:rPr dirty="0" sz="1300" spc="40">
                <a:latin typeface="Tahoma"/>
                <a:cs typeface="Tahoma"/>
              </a:rPr>
              <a:t>m</a:t>
            </a:r>
            <a:r>
              <a:rPr dirty="0" sz="1300" spc="15">
                <a:latin typeface="Tahoma"/>
                <a:cs typeface="Tahoma"/>
              </a:rPr>
              <a:t>ber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10">
                <a:latin typeface="Tahoma"/>
                <a:cs typeface="Tahoma"/>
              </a:rPr>
              <a:t>b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35">
                <a:latin typeface="Tahoma"/>
                <a:cs typeface="Tahoma"/>
              </a:rPr>
              <a:t>s</a:t>
            </a:r>
            <a:r>
              <a:rPr dirty="0" sz="1300" spc="5">
                <a:latin typeface="Tahoma"/>
                <a:cs typeface="Tahoma"/>
              </a:rPr>
              <a:t>i</a:t>
            </a:r>
            <a:r>
              <a:rPr dirty="0" sz="1300" spc="70">
                <a:latin typeface="Tahoma"/>
                <a:cs typeface="Tahoma"/>
              </a:rPr>
              <a:t>c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25">
                <a:latin typeface="Tahoma"/>
                <a:cs typeface="Tahoma"/>
              </a:rPr>
              <a:t>o</a:t>
            </a:r>
            <a:r>
              <a:rPr dirty="0" sz="1300" spc="15">
                <a:latin typeface="Tahoma"/>
                <a:cs typeface="Tahoma"/>
              </a:rPr>
              <a:t>p</a:t>
            </a:r>
            <a:r>
              <a:rPr dirty="0" sz="1300" spc="15">
                <a:latin typeface="Tahoma"/>
                <a:cs typeface="Tahoma"/>
              </a:rPr>
              <a:t>er</a:t>
            </a:r>
            <a:r>
              <a:rPr dirty="0" sz="1300" spc="10">
                <a:latin typeface="Tahoma"/>
                <a:cs typeface="Tahoma"/>
              </a:rPr>
              <a:t>a</a:t>
            </a:r>
            <a:r>
              <a:rPr dirty="0" sz="1300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i</a:t>
            </a:r>
            <a:r>
              <a:rPr dirty="0" sz="1300" spc="30">
                <a:latin typeface="Tahoma"/>
                <a:cs typeface="Tahoma"/>
              </a:rPr>
              <a:t>ons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65">
                <a:latin typeface="Tahoma"/>
                <a:cs typeface="Tahoma"/>
              </a:rPr>
              <a:t>for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50">
                <a:latin typeface="Tahoma"/>
                <a:cs typeface="Tahoma"/>
              </a:rPr>
              <a:t>n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3864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Constant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time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1249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85">
                <a:latin typeface="Tahoma"/>
                <a:cs typeface="Tahoma"/>
              </a:rPr>
              <a:t>T(n)</a:t>
            </a:r>
            <a:r>
              <a:rPr dirty="0" sz="2800" spc="-280">
                <a:latin typeface="Tahoma"/>
                <a:cs typeface="Tahoma"/>
              </a:rPr>
              <a:t>=</a:t>
            </a:r>
            <a:r>
              <a:rPr dirty="0" sz="2800" spc="-7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2095500"/>
            <a:ext cx="7306056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7285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5" b="1">
                <a:solidFill>
                  <a:srgbClr val="8F9EF5"/>
                </a:solidFill>
                <a:latin typeface="Lucida Sans"/>
                <a:cs typeface="Lucida Sans"/>
              </a:rPr>
              <a:t>Linear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time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4227703"/>
            <a:ext cx="42043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45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numbe</a:t>
            </a:r>
            <a:r>
              <a:rPr dirty="0" sz="2200" spc="114">
                <a:latin typeface="Tahoma"/>
                <a:cs typeface="Tahoma"/>
              </a:rPr>
              <a:t>r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105">
                <a:latin typeface="Tahoma"/>
                <a:cs typeface="Tahoma"/>
              </a:rPr>
              <a:t>of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bas</a:t>
            </a:r>
            <a:r>
              <a:rPr dirty="0" sz="2200" spc="5">
                <a:latin typeface="Tahoma"/>
                <a:cs typeface="Tahoma"/>
              </a:rPr>
              <a:t>i</a:t>
            </a:r>
            <a:r>
              <a:rPr dirty="0" sz="2200" spc="120">
                <a:latin typeface="Tahoma"/>
                <a:cs typeface="Tahoma"/>
              </a:rPr>
              <a:t>c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operat</a:t>
            </a:r>
            <a:r>
              <a:rPr dirty="0" sz="2200" spc="5">
                <a:latin typeface="Tahoma"/>
                <a:cs typeface="Tahoma"/>
              </a:rPr>
              <a:t>i</a:t>
            </a:r>
            <a:r>
              <a:rPr dirty="0" sz="2200" spc="55">
                <a:latin typeface="Tahoma"/>
                <a:cs typeface="Tahoma"/>
              </a:rPr>
              <a:t>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674258"/>
            <a:ext cx="1181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90">
                <a:latin typeface="Tahoma"/>
                <a:cs typeface="Tahoma"/>
              </a:rPr>
              <a:t>T(n)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50">
                <a:latin typeface="Tahoma"/>
                <a:cs typeface="Tahoma"/>
              </a:rPr>
              <a:t>=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85"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219200"/>
            <a:ext cx="6067044" cy="287578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0199" y="4720590"/>
          <a:ext cx="8147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  <a:gridCol w="11614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75">
                          <a:latin typeface="Tahoma"/>
                          <a:cs typeface="Tahoma"/>
                        </a:rPr>
                        <a:t>T(n)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580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65" b="1">
                <a:solidFill>
                  <a:srgbClr val="8F9EF5"/>
                </a:solidFill>
                <a:latin typeface="Lucida Sans"/>
                <a:cs typeface="Lucida Sans"/>
              </a:rPr>
              <a:t>Quadratic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time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3805173"/>
            <a:ext cx="49320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0">
                <a:latin typeface="Tahoma"/>
                <a:cs typeface="Tahoma"/>
              </a:rPr>
              <a:t>The</a:t>
            </a:r>
            <a:r>
              <a:rPr dirty="0" sz="2600" spc="-250">
                <a:latin typeface="Tahoma"/>
                <a:cs typeface="Tahoma"/>
              </a:rPr>
              <a:t> </a:t>
            </a:r>
            <a:r>
              <a:rPr dirty="0" sz="2600" spc="65">
                <a:latin typeface="Tahoma"/>
                <a:cs typeface="Tahoma"/>
              </a:rPr>
              <a:t>number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130">
                <a:latin typeface="Tahoma"/>
                <a:cs typeface="Tahoma"/>
              </a:rPr>
              <a:t>of</a:t>
            </a:r>
            <a:r>
              <a:rPr dirty="0" sz="2600" spc="-250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basic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operations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1976" y="6119583"/>
            <a:ext cx="413384" cy="306705"/>
          </a:xfrm>
          <a:custGeom>
            <a:avLst/>
            <a:gdLst/>
            <a:ahLst/>
            <a:cxnLst/>
            <a:rect l="l" t="t" r="r" b="b"/>
            <a:pathLst>
              <a:path w="413384" h="306704">
                <a:moveTo>
                  <a:pt x="315226" y="0"/>
                </a:moveTo>
                <a:lnTo>
                  <a:pt x="310781" y="12433"/>
                </a:lnTo>
                <a:lnTo>
                  <a:pt x="328571" y="20131"/>
                </a:lnTo>
                <a:lnTo>
                  <a:pt x="343849" y="30786"/>
                </a:lnTo>
                <a:lnTo>
                  <a:pt x="374769" y="80164"/>
                </a:lnTo>
                <a:lnTo>
                  <a:pt x="383810" y="125503"/>
                </a:lnTo>
                <a:lnTo>
                  <a:pt x="384949" y="151638"/>
                </a:lnTo>
                <a:lnTo>
                  <a:pt x="383808" y="178650"/>
                </a:lnTo>
                <a:lnTo>
                  <a:pt x="374716" y="225236"/>
                </a:lnTo>
                <a:lnTo>
                  <a:pt x="356527" y="261618"/>
                </a:lnTo>
                <a:lnTo>
                  <a:pt x="311289" y="293890"/>
                </a:lnTo>
                <a:lnTo>
                  <a:pt x="315226" y="306324"/>
                </a:lnTo>
                <a:lnTo>
                  <a:pt x="356962" y="286732"/>
                </a:lnTo>
                <a:lnTo>
                  <a:pt x="387743" y="252806"/>
                </a:lnTo>
                <a:lnTo>
                  <a:pt x="406603" y="207362"/>
                </a:lnTo>
                <a:lnTo>
                  <a:pt x="412889" y="153250"/>
                </a:lnTo>
                <a:lnTo>
                  <a:pt x="411316" y="125168"/>
                </a:lnTo>
                <a:lnTo>
                  <a:pt x="398691" y="75391"/>
                </a:lnTo>
                <a:lnTo>
                  <a:pt x="373591" y="34866"/>
                </a:lnTo>
                <a:lnTo>
                  <a:pt x="337396" y="8020"/>
                </a:lnTo>
                <a:lnTo>
                  <a:pt x="315226" y="0"/>
                </a:lnTo>
                <a:close/>
              </a:path>
              <a:path w="413384" h="306704">
                <a:moveTo>
                  <a:pt x="97675" y="0"/>
                </a:moveTo>
                <a:lnTo>
                  <a:pt x="56006" y="19642"/>
                </a:lnTo>
                <a:lnTo>
                  <a:pt x="25272" y="53695"/>
                </a:lnTo>
                <a:lnTo>
                  <a:pt x="6316" y="99215"/>
                </a:lnTo>
                <a:lnTo>
                  <a:pt x="0" y="153250"/>
                </a:lnTo>
                <a:lnTo>
                  <a:pt x="1574" y="181390"/>
                </a:lnTo>
                <a:lnTo>
                  <a:pt x="14166" y="231167"/>
                </a:lnTo>
                <a:lnTo>
                  <a:pt x="39166" y="271560"/>
                </a:lnTo>
                <a:lnTo>
                  <a:pt x="75413" y="298320"/>
                </a:lnTo>
                <a:lnTo>
                  <a:pt x="97675" y="306324"/>
                </a:lnTo>
                <a:lnTo>
                  <a:pt x="101612" y="293890"/>
                </a:lnTo>
                <a:lnTo>
                  <a:pt x="84128" y="286163"/>
                </a:lnTo>
                <a:lnTo>
                  <a:pt x="69051" y="275405"/>
                </a:lnTo>
                <a:lnTo>
                  <a:pt x="46100" y="244805"/>
                </a:lnTo>
                <a:lnTo>
                  <a:pt x="32470" y="203184"/>
                </a:lnTo>
                <a:lnTo>
                  <a:pt x="27927" y="151638"/>
                </a:lnTo>
                <a:lnTo>
                  <a:pt x="29063" y="125503"/>
                </a:lnTo>
                <a:lnTo>
                  <a:pt x="38150" y="80164"/>
                </a:lnTo>
                <a:lnTo>
                  <a:pt x="56405" y="44396"/>
                </a:lnTo>
                <a:lnTo>
                  <a:pt x="101993" y="12433"/>
                </a:lnTo>
                <a:lnTo>
                  <a:pt x="9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7542" y="6024778"/>
            <a:ext cx="7854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582295" algn="l"/>
              </a:tabLst>
            </a:pPr>
            <a:r>
              <a:rPr dirty="0" sz="2600">
                <a:latin typeface="Cambria Math"/>
                <a:cs typeface="Cambria Math"/>
              </a:rPr>
              <a:t>𝑇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045" y="6196990"/>
            <a:ext cx="431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0">
                <a:latin typeface="Cambria Math"/>
                <a:cs typeface="Cambria Math"/>
              </a:rPr>
              <a:t>𝑖</a:t>
            </a:r>
            <a:r>
              <a:rPr dirty="0" sz="1900" spc="-40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764" y="5890361"/>
            <a:ext cx="8051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435" sz="3900">
                <a:latin typeface="Cambria Math"/>
                <a:cs typeface="Cambria Math"/>
              </a:rPr>
              <a:t>=</a:t>
            </a:r>
            <a:r>
              <a:rPr dirty="0" baseline="-22435" sz="3900" spc="97">
                <a:latin typeface="Cambria Math"/>
                <a:cs typeface="Cambria Math"/>
              </a:rPr>
              <a:t> </a:t>
            </a:r>
            <a:r>
              <a:rPr dirty="0" baseline="-20299" sz="3900" spc="375">
                <a:latin typeface="Cambria Math"/>
                <a:cs typeface="Cambria Math"/>
              </a:rPr>
              <a:t>σ</a:t>
            </a:r>
            <a:r>
              <a:rPr dirty="0" sz="1900" spc="25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91078" y="6261480"/>
            <a:ext cx="2109470" cy="21590"/>
          </a:xfrm>
          <a:custGeom>
            <a:avLst/>
            <a:gdLst/>
            <a:ahLst/>
            <a:cxnLst/>
            <a:rect l="l" t="t" r="r" b="b"/>
            <a:pathLst>
              <a:path w="2109470" h="21589">
                <a:moveTo>
                  <a:pt x="836676" y="0"/>
                </a:moveTo>
                <a:lnTo>
                  <a:pt x="0" y="0"/>
                </a:lnTo>
                <a:lnTo>
                  <a:pt x="0" y="21336"/>
                </a:lnTo>
                <a:lnTo>
                  <a:pt x="836676" y="21336"/>
                </a:lnTo>
                <a:lnTo>
                  <a:pt x="836676" y="0"/>
                </a:lnTo>
                <a:close/>
              </a:path>
              <a:path w="2109470" h="21589">
                <a:moveTo>
                  <a:pt x="1554480" y="0"/>
                </a:moveTo>
                <a:lnTo>
                  <a:pt x="1266444" y="0"/>
                </a:lnTo>
                <a:lnTo>
                  <a:pt x="1266444" y="21336"/>
                </a:lnTo>
                <a:lnTo>
                  <a:pt x="1554480" y="21336"/>
                </a:lnTo>
                <a:lnTo>
                  <a:pt x="1554480" y="0"/>
                </a:lnTo>
                <a:close/>
              </a:path>
              <a:path w="2109470" h="21589">
                <a:moveTo>
                  <a:pt x="2109216" y="0"/>
                </a:moveTo>
                <a:lnTo>
                  <a:pt x="1947672" y="0"/>
                </a:lnTo>
                <a:lnTo>
                  <a:pt x="1947672" y="21336"/>
                </a:lnTo>
                <a:lnTo>
                  <a:pt x="2109216" y="21336"/>
                </a:lnTo>
                <a:lnTo>
                  <a:pt x="2109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96717" y="5830925"/>
            <a:ext cx="2750185" cy="7645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r" marR="601345">
              <a:lnSpc>
                <a:spcPts val="755"/>
              </a:lnSpc>
              <a:spcBef>
                <a:spcPts val="455"/>
              </a:spcBef>
            </a:pPr>
            <a:r>
              <a:rPr dirty="0" sz="1550" spc="65">
                <a:latin typeface="Cambria Math"/>
                <a:cs typeface="Cambria Math"/>
              </a:rPr>
              <a:t>2</a:t>
            </a:r>
            <a:endParaRPr sz="1550">
              <a:latin typeface="Cambria Math"/>
              <a:cs typeface="Cambria Math"/>
            </a:endParaRPr>
          </a:p>
          <a:p>
            <a:pPr marL="50800">
              <a:lnSpc>
                <a:spcPts val="2014"/>
              </a:lnSpc>
              <a:tabLst>
                <a:tab pos="2223770" algn="l"/>
              </a:tabLst>
            </a:pPr>
            <a:r>
              <a:rPr dirty="0" baseline="-33119" sz="3900">
                <a:latin typeface="Cambria Math"/>
                <a:cs typeface="Cambria Math"/>
              </a:rPr>
              <a:t>𝑖</a:t>
            </a:r>
            <a:r>
              <a:rPr dirty="0" baseline="-33119" sz="3900" spc="352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=</a:t>
            </a:r>
            <a:r>
              <a:rPr dirty="0" baseline="-33119" sz="3900" spc="202">
                <a:latin typeface="Cambria Math"/>
                <a:cs typeface="Cambria Math"/>
              </a:rPr>
              <a:t> </a:t>
            </a:r>
            <a:r>
              <a:rPr dirty="0" sz="1900" spc="55">
                <a:latin typeface="Cambria Math"/>
                <a:cs typeface="Cambria Math"/>
              </a:rPr>
              <a:t>𝑛(𝑛+1)</a:t>
            </a:r>
            <a:r>
              <a:rPr dirty="0" sz="1900" spc="295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=</a:t>
            </a:r>
            <a:r>
              <a:rPr dirty="0" baseline="-33119" sz="3900" spc="225">
                <a:latin typeface="Cambria Math"/>
                <a:cs typeface="Cambria Math"/>
              </a:rPr>
              <a:t> </a:t>
            </a:r>
            <a:r>
              <a:rPr dirty="0" sz="1900" spc="140">
                <a:latin typeface="Cambria Math"/>
                <a:cs typeface="Cambria Math"/>
              </a:rPr>
              <a:t>𝑛	</a:t>
            </a:r>
            <a:r>
              <a:rPr dirty="0" baseline="-33119" sz="3900">
                <a:latin typeface="Cambria Math"/>
                <a:cs typeface="Cambria Math"/>
              </a:rPr>
              <a:t>+</a:t>
            </a:r>
            <a:r>
              <a:rPr dirty="0" baseline="-33119" sz="3900" spc="-150">
                <a:latin typeface="Cambria Math"/>
                <a:cs typeface="Cambria Math"/>
              </a:rPr>
              <a:t> </a:t>
            </a:r>
            <a:r>
              <a:rPr dirty="0" sz="1900" spc="14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  <a:p>
            <a:pPr marL="942340">
              <a:lnSpc>
                <a:spcPct val="100000"/>
              </a:lnSpc>
              <a:spcBef>
                <a:spcPts val="415"/>
              </a:spcBef>
              <a:tabLst>
                <a:tab pos="1934210" algn="l"/>
                <a:tab pos="2553335" algn="l"/>
              </a:tabLst>
            </a:pPr>
            <a:r>
              <a:rPr dirty="0" sz="1900" spc="45">
                <a:latin typeface="Cambria Math"/>
                <a:cs typeface="Cambria Math"/>
              </a:rPr>
              <a:t>2	2	2</a:t>
            </a:r>
            <a:endParaRPr sz="19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219200"/>
            <a:ext cx="6041136" cy="2677668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14539" y="4329429"/>
          <a:ext cx="8147684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  <a:gridCol w="116141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j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75">
                          <a:latin typeface="Tahoma"/>
                          <a:cs typeface="Tahoma"/>
                        </a:rPr>
                        <a:t>T(n)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6404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0" b="1">
                <a:solidFill>
                  <a:srgbClr val="8F9EF5"/>
                </a:solidFill>
                <a:latin typeface="Lucida Sans"/>
                <a:cs typeface="Lucida Sans"/>
              </a:rPr>
              <a:t>Necessa</a:t>
            </a:r>
            <a:r>
              <a:rPr dirty="0" sz="4000" spc="-165" b="1">
                <a:solidFill>
                  <a:srgbClr val="8F9EF5"/>
                </a:solidFill>
                <a:latin typeface="Lucida Sans"/>
                <a:cs typeface="Lucida Sans"/>
              </a:rPr>
              <a:t>r</a:t>
            </a:r>
            <a:r>
              <a:rPr dirty="0" sz="4000" spc="-60" b="1">
                <a:solidFill>
                  <a:srgbClr val="8F9EF5"/>
                </a:solidFill>
                <a:latin typeface="Lucida Sans"/>
                <a:cs typeface="Lucida Sans"/>
              </a:rPr>
              <a:t>y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time</a:t>
            </a:r>
            <a:endParaRPr sz="4000">
              <a:latin typeface="Lucida Sans"/>
              <a:cs typeface="Lucida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990" y="1998217"/>
          <a:ext cx="4646295" cy="211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/>
                <a:gridCol w="597534"/>
                <a:gridCol w="1106169"/>
                <a:gridCol w="110617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7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45">
                          <a:latin typeface="Tahoma"/>
                          <a:cs typeface="Tahoma"/>
                        </a:rPr>
                        <a:t>Additions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75">
                          <a:latin typeface="Tahoma"/>
                          <a:cs typeface="Tahoma"/>
                        </a:rPr>
                        <a:t>n(n+1)/2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80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45">
                          <a:latin typeface="Tahoma"/>
                          <a:cs typeface="Tahoma"/>
                        </a:rPr>
                        <a:t>Multiplications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8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40">
                          <a:latin typeface="Tahoma"/>
                          <a:cs typeface="Tahoma"/>
                        </a:rPr>
                        <a:t>Divisions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80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Total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17550" algn="l"/>
                        </a:tabLst>
                      </a:pPr>
                      <a:r>
                        <a:rPr dirty="0" sz="1800" spc="35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dirty="0" baseline="27777" sz="1950" spc="52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𝑛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260350">
                        <a:lnSpc>
                          <a:spcPts val="205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1800" spc="3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37037" sz="270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baseline="37037" sz="2700" spc="1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514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747517" y="3836415"/>
            <a:ext cx="242570" cy="15240"/>
          </a:xfrm>
          <a:custGeom>
            <a:avLst/>
            <a:gdLst/>
            <a:ahLst/>
            <a:cxnLst/>
            <a:rect l="l" t="t" r="r" b="b"/>
            <a:pathLst>
              <a:path w="242569" h="15239">
                <a:moveTo>
                  <a:pt x="242315" y="0"/>
                </a:moveTo>
                <a:lnTo>
                  <a:pt x="0" y="0"/>
                </a:lnTo>
                <a:lnTo>
                  <a:pt x="0" y="15239"/>
                </a:lnTo>
                <a:lnTo>
                  <a:pt x="242315" y="15239"/>
                </a:lnTo>
                <a:lnTo>
                  <a:pt x="24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2629" y="3836415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89" h="15239">
                <a:moveTo>
                  <a:pt x="135636" y="0"/>
                </a:moveTo>
                <a:lnTo>
                  <a:pt x="0" y="0"/>
                </a:lnTo>
                <a:lnTo>
                  <a:pt x="0" y="15239"/>
                </a:lnTo>
                <a:lnTo>
                  <a:pt x="135636" y="15239"/>
                </a:lnTo>
                <a:lnTo>
                  <a:pt x="135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273040" y="1557527"/>
            <a:ext cx="3566160" cy="3642360"/>
            <a:chOff x="5273040" y="1557527"/>
            <a:chExt cx="3566160" cy="3642360"/>
          </a:xfrm>
        </p:grpSpPr>
        <p:sp>
          <p:nvSpPr>
            <p:cNvPr id="7" name="object 7"/>
            <p:cNvSpPr/>
            <p:nvPr/>
          </p:nvSpPr>
          <p:spPr>
            <a:xfrm>
              <a:off x="5273040" y="1557527"/>
              <a:ext cx="3566160" cy="3642360"/>
            </a:xfrm>
            <a:custGeom>
              <a:avLst/>
              <a:gdLst/>
              <a:ahLst/>
              <a:cxnLst/>
              <a:rect l="l" t="t" r="r" b="b"/>
              <a:pathLst>
                <a:path w="3566159" h="3642360">
                  <a:moveTo>
                    <a:pt x="3566160" y="0"/>
                  </a:moveTo>
                  <a:lnTo>
                    <a:pt x="0" y="0"/>
                  </a:lnTo>
                  <a:lnTo>
                    <a:pt x="0" y="3642360"/>
                  </a:lnTo>
                  <a:lnTo>
                    <a:pt x="3566160" y="3642360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81472" y="1895855"/>
              <a:ext cx="3092450" cy="2882265"/>
            </a:xfrm>
            <a:custGeom>
              <a:avLst/>
              <a:gdLst/>
              <a:ahLst/>
              <a:cxnLst/>
              <a:rect l="l" t="t" r="r" b="b"/>
              <a:pathLst>
                <a:path w="3092450" h="2882265">
                  <a:moveTo>
                    <a:pt x="0" y="2470404"/>
                  </a:moveTo>
                  <a:lnTo>
                    <a:pt x="3092196" y="2470404"/>
                  </a:lnTo>
                </a:path>
                <a:path w="3092450" h="2882265">
                  <a:moveTo>
                    <a:pt x="0" y="2058924"/>
                  </a:moveTo>
                  <a:lnTo>
                    <a:pt x="3092196" y="2058924"/>
                  </a:lnTo>
                </a:path>
                <a:path w="3092450" h="2882265">
                  <a:moveTo>
                    <a:pt x="0" y="1647444"/>
                  </a:moveTo>
                  <a:lnTo>
                    <a:pt x="3092196" y="1647444"/>
                  </a:lnTo>
                </a:path>
                <a:path w="3092450" h="2882265">
                  <a:moveTo>
                    <a:pt x="0" y="1235964"/>
                  </a:moveTo>
                  <a:lnTo>
                    <a:pt x="3092196" y="1235964"/>
                  </a:lnTo>
                </a:path>
                <a:path w="3092450" h="2882265">
                  <a:moveTo>
                    <a:pt x="0" y="824484"/>
                  </a:moveTo>
                  <a:lnTo>
                    <a:pt x="3092196" y="824484"/>
                  </a:lnTo>
                </a:path>
                <a:path w="3092450" h="2882265">
                  <a:moveTo>
                    <a:pt x="0" y="411480"/>
                  </a:moveTo>
                  <a:lnTo>
                    <a:pt x="3092196" y="411480"/>
                  </a:lnTo>
                </a:path>
                <a:path w="3092450" h="2882265">
                  <a:moveTo>
                    <a:pt x="0" y="0"/>
                  </a:moveTo>
                  <a:lnTo>
                    <a:pt x="3092196" y="0"/>
                  </a:lnTo>
                </a:path>
                <a:path w="3092450" h="2882265">
                  <a:moveTo>
                    <a:pt x="0" y="2881884"/>
                  </a:moveTo>
                  <a:lnTo>
                    <a:pt x="3092196" y="288188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84342" y="1896618"/>
              <a:ext cx="2886710" cy="2882265"/>
            </a:xfrm>
            <a:custGeom>
              <a:avLst/>
              <a:gdLst/>
              <a:ahLst/>
              <a:cxnLst/>
              <a:rect l="l" t="t" r="r" b="b"/>
              <a:pathLst>
                <a:path w="2886709" h="2882265">
                  <a:moveTo>
                    <a:pt x="0" y="2881884"/>
                  </a:moveTo>
                  <a:lnTo>
                    <a:pt x="207263" y="2676144"/>
                  </a:lnTo>
                  <a:lnTo>
                    <a:pt x="413004" y="2470404"/>
                  </a:lnTo>
                  <a:lnTo>
                    <a:pt x="618744" y="2264664"/>
                  </a:lnTo>
                  <a:lnTo>
                    <a:pt x="824484" y="2057400"/>
                  </a:lnTo>
                  <a:lnTo>
                    <a:pt x="1031748" y="1851660"/>
                  </a:lnTo>
                  <a:lnTo>
                    <a:pt x="1237488" y="1645920"/>
                  </a:lnTo>
                  <a:lnTo>
                    <a:pt x="1443228" y="1440180"/>
                  </a:lnTo>
                  <a:lnTo>
                    <a:pt x="1648967" y="1234440"/>
                  </a:lnTo>
                  <a:lnTo>
                    <a:pt x="1856232" y="1028700"/>
                  </a:lnTo>
                  <a:lnTo>
                    <a:pt x="2061972" y="822960"/>
                  </a:lnTo>
                  <a:lnTo>
                    <a:pt x="2267712" y="617220"/>
                  </a:lnTo>
                  <a:lnTo>
                    <a:pt x="2473452" y="411480"/>
                  </a:lnTo>
                  <a:lnTo>
                    <a:pt x="2680716" y="205740"/>
                  </a:lnTo>
                  <a:lnTo>
                    <a:pt x="2886456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84342" y="1690115"/>
              <a:ext cx="1031875" cy="3088640"/>
            </a:xfrm>
            <a:custGeom>
              <a:avLst/>
              <a:gdLst/>
              <a:ahLst/>
              <a:cxnLst/>
              <a:rect l="l" t="t" r="r" b="b"/>
              <a:pathLst>
                <a:path w="1031875" h="3088640">
                  <a:moveTo>
                    <a:pt x="0" y="3088386"/>
                  </a:moveTo>
                  <a:lnTo>
                    <a:pt x="207263" y="2882646"/>
                  </a:lnTo>
                  <a:lnTo>
                    <a:pt x="413004" y="2471166"/>
                  </a:lnTo>
                  <a:lnTo>
                    <a:pt x="618744" y="1852422"/>
                  </a:lnTo>
                  <a:lnTo>
                    <a:pt x="824484" y="1029462"/>
                  </a:lnTo>
                  <a:lnTo>
                    <a:pt x="1031748" y="762"/>
                  </a:lnTo>
                  <a:lnTo>
                    <a:pt x="1031874" y="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84342" y="4161282"/>
              <a:ext cx="2886710" cy="0"/>
            </a:xfrm>
            <a:custGeom>
              <a:avLst/>
              <a:gdLst/>
              <a:ahLst/>
              <a:cxnLst/>
              <a:rect l="l" t="t" r="r" b="b"/>
              <a:pathLst>
                <a:path w="2886709" h="0">
                  <a:moveTo>
                    <a:pt x="0" y="0"/>
                  </a:moveTo>
                  <a:lnTo>
                    <a:pt x="0" y="0"/>
                  </a:lnTo>
                  <a:lnTo>
                    <a:pt x="2680716" y="0"/>
                  </a:lnTo>
                  <a:lnTo>
                    <a:pt x="2886456" y="0"/>
                  </a:lnTo>
                </a:path>
              </a:pathLst>
            </a:custGeom>
            <a:ln w="2857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80152" y="1726818"/>
            <a:ext cx="241935" cy="315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585858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600" spc="-40">
                <a:solidFill>
                  <a:srgbClr val="585858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600" spc="-40">
                <a:solidFill>
                  <a:srgbClr val="585858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320"/>
              </a:spcBef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325"/>
              </a:spcBef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320"/>
              </a:spcBef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325"/>
              </a:spcBef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320"/>
              </a:spcBef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9064" y="4848301"/>
            <a:ext cx="3074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4815" algn="l"/>
                <a:tab pos="836930" algn="l"/>
                <a:tab pos="1249045" algn="l"/>
                <a:tab pos="1661795" algn="l"/>
                <a:tab pos="2019935" algn="l"/>
                <a:tab pos="2432685" algn="l"/>
                <a:tab pos="2844800" algn="l"/>
              </a:tabLst>
            </a:pP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10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12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600" spc="-45">
                <a:solidFill>
                  <a:srgbClr val="585858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5424" y="1549124"/>
            <a:ext cx="259715" cy="2895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z="1600" spc="-45">
                <a:solidFill>
                  <a:srgbClr val="767070"/>
                </a:solidFill>
                <a:latin typeface="Arial"/>
                <a:cs typeface="Arial"/>
              </a:rPr>
              <a:t>The</a:t>
            </a:r>
            <a:r>
              <a:rPr dirty="0" sz="1600" spc="15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767070"/>
                </a:solidFill>
                <a:latin typeface="Arial"/>
                <a:cs typeface="Arial"/>
              </a:rPr>
              <a:t>number</a:t>
            </a:r>
            <a:r>
              <a:rPr dirty="0" sz="1600" spc="4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767070"/>
                </a:solidFill>
                <a:latin typeface="Arial"/>
                <a:cs typeface="Arial"/>
              </a:rPr>
              <a:t>of</a:t>
            </a:r>
            <a:r>
              <a:rPr dirty="0" sz="1600" spc="15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767070"/>
                </a:solidFill>
                <a:latin typeface="Arial"/>
                <a:cs typeface="Arial"/>
              </a:rPr>
              <a:t>basic</a:t>
            </a:r>
            <a:r>
              <a:rPr dirty="0" sz="1600" spc="55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767070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3294" y="1566164"/>
            <a:ext cx="174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4644" y="1320546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8133" y="4142358"/>
            <a:ext cx="175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83235"/>
            <a:ext cx="46805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5" b="1">
                <a:solidFill>
                  <a:srgbClr val="8F9EF5"/>
                </a:solidFill>
                <a:latin typeface="Lucida Sans"/>
                <a:cs typeface="Lucida Sans"/>
              </a:rPr>
              <a:t>Growt</a:t>
            </a:r>
            <a:r>
              <a:rPr dirty="0" sz="3600" spc="-140" b="1">
                <a:solidFill>
                  <a:srgbClr val="8F9EF5"/>
                </a:solidFill>
                <a:latin typeface="Lucida Sans"/>
                <a:cs typeface="Lucida Sans"/>
              </a:rPr>
              <a:t>h</a:t>
            </a:r>
            <a:r>
              <a:rPr dirty="0" sz="3600" spc="635" b="1">
                <a:solidFill>
                  <a:srgbClr val="8F9EF5"/>
                </a:solidFill>
                <a:latin typeface="Lucida Sans"/>
                <a:cs typeface="Lucida Sans"/>
              </a:rPr>
              <a:t>-</a:t>
            </a:r>
            <a:r>
              <a:rPr dirty="0" sz="3600" spc="-130" b="1">
                <a:solidFill>
                  <a:srgbClr val="8F9EF5"/>
                </a:solidFill>
                <a:latin typeface="Lucida Sans"/>
                <a:cs typeface="Lucida Sans"/>
              </a:rPr>
              <a:t>rate</a:t>
            </a:r>
            <a:r>
              <a:rPr dirty="0" sz="3600" spc="-2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600" spc="-120" b="1">
                <a:solidFill>
                  <a:srgbClr val="8F9EF5"/>
                </a:solidFill>
                <a:latin typeface="Lucida Sans"/>
                <a:cs typeface="Lucida Sans"/>
              </a:rPr>
              <a:t>funct</a:t>
            </a:r>
            <a:r>
              <a:rPr dirty="0" sz="3600" spc="-9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3600" spc="-120" b="1">
                <a:solidFill>
                  <a:srgbClr val="8F9EF5"/>
                </a:solidFill>
                <a:latin typeface="Lucida Sans"/>
                <a:cs typeface="Lucida Sans"/>
              </a:rPr>
              <a:t>on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7385684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Tahoma"/>
                <a:cs typeface="Tahoma"/>
              </a:rPr>
              <a:t>Domi</a:t>
            </a:r>
            <a:r>
              <a:rPr dirty="0" sz="2800" spc="75">
                <a:latin typeface="Tahoma"/>
                <a:cs typeface="Tahoma"/>
              </a:rPr>
              <a:t>n</a:t>
            </a:r>
            <a:r>
              <a:rPr dirty="0" sz="2800" spc="45">
                <a:latin typeface="Tahoma"/>
                <a:cs typeface="Tahoma"/>
              </a:rPr>
              <a:t>ant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term: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the</a:t>
            </a:r>
            <a:r>
              <a:rPr dirty="0" sz="2800" spc="-245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term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the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o</a:t>
            </a:r>
            <a:r>
              <a:rPr dirty="0" sz="2800" spc="90">
                <a:latin typeface="Tahoma"/>
                <a:cs typeface="Tahoma"/>
              </a:rPr>
              <a:t>n</a:t>
            </a:r>
            <a:r>
              <a:rPr dirty="0" sz="2800" spc="-45">
                <a:latin typeface="Tahoma"/>
                <a:cs typeface="Tahoma"/>
              </a:rPr>
              <a:t>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dominati</a:t>
            </a:r>
            <a:r>
              <a:rPr dirty="0" sz="2800" spc="85">
                <a:latin typeface="Tahoma"/>
                <a:cs typeface="Tahoma"/>
              </a:rPr>
              <a:t>n</a:t>
            </a:r>
            <a:r>
              <a:rPr dirty="0" sz="2800" spc="15">
                <a:latin typeface="Tahoma"/>
                <a:cs typeface="Tahoma"/>
              </a:rPr>
              <a:t>g  </a:t>
            </a:r>
            <a:r>
              <a:rPr dirty="0" sz="2800" spc="30">
                <a:latin typeface="Tahoma"/>
                <a:cs typeface="Tahoma"/>
              </a:rPr>
              <a:t>as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10">
                <a:latin typeface="Tahoma"/>
                <a:cs typeface="Tahoma"/>
              </a:rPr>
              <a:t>n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g</a:t>
            </a:r>
            <a:r>
              <a:rPr dirty="0" sz="2800" spc="-25">
                <a:latin typeface="Tahoma"/>
                <a:cs typeface="Tahoma"/>
              </a:rPr>
              <a:t>e</a:t>
            </a:r>
            <a:r>
              <a:rPr dirty="0" sz="2800" spc="30">
                <a:latin typeface="Tahoma"/>
                <a:cs typeface="Tahoma"/>
              </a:rPr>
              <a:t>ts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20">
                <a:latin typeface="Tahoma"/>
                <a:cs typeface="Tahoma"/>
              </a:rPr>
              <a:t>bigg</a:t>
            </a:r>
            <a:r>
              <a:rPr dirty="0" sz="2800" spc="5">
                <a:latin typeface="Tahoma"/>
                <a:cs typeface="Tahoma"/>
              </a:rPr>
              <a:t>e</a:t>
            </a:r>
            <a:r>
              <a:rPr dirty="0" sz="2800" spc="150">
                <a:latin typeface="Tahoma"/>
                <a:cs typeface="Tahoma"/>
              </a:rPr>
              <a:t>r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978" y="3154552"/>
            <a:ext cx="6315710" cy="2577465"/>
            <a:chOff x="535978" y="3154552"/>
            <a:chExt cx="6315710" cy="2577465"/>
          </a:xfrm>
        </p:grpSpPr>
        <p:sp>
          <p:nvSpPr>
            <p:cNvPr id="5" name="object 5"/>
            <p:cNvSpPr/>
            <p:nvPr/>
          </p:nvSpPr>
          <p:spPr>
            <a:xfrm>
              <a:off x="561378" y="3508120"/>
              <a:ext cx="1412875" cy="396240"/>
            </a:xfrm>
            <a:custGeom>
              <a:avLst/>
              <a:gdLst/>
              <a:ahLst/>
              <a:cxnLst/>
              <a:rect l="l" t="t" r="r" b="b"/>
              <a:pathLst>
                <a:path w="1412875" h="396239">
                  <a:moveTo>
                    <a:pt x="141262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412620" y="396239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3961" y="3508120"/>
              <a:ext cx="4852035" cy="396240"/>
            </a:xfrm>
            <a:custGeom>
              <a:avLst/>
              <a:gdLst/>
              <a:ahLst/>
              <a:cxnLst/>
              <a:rect l="l" t="t" r="r" b="b"/>
              <a:pathLst>
                <a:path w="4852034" h="396239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719580" y="396240"/>
                  </a:lnTo>
                  <a:lnTo>
                    <a:pt x="1719707" y="396240"/>
                  </a:lnTo>
                  <a:lnTo>
                    <a:pt x="3285744" y="396240"/>
                  </a:lnTo>
                  <a:lnTo>
                    <a:pt x="4851908" y="396240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1378" y="3904259"/>
              <a:ext cx="1412875" cy="340995"/>
            </a:xfrm>
            <a:custGeom>
              <a:avLst/>
              <a:gdLst/>
              <a:ahLst/>
              <a:cxnLst/>
              <a:rect l="l" t="t" r="r" b="b"/>
              <a:pathLst>
                <a:path w="1412875" h="340995">
                  <a:moveTo>
                    <a:pt x="1412620" y="0"/>
                  </a:moveTo>
                  <a:lnTo>
                    <a:pt x="0" y="0"/>
                  </a:lnTo>
                  <a:lnTo>
                    <a:pt x="0" y="340842"/>
                  </a:lnTo>
                  <a:lnTo>
                    <a:pt x="1412620" y="340842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73961" y="3904259"/>
              <a:ext cx="4852035" cy="340995"/>
            </a:xfrm>
            <a:custGeom>
              <a:avLst/>
              <a:gdLst/>
              <a:ahLst/>
              <a:cxnLst/>
              <a:rect l="l" t="t" r="r" b="b"/>
              <a:pathLst>
                <a:path w="4852034" h="340995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40842"/>
                  </a:lnTo>
                  <a:lnTo>
                    <a:pt x="1719580" y="340842"/>
                  </a:lnTo>
                  <a:lnTo>
                    <a:pt x="1719707" y="340842"/>
                  </a:lnTo>
                  <a:lnTo>
                    <a:pt x="3285744" y="340842"/>
                  </a:lnTo>
                  <a:lnTo>
                    <a:pt x="4851908" y="340842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1378" y="4245102"/>
              <a:ext cx="1412875" cy="396240"/>
            </a:xfrm>
            <a:custGeom>
              <a:avLst/>
              <a:gdLst/>
              <a:ahLst/>
              <a:cxnLst/>
              <a:rect l="l" t="t" r="r" b="b"/>
              <a:pathLst>
                <a:path w="1412875" h="396239">
                  <a:moveTo>
                    <a:pt x="1412620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412620" y="396240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3961" y="4245114"/>
              <a:ext cx="4852035" cy="396240"/>
            </a:xfrm>
            <a:custGeom>
              <a:avLst/>
              <a:gdLst/>
              <a:ahLst/>
              <a:cxnLst/>
              <a:rect l="l" t="t" r="r" b="b"/>
              <a:pathLst>
                <a:path w="4852034" h="396239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719580" y="396227"/>
                  </a:lnTo>
                  <a:lnTo>
                    <a:pt x="1719707" y="396227"/>
                  </a:lnTo>
                  <a:lnTo>
                    <a:pt x="3285744" y="396227"/>
                  </a:lnTo>
                  <a:lnTo>
                    <a:pt x="4851908" y="396227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1378" y="4641367"/>
              <a:ext cx="1412875" cy="340995"/>
            </a:xfrm>
            <a:custGeom>
              <a:avLst/>
              <a:gdLst/>
              <a:ahLst/>
              <a:cxnLst/>
              <a:rect l="l" t="t" r="r" b="b"/>
              <a:pathLst>
                <a:path w="1412875" h="340995">
                  <a:moveTo>
                    <a:pt x="1412620" y="0"/>
                  </a:moveTo>
                  <a:lnTo>
                    <a:pt x="0" y="0"/>
                  </a:lnTo>
                  <a:lnTo>
                    <a:pt x="0" y="340842"/>
                  </a:lnTo>
                  <a:lnTo>
                    <a:pt x="1412620" y="340842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73961" y="4641379"/>
              <a:ext cx="4852035" cy="340995"/>
            </a:xfrm>
            <a:custGeom>
              <a:avLst/>
              <a:gdLst/>
              <a:ahLst/>
              <a:cxnLst/>
              <a:rect l="l" t="t" r="r" b="b"/>
              <a:pathLst>
                <a:path w="4852034" h="340995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40829"/>
                  </a:lnTo>
                  <a:lnTo>
                    <a:pt x="1719580" y="340829"/>
                  </a:lnTo>
                  <a:lnTo>
                    <a:pt x="1719707" y="340829"/>
                  </a:lnTo>
                  <a:lnTo>
                    <a:pt x="3285744" y="340829"/>
                  </a:lnTo>
                  <a:lnTo>
                    <a:pt x="4851908" y="340829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1378" y="4982210"/>
              <a:ext cx="1412875" cy="396240"/>
            </a:xfrm>
            <a:custGeom>
              <a:avLst/>
              <a:gdLst/>
              <a:ahLst/>
              <a:cxnLst/>
              <a:rect l="l" t="t" r="r" b="b"/>
              <a:pathLst>
                <a:path w="1412875" h="396239">
                  <a:moveTo>
                    <a:pt x="141262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412620" y="396239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3961" y="4982209"/>
              <a:ext cx="4852035" cy="396240"/>
            </a:xfrm>
            <a:custGeom>
              <a:avLst/>
              <a:gdLst/>
              <a:ahLst/>
              <a:cxnLst/>
              <a:rect l="l" t="t" r="r" b="b"/>
              <a:pathLst>
                <a:path w="4852034" h="396239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719580" y="396240"/>
                  </a:lnTo>
                  <a:lnTo>
                    <a:pt x="1719707" y="396240"/>
                  </a:lnTo>
                  <a:lnTo>
                    <a:pt x="3285744" y="396240"/>
                  </a:lnTo>
                  <a:lnTo>
                    <a:pt x="4851908" y="396240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1378" y="5378475"/>
              <a:ext cx="1412875" cy="340995"/>
            </a:xfrm>
            <a:custGeom>
              <a:avLst/>
              <a:gdLst/>
              <a:ahLst/>
              <a:cxnLst/>
              <a:rect l="l" t="t" r="r" b="b"/>
              <a:pathLst>
                <a:path w="1412875" h="340995">
                  <a:moveTo>
                    <a:pt x="1412620" y="0"/>
                  </a:moveTo>
                  <a:lnTo>
                    <a:pt x="0" y="0"/>
                  </a:lnTo>
                  <a:lnTo>
                    <a:pt x="0" y="340842"/>
                  </a:lnTo>
                  <a:lnTo>
                    <a:pt x="1412620" y="340842"/>
                  </a:lnTo>
                  <a:lnTo>
                    <a:pt x="14126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73961" y="5378487"/>
              <a:ext cx="4852035" cy="340995"/>
            </a:xfrm>
            <a:custGeom>
              <a:avLst/>
              <a:gdLst/>
              <a:ahLst/>
              <a:cxnLst/>
              <a:rect l="l" t="t" r="r" b="b"/>
              <a:pathLst>
                <a:path w="4852034" h="340995">
                  <a:moveTo>
                    <a:pt x="4851908" y="0"/>
                  </a:moveTo>
                  <a:lnTo>
                    <a:pt x="3285744" y="0"/>
                  </a:lnTo>
                  <a:lnTo>
                    <a:pt x="1719707" y="0"/>
                  </a:lnTo>
                  <a:lnTo>
                    <a:pt x="1719580" y="0"/>
                  </a:lnTo>
                  <a:lnTo>
                    <a:pt x="0" y="0"/>
                  </a:lnTo>
                  <a:lnTo>
                    <a:pt x="0" y="340829"/>
                  </a:lnTo>
                  <a:lnTo>
                    <a:pt x="1719580" y="340829"/>
                  </a:lnTo>
                  <a:lnTo>
                    <a:pt x="1719707" y="340829"/>
                  </a:lnTo>
                  <a:lnTo>
                    <a:pt x="3285744" y="340829"/>
                  </a:lnTo>
                  <a:lnTo>
                    <a:pt x="4851908" y="340829"/>
                  </a:lnTo>
                  <a:lnTo>
                    <a:pt x="485190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73960" y="3160902"/>
              <a:ext cx="3286125" cy="2564765"/>
            </a:xfrm>
            <a:custGeom>
              <a:avLst/>
              <a:gdLst/>
              <a:ahLst/>
              <a:cxnLst/>
              <a:rect l="l" t="t" r="r" b="b"/>
              <a:pathLst>
                <a:path w="3286125" h="2564765">
                  <a:moveTo>
                    <a:pt x="0" y="0"/>
                  </a:moveTo>
                  <a:lnTo>
                    <a:pt x="0" y="2564765"/>
                  </a:lnTo>
                </a:path>
                <a:path w="3286125" h="2564765">
                  <a:moveTo>
                    <a:pt x="1719579" y="0"/>
                  </a:moveTo>
                  <a:lnTo>
                    <a:pt x="1719579" y="2564765"/>
                  </a:lnTo>
                </a:path>
                <a:path w="3286125" h="2564765">
                  <a:moveTo>
                    <a:pt x="3285743" y="0"/>
                  </a:moveTo>
                  <a:lnTo>
                    <a:pt x="3285743" y="25647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5028" y="3508120"/>
              <a:ext cx="6277610" cy="0"/>
            </a:xfrm>
            <a:custGeom>
              <a:avLst/>
              <a:gdLst/>
              <a:ahLst/>
              <a:cxnLst/>
              <a:rect l="l" t="t" r="r" b="b"/>
              <a:pathLst>
                <a:path w="6277609" h="0">
                  <a:moveTo>
                    <a:pt x="0" y="0"/>
                  </a:moveTo>
                  <a:lnTo>
                    <a:pt x="627706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5028" y="3160902"/>
              <a:ext cx="6277610" cy="2564765"/>
            </a:xfrm>
            <a:custGeom>
              <a:avLst/>
              <a:gdLst/>
              <a:ahLst/>
              <a:cxnLst/>
              <a:rect l="l" t="t" r="r" b="b"/>
              <a:pathLst>
                <a:path w="6277609" h="2564765">
                  <a:moveTo>
                    <a:pt x="0" y="743458"/>
                  </a:moveTo>
                  <a:lnTo>
                    <a:pt x="6277063" y="743458"/>
                  </a:lnTo>
                </a:path>
                <a:path w="6277609" h="2564765">
                  <a:moveTo>
                    <a:pt x="0" y="1084199"/>
                  </a:moveTo>
                  <a:lnTo>
                    <a:pt x="6277063" y="1084199"/>
                  </a:lnTo>
                </a:path>
                <a:path w="6277609" h="2564765">
                  <a:moveTo>
                    <a:pt x="0" y="1480439"/>
                  </a:moveTo>
                  <a:lnTo>
                    <a:pt x="6277063" y="1480439"/>
                  </a:lnTo>
                </a:path>
                <a:path w="6277609" h="2564765">
                  <a:moveTo>
                    <a:pt x="0" y="1821307"/>
                  </a:moveTo>
                  <a:lnTo>
                    <a:pt x="6277063" y="1821307"/>
                  </a:lnTo>
                </a:path>
                <a:path w="6277609" h="2564765">
                  <a:moveTo>
                    <a:pt x="0" y="2217547"/>
                  </a:moveTo>
                  <a:lnTo>
                    <a:pt x="6277063" y="2217547"/>
                  </a:lnTo>
                </a:path>
                <a:path w="6277609" h="2564765">
                  <a:moveTo>
                    <a:pt x="6350" y="0"/>
                  </a:moveTo>
                  <a:lnTo>
                    <a:pt x="6350" y="2564765"/>
                  </a:lnTo>
                </a:path>
                <a:path w="6277609" h="2564765">
                  <a:moveTo>
                    <a:pt x="6270713" y="0"/>
                  </a:moveTo>
                  <a:lnTo>
                    <a:pt x="6270713" y="2564765"/>
                  </a:lnTo>
                </a:path>
                <a:path w="6277609" h="2564765">
                  <a:moveTo>
                    <a:pt x="0" y="6350"/>
                  </a:moveTo>
                  <a:lnTo>
                    <a:pt x="6277063" y="6350"/>
                  </a:lnTo>
                </a:path>
                <a:path w="6277609" h="2564765">
                  <a:moveTo>
                    <a:pt x="0" y="2558415"/>
                  </a:moveTo>
                  <a:lnTo>
                    <a:pt x="6277063" y="255841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67728" y="3173602"/>
            <a:ext cx="1400175" cy="315595"/>
          </a:xfrm>
          <a:prstGeom prst="rect">
            <a:avLst/>
          </a:prstGeom>
          <a:solidFill>
            <a:srgbClr val="A4A4A4"/>
          </a:solidFill>
        </p:spPr>
        <p:txBody>
          <a:bodyPr wrap="square" lIns="0" tIns="1524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20"/>
              </a:spcBef>
            </a:pP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f(n)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310" y="3173602"/>
            <a:ext cx="1706880" cy="315595"/>
          </a:xfrm>
          <a:prstGeom prst="rect">
            <a:avLst/>
          </a:prstGeom>
          <a:solidFill>
            <a:srgbClr val="A4A4A4"/>
          </a:solidFill>
        </p:spPr>
        <p:txBody>
          <a:bodyPr wrap="square" lIns="0" tIns="1524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2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n=10</a:t>
            </a:r>
            <a:r>
              <a:rPr dirty="0" baseline="26455" sz="1575" spc="-22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baseline="26455" sz="15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99890" y="3173602"/>
            <a:ext cx="1553845" cy="315595"/>
          </a:xfrm>
          <a:prstGeom prst="rect">
            <a:avLst/>
          </a:prstGeom>
          <a:solidFill>
            <a:srgbClr val="A4A4A4"/>
          </a:solidFill>
        </p:spPr>
        <p:txBody>
          <a:bodyPr wrap="square" lIns="0" tIns="1524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2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n=10</a:t>
            </a:r>
            <a:r>
              <a:rPr dirty="0" baseline="26455" sz="1575" spc="-22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baseline="26455" sz="15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6054" y="3173602"/>
            <a:ext cx="1553845" cy="315595"/>
          </a:xfrm>
          <a:prstGeom prst="rect">
            <a:avLst/>
          </a:prstGeom>
          <a:solidFill>
            <a:srgbClr val="A4A4A4"/>
          </a:solidFill>
        </p:spPr>
        <p:txBody>
          <a:bodyPr wrap="square" lIns="0" tIns="1524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2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n=10</a:t>
            </a:r>
            <a:r>
              <a:rPr dirty="0" baseline="26455" sz="1575" spc="-22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baseline="26455" sz="15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841" y="3556199"/>
            <a:ext cx="6499860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  <a:tabLst>
                <a:tab pos="1351280" algn="l"/>
                <a:tab pos="3071495" algn="l"/>
                <a:tab pos="4638040" algn="l"/>
                <a:tab pos="6282690" algn="l"/>
              </a:tabLst>
            </a:pP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21164" sz="1575" spc="-52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10</a:t>
            </a:r>
            <a:r>
              <a:rPr dirty="0" baseline="26455" sz="1575" spc="494">
                <a:latin typeface="Arial"/>
                <a:cs typeface="Arial"/>
              </a:rPr>
              <a:t>-</a:t>
            </a:r>
            <a:r>
              <a:rPr dirty="0" baseline="26455" sz="1575" spc="-30">
                <a:latin typeface="Arial"/>
                <a:cs typeface="Arial"/>
              </a:rPr>
              <a:t>5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42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</a:t>
            </a:r>
            <a:r>
              <a:rPr dirty="0" sz="1600" spc="15">
                <a:latin typeface="Arial"/>
                <a:cs typeface="Arial"/>
              </a:rPr>
              <a:t>.</a:t>
            </a:r>
            <a:r>
              <a:rPr dirty="0" sz="1600" spc="-45">
                <a:latin typeface="Arial"/>
                <a:cs typeface="Arial"/>
              </a:rPr>
              <a:t>7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325">
                <a:latin typeface="Arial"/>
                <a:cs typeface="Arial"/>
              </a:rPr>
              <a:t>*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1</a:t>
            </a:r>
            <a:r>
              <a:rPr dirty="0" sz="1600" spc="-50">
                <a:latin typeface="Arial"/>
                <a:cs typeface="Arial"/>
              </a:rPr>
              <a:t>0</a:t>
            </a:r>
            <a:r>
              <a:rPr dirty="0" baseline="26455" sz="1575" spc="494">
                <a:latin typeface="Arial"/>
                <a:cs typeface="Arial"/>
              </a:rPr>
              <a:t>-</a:t>
            </a:r>
            <a:r>
              <a:rPr dirty="0" baseline="26455" sz="1575" spc="-30">
                <a:latin typeface="Arial"/>
                <a:cs typeface="Arial"/>
              </a:rPr>
              <a:t>5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42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45">
                <a:latin typeface="Arial"/>
                <a:cs typeface="Arial"/>
              </a:rPr>
              <a:t>2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325">
                <a:latin typeface="Arial"/>
                <a:cs typeface="Arial"/>
              </a:rPr>
              <a:t>*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1</a:t>
            </a:r>
            <a:r>
              <a:rPr dirty="0" sz="1600" spc="-55">
                <a:latin typeface="Arial"/>
                <a:cs typeface="Arial"/>
              </a:rPr>
              <a:t>0</a:t>
            </a:r>
            <a:r>
              <a:rPr dirty="0" baseline="26455" sz="1575" spc="494">
                <a:latin typeface="Arial"/>
                <a:cs typeface="Arial"/>
              </a:rPr>
              <a:t>-</a:t>
            </a:r>
            <a:r>
              <a:rPr dirty="0" baseline="26455" sz="1575" spc="-30">
                <a:latin typeface="Arial"/>
                <a:cs typeface="Arial"/>
              </a:rPr>
              <a:t>5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27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baseline="1736" sz="2400" spc="-97">
                <a:solidFill>
                  <a:srgbClr val="1F3863"/>
                </a:solidFill>
                <a:latin typeface="Arial"/>
                <a:cs typeface="Arial"/>
              </a:rPr>
              <a:t>L</a:t>
            </a:r>
            <a:r>
              <a:rPr dirty="0" baseline="1736" sz="2400" spc="-30">
                <a:solidFill>
                  <a:srgbClr val="1F3863"/>
                </a:solidFill>
                <a:latin typeface="Arial"/>
                <a:cs typeface="Arial"/>
              </a:rPr>
              <a:t>o</a:t>
            </a:r>
            <a:endParaRPr baseline="1736"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841" y="3953849"/>
            <a:ext cx="644652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0"/>
              </a:lnSpc>
              <a:tabLst>
                <a:tab pos="1412240" algn="l"/>
                <a:tab pos="3071495" algn="l"/>
                <a:tab pos="4638040" algn="l"/>
                <a:tab pos="628459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10</a:t>
            </a:r>
            <a:r>
              <a:rPr dirty="0" baseline="26455" sz="1575" spc="494">
                <a:latin typeface="Arial"/>
                <a:cs typeface="Arial"/>
              </a:rPr>
              <a:t>-</a:t>
            </a:r>
            <a:r>
              <a:rPr dirty="0" baseline="26455" sz="1575" spc="-30">
                <a:latin typeface="Arial"/>
                <a:cs typeface="Arial"/>
              </a:rPr>
              <a:t>3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42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0</a:t>
            </a:r>
            <a:r>
              <a:rPr dirty="0" sz="1600" spc="15">
                <a:latin typeface="Arial"/>
                <a:cs typeface="Arial"/>
              </a:rPr>
              <a:t>.</a:t>
            </a:r>
            <a:r>
              <a:rPr dirty="0" sz="1600" spc="-45">
                <a:latin typeface="Arial"/>
                <a:cs typeface="Arial"/>
              </a:rPr>
              <a:t>1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45">
                <a:latin typeface="Arial"/>
                <a:cs typeface="Arial"/>
              </a:rPr>
              <a:t>1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baseline="-3472" sz="2400" spc="15">
                <a:solidFill>
                  <a:srgbClr val="843B0C"/>
                </a:solidFill>
                <a:latin typeface="Arial"/>
                <a:cs typeface="Arial"/>
              </a:rPr>
              <a:t>Li</a:t>
            </a:r>
            <a:endParaRPr baseline="-3472"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841" y="4691084"/>
            <a:ext cx="6543675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0"/>
              </a:lnSpc>
              <a:tabLst>
                <a:tab pos="1351280" algn="l"/>
                <a:tab pos="3071495" algn="l"/>
                <a:tab pos="4638040" algn="l"/>
                <a:tab pos="6278880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6455" sz="1575" spc="-3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6455" sz="1575" spc="-3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spc="-45">
                <a:latin typeface="Arial"/>
                <a:cs typeface="Arial"/>
              </a:rPr>
              <a:t>1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45">
                <a:latin typeface="Arial"/>
                <a:cs typeface="Arial"/>
              </a:rPr>
              <a:t>3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40">
                <a:latin typeface="Arial"/>
                <a:cs typeface="Arial"/>
              </a:rPr>
              <a:t>hr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</a:t>
            </a:r>
            <a:r>
              <a:rPr dirty="0" sz="1600" spc="-45">
                <a:latin typeface="Arial"/>
                <a:cs typeface="Arial"/>
              </a:rPr>
              <a:t>2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</a:t>
            </a:r>
            <a:r>
              <a:rPr dirty="0" sz="1600" spc="-40">
                <a:latin typeface="Arial"/>
                <a:cs typeface="Arial"/>
              </a:rPr>
              <a:t>a</a:t>
            </a:r>
            <a:r>
              <a:rPr dirty="0" sz="1600" spc="-95">
                <a:latin typeface="Arial"/>
                <a:cs typeface="Arial"/>
              </a:rPr>
              <a:t>y</a:t>
            </a:r>
            <a:r>
              <a:rPr dirty="0" sz="1600" spc="-3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baseline="-5208" sz="2400" spc="-44">
                <a:solidFill>
                  <a:srgbClr val="525252"/>
                </a:solidFill>
                <a:latin typeface="Arial"/>
                <a:cs typeface="Arial"/>
              </a:rPr>
              <a:t>Qu</a:t>
            </a:r>
            <a:endParaRPr baseline="-5208"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841" y="3556199"/>
            <a:ext cx="8255634" cy="171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99225">
              <a:lnSpc>
                <a:spcPts val="1664"/>
              </a:lnSpc>
            </a:pPr>
            <a:r>
              <a:rPr dirty="0" sz="1600" spc="15">
                <a:solidFill>
                  <a:srgbClr val="1F3863"/>
                </a:solidFill>
                <a:latin typeface="Arial"/>
                <a:cs typeface="Arial"/>
              </a:rPr>
              <a:t>garithmic</a:t>
            </a:r>
            <a:r>
              <a:rPr dirty="0" sz="1600" spc="-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1F3863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 marL="6445885">
              <a:lnSpc>
                <a:spcPct val="100000"/>
              </a:lnSpc>
              <a:spcBef>
                <a:spcPts val="1355"/>
              </a:spcBef>
            </a:pPr>
            <a:r>
              <a:rPr dirty="0" sz="1600">
                <a:solidFill>
                  <a:srgbClr val="843B0C"/>
                </a:solidFill>
                <a:latin typeface="Arial"/>
                <a:cs typeface="Arial"/>
              </a:rPr>
              <a:t>near</a:t>
            </a:r>
            <a:r>
              <a:rPr dirty="0" sz="1600" spc="5">
                <a:solidFill>
                  <a:srgbClr val="843B0C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843B0C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tabLst>
                <a:tab pos="1351280" algn="l"/>
                <a:tab pos="3071495" algn="l"/>
                <a:tab pos="4638040" algn="l"/>
              </a:tabLst>
            </a:pP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n*log</a:t>
            </a:r>
            <a:r>
              <a:rPr dirty="0" baseline="-21164" sz="1575" spc="4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(n)	</a:t>
            </a:r>
            <a:r>
              <a:rPr dirty="0" sz="1600" spc="-35">
                <a:latin typeface="Arial"/>
                <a:cs typeface="Arial"/>
              </a:rPr>
              <a:t>0.01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	</a:t>
            </a:r>
            <a:r>
              <a:rPr dirty="0" sz="1600" spc="-30">
                <a:latin typeface="Arial"/>
                <a:cs typeface="Arial"/>
              </a:rPr>
              <a:t>1.7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	</a:t>
            </a:r>
            <a:r>
              <a:rPr dirty="0" sz="1600" spc="-50">
                <a:latin typeface="Arial"/>
                <a:cs typeface="Arial"/>
              </a:rPr>
              <a:t>20</a:t>
            </a:r>
            <a:r>
              <a:rPr dirty="0" sz="1600" spc="-10">
                <a:latin typeface="Arial"/>
                <a:cs typeface="Arial"/>
              </a:rPr>
              <a:t> sec</a:t>
            </a:r>
            <a:endParaRPr sz="1600">
              <a:latin typeface="Arial"/>
              <a:cs typeface="Arial"/>
            </a:endParaRPr>
          </a:p>
          <a:p>
            <a:pPr marL="6543040">
              <a:lnSpc>
                <a:spcPct val="100000"/>
              </a:lnSpc>
              <a:spcBef>
                <a:spcPts val="1360"/>
              </a:spcBef>
            </a:pPr>
            <a:r>
              <a:rPr dirty="0" sz="1600" spc="20">
                <a:solidFill>
                  <a:srgbClr val="525252"/>
                </a:solidFill>
                <a:latin typeface="Arial"/>
                <a:cs typeface="Arial"/>
              </a:rPr>
              <a:t>adratic </a:t>
            </a:r>
            <a:r>
              <a:rPr dirty="0" sz="1600" spc="10">
                <a:solidFill>
                  <a:srgbClr val="525252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tabLst>
                <a:tab pos="1351280" algn="l"/>
                <a:tab pos="3071495" algn="l"/>
                <a:tab pos="4638040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6455" sz="1575" spc="-3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dirty="0" sz="1600" spc="-50">
                <a:latin typeface="Arial"/>
                <a:cs typeface="Arial"/>
              </a:rPr>
              <a:t>17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min	</a:t>
            </a:r>
            <a:r>
              <a:rPr dirty="0" sz="1600" spc="-45">
                <a:latin typeface="Arial"/>
                <a:cs typeface="Arial"/>
              </a:rPr>
              <a:t>32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20">
                <a:latin typeface="Arial"/>
                <a:cs typeface="Arial"/>
              </a:rPr>
              <a:t>yr	</a:t>
            </a:r>
            <a:r>
              <a:rPr dirty="0" sz="1600" spc="-50">
                <a:latin typeface="Arial"/>
                <a:cs typeface="Arial"/>
              </a:rPr>
              <a:t>317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centuries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3841" y="5399604"/>
            <a:ext cx="6557009" cy="26733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1351280" algn="l"/>
                <a:tab pos="3071495" algn="l"/>
                <a:tab pos="4638040" algn="l"/>
                <a:tab pos="63334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6455" sz="157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6455" sz="157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10</a:t>
            </a:r>
            <a:r>
              <a:rPr dirty="0" baseline="26455" sz="1575" spc="-37">
                <a:latin typeface="Arial"/>
                <a:cs typeface="Arial"/>
              </a:rPr>
              <a:t>28</a:t>
            </a:r>
            <a:r>
              <a:rPr dirty="0" baseline="26455" sz="1575" spc="-30">
                <a:latin typeface="Arial"/>
                <a:cs typeface="Arial"/>
              </a:rPr>
              <a:t>5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42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ent</a:t>
            </a:r>
            <a:r>
              <a:rPr dirty="0" sz="1600" spc="-20">
                <a:latin typeface="Arial"/>
                <a:cs typeface="Arial"/>
              </a:rPr>
              <a:t>u</a:t>
            </a:r>
            <a:r>
              <a:rPr dirty="0" sz="1600" spc="70">
                <a:latin typeface="Arial"/>
                <a:cs typeface="Arial"/>
              </a:rPr>
              <a:t>ri</a:t>
            </a:r>
            <a:r>
              <a:rPr dirty="0" sz="1600" spc="-35">
                <a:latin typeface="Arial"/>
                <a:cs typeface="Arial"/>
              </a:rPr>
              <a:t>es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10</a:t>
            </a:r>
            <a:r>
              <a:rPr dirty="0" baseline="26455" sz="1575" spc="-37">
                <a:latin typeface="Arial"/>
                <a:cs typeface="Arial"/>
              </a:rPr>
              <a:t>1000</a:t>
            </a:r>
            <a:r>
              <a:rPr dirty="0" baseline="26455" sz="1575" spc="-30">
                <a:latin typeface="Arial"/>
                <a:cs typeface="Arial"/>
              </a:rPr>
              <a:t>0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42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y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 spc="-40">
                <a:latin typeface="Arial"/>
                <a:cs typeface="Arial"/>
              </a:rPr>
              <a:t>a</a:t>
            </a:r>
            <a:r>
              <a:rPr dirty="0" sz="1600" spc="90">
                <a:latin typeface="Arial"/>
                <a:cs typeface="Arial"/>
              </a:rPr>
              <a:t>r</a:t>
            </a:r>
            <a:r>
              <a:rPr dirty="0" sz="1600" spc="-3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5">
                <a:latin typeface="Arial"/>
                <a:cs typeface="Arial"/>
              </a:rPr>
              <a:t>10</a:t>
            </a:r>
            <a:r>
              <a:rPr dirty="0" baseline="26455" sz="1575" spc="-37">
                <a:latin typeface="Arial"/>
                <a:cs typeface="Arial"/>
              </a:rPr>
              <a:t>10000</a:t>
            </a:r>
            <a:r>
              <a:rPr dirty="0" baseline="26455" sz="1575" spc="-30">
                <a:latin typeface="Arial"/>
                <a:cs typeface="Arial"/>
              </a:rPr>
              <a:t>0</a:t>
            </a:r>
            <a:r>
              <a:rPr dirty="0" baseline="26455" sz="1575">
                <a:latin typeface="Arial"/>
                <a:cs typeface="Arial"/>
              </a:rPr>
              <a:t> </a:t>
            </a:r>
            <a:r>
              <a:rPr dirty="0" baseline="26455" sz="1575" spc="-165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y</a:t>
            </a:r>
            <a:r>
              <a:rPr dirty="0" sz="1600" spc="-30">
                <a:latin typeface="Arial"/>
                <a:cs typeface="Arial"/>
              </a:rPr>
              <a:t>e</a:t>
            </a:r>
            <a:r>
              <a:rPr dirty="0" sz="1600" spc="-40">
                <a:latin typeface="Arial"/>
                <a:cs typeface="Arial"/>
              </a:rPr>
              <a:t>a</a:t>
            </a:r>
            <a:r>
              <a:rPr dirty="0" sz="1600" spc="90">
                <a:latin typeface="Arial"/>
                <a:cs typeface="Arial"/>
              </a:rPr>
              <a:t>r</a:t>
            </a:r>
            <a:r>
              <a:rPr dirty="0" sz="1600" spc="-3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baseline="8680" sz="2400" spc="-15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baseline="8680" sz="2400" spc="-22">
                <a:solidFill>
                  <a:srgbClr val="FFC000"/>
                </a:solidFill>
                <a:latin typeface="Arial"/>
                <a:cs typeface="Arial"/>
              </a:rPr>
              <a:t>x</a:t>
            </a:r>
            <a:endParaRPr baseline="8680"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2816" y="3518915"/>
            <a:ext cx="6792595" cy="376555"/>
          </a:xfrm>
          <a:custGeom>
            <a:avLst/>
            <a:gdLst/>
            <a:ahLst/>
            <a:cxnLst/>
            <a:rect l="l" t="t" r="r" b="b"/>
            <a:pathLst>
              <a:path w="6792595" h="376554">
                <a:moveTo>
                  <a:pt x="6792468" y="0"/>
                </a:moveTo>
                <a:lnTo>
                  <a:pt x="0" y="0"/>
                </a:lnTo>
                <a:lnTo>
                  <a:pt x="0" y="376428"/>
                </a:lnTo>
                <a:lnTo>
                  <a:pt x="6792468" y="376428"/>
                </a:lnTo>
                <a:lnTo>
                  <a:pt x="6792468" y="0"/>
                </a:lnTo>
                <a:close/>
              </a:path>
            </a:pathLst>
          </a:custGeom>
          <a:solidFill>
            <a:srgbClr val="4471C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816" y="3930396"/>
            <a:ext cx="6792595" cy="388620"/>
          </a:xfrm>
          <a:custGeom>
            <a:avLst/>
            <a:gdLst/>
            <a:ahLst/>
            <a:cxnLst/>
            <a:rect l="l" t="t" r="r" b="b"/>
            <a:pathLst>
              <a:path w="6792595" h="388620">
                <a:moveTo>
                  <a:pt x="6792468" y="0"/>
                </a:moveTo>
                <a:lnTo>
                  <a:pt x="0" y="0"/>
                </a:lnTo>
                <a:lnTo>
                  <a:pt x="0" y="388619"/>
                </a:lnTo>
                <a:lnTo>
                  <a:pt x="6792468" y="388619"/>
                </a:lnTo>
                <a:lnTo>
                  <a:pt x="6792468" y="0"/>
                </a:lnTo>
                <a:close/>
              </a:path>
            </a:pathLst>
          </a:custGeom>
          <a:solidFill>
            <a:srgbClr val="EC7C3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6155" y="4626864"/>
            <a:ext cx="6792595" cy="361315"/>
          </a:xfrm>
          <a:custGeom>
            <a:avLst/>
            <a:gdLst/>
            <a:ahLst/>
            <a:cxnLst/>
            <a:rect l="l" t="t" r="r" b="b"/>
            <a:pathLst>
              <a:path w="6792595" h="361314">
                <a:moveTo>
                  <a:pt x="6792468" y="0"/>
                </a:moveTo>
                <a:lnTo>
                  <a:pt x="0" y="0"/>
                </a:lnTo>
                <a:lnTo>
                  <a:pt x="0" y="361188"/>
                </a:lnTo>
                <a:lnTo>
                  <a:pt x="6792468" y="361188"/>
                </a:lnTo>
                <a:lnTo>
                  <a:pt x="6792468" y="0"/>
                </a:lnTo>
                <a:close/>
              </a:path>
            </a:pathLst>
          </a:custGeom>
          <a:solidFill>
            <a:srgbClr val="A4A4A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58480" y="5355082"/>
            <a:ext cx="1767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C000"/>
                </a:solidFill>
                <a:latin typeface="Arial"/>
                <a:cs typeface="Arial"/>
              </a:rPr>
              <a:t>ponential</a:t>
            </a:r>
            <a:r>
              <a:rPr dirty="0" sz="1600" spc="-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C000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3175" y="3514344"/>
            <a:ext cx="9145905" cy="2836545"/>
            <a:chOff x="-3175" y="3514344"/>
            <a:chExt cx="9145905" cy="2836545"/>
          </a:xfrm>
        </p:grpSpPr>
        <p:sp>
          <p:nvSpPr>
            <p:cNvPr id="34" name="object 34"/>
            <p:cNvSpPr/>
            <p:nvPr/>
          </p:nvSpPr>
          <p:spPr>
            <a:xfrm>
              <a:off x="486155" y="5356860"/>
              <a:ext cx="6792595" cy="338455"/>
            </a:xfrm>
            <a:custGeom>
              <a:avLst/>
              <a:gdLst/>
              <a:ahLst/>
              <a:cxnLst/>
              <a:rect l="l" t="t" r="r" b="b"/>
              <a:pathLst>
                <a:path w="6792595" h="338454">
                  <a:moveTo>
                    <a:pt x="6792468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6792468" y="338327"/>
                  </a:lnTo>
                  <a:lnTo>
                    <a:pt x="6792468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32816" y="3514344"/>
              <a:ext cx="8709660" cy="1689100"/>
            </a:xfrm>
            <a:custGeom>
              <a:avLst/>
              <a:gdLst/>
              <a:ahLst/>
              <a:cxnLst/>
              <a:rect l="l" t="t" r="r" b="b"/>
              <a:pathLst>
                <a:path w="8709660" h="1689100">
                  <a:moveTo>
                    <a:pt x="8709660" y="0"/>
                  </a:moveTo>
                  <a:lnTo>
                    <a:pt x="0" y="0"/>
                  </a:lnTo>
                  <a:lnTo>
                    <a:pt x="0" y="1688591"/>
                  </a:lnTo>
                  <a:lnTo>
                    <a:pt x="8709660" y="1688591"/>
                  </a:lnTo>
                  <a:lnTo>
                    <a:pt x="8709660" y="0"/>
                  </a:lnTo>
                  <a:close/>
                </a:path>
              </a:pathLst>
            </a:custGeom>
            <a:solidFill>
              <a:srgbClr val="6FAC46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22976"/>
              <a:ext cx="495300" cy="8244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5522976"/>
              <a:ext cx="495300" cy="824865"/>
            </a:xfrm>
            <a:custGeom>
              <a:avLst/>
              <a:gdLst/>
              <a:ahLst/>
              <a:cxnLst/>
              <a:rect l="l" t="t" r="r" b="b"/>
              <a:pathLst>
                <a:path w="495300" h="824864">
                  <a:moveTo>
                    <a:pt x="0" y="576834"/>
                  </a:moveTo>
                  <a:lnTo>
                    <a:pt x="123825" y="576834"/>
                  </a:lnTo>
                  <a:lnTo>
                    <a:pt x="123825" y="0"/>
                  </a:lnTo>
                  <a:lnTo>
                    <a:pt x="371475" y="0"/>
                  </a:lnTo>
                  <a:lnTo>
                    <a:pt x="371475" y="576834"/>
                  </a:lnTo>
                  <a:lnTo>
                    <a:pt x="495300" y="576834"/>
                  </a:lnTo>
                  <a:lnTo>
                    <a:pt x="247650" y="824484"/>
                  </a:lnTo>
                  <a:lnTo>
                    <a:pt x="0" y="576834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40181" y="2683205"/>
            <a:ext cx="2420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385622"/>
                </a:solidFill>
                <a:latin typeface="Arial"/>
                <a:cs typeface="Arial"/>
              </a:rPr>
              <a:t>Polynomial-time</a:t>
            </a:r>
            <a:r>
              <a:rPr dirty="0" sz="1600" spc="10">
                <a:solidFill>
                  <a:srgbClr val="385622"/>
                </a:solidFill>
                <a:latin typeface="Arial"/>
                <a:cs typeface="Arial"/>
              </a:rPr>
              <a:t> 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313" y="5649874"/>
            <a:ext cx="228600" cy="4502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latin typeface="Tahoma"/>
                <a:cs typeface="Tahoma"/>
              </a:rPr>
              <a:t>slow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-1650" y="3511169"/>
            <a:ext cx="501650" cy="831215"/>
            <a:chOff x="-1650" y="3511169"/>
            <a:chExt cx="501650" cy="831215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3514344"/>
              <a:ext cx="495300" cy="82448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24" y="3514344"/>
              <a:ext cx="495300" cy="824865"/>
            </a:xfrm>
            <a:custGeom>
              <a:avLst/>
              <a:gdLst/>
              <a:ahLst/>
              <a:cxnLst/>
              <a:rect l="l" t="t" r="r" b="b"/>
              <a:pathLst>
                <a:path w="495300" h="824864">
                  <a:moveTo>
                    <a:pt x="0" y="247649"/>
                  </a:moveTo>
                  <a:lnTo>
                    <a:pt x="123825" y="247649"/>
                  </a:lnTo>
                  <a:lnTo>
                    <a:pt x="123825" y="824483"/>
                  </a:lnTo>
                  <a:lnTo>
                    <a:pt x="371475" y="824483"/>
                  </a:lnTo>
                  <a:lnTo>
                    <a:pt x="371475" y="247649"/>
                  </a:lnTo>
                  <a:lnTo>
                    <a:pt x="495300" y="247649"/>
                  </a:lnTo>
                  <a:lnTo>
                    <a:pt x="247650" y="0"/>
                  </a:lnTo>
                  <a:lnTo>
                    <a:pt x="0" y="247649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33418" y="3800669"/>
            <a:ext cx="228600" cy="377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latin typeface="Tahoma"/>
                <a:cs typeface="Tahoma"/>
              </a:rPr>
              <a:t>fa</a:t>
            </a:r>
            <a:r>
              <a:rPr dirty="0" sz="1600">
                <a:latin typeface="Tahoma"/>
                <a:cs typeface="Tahoma"/>
              </a:rPr>
              <a:t>st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37471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Performance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4002989"/>
            <a:ext cx="59575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70" b="1">
                <a:solidFill>
                  <a:srgbClr val="FFFFFF"/>
                </a:solidFill>
                <a:latin typeface="Lucida Sans"/>
                <a:cs typeface="Lucida Sans"/>
              </a:rPr>
              <a:t>Asympto</a:t>
            </a:r>
            <a:r>
              <a:rPr dirty="0" sz="4800" spc="-160" b="1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4800" spc="-120" b="1">
                <a:solidFill>
                  <a:srgbClr val="FFFFFF"/>
                </a:solidFill>
                <a:latin typeface="Lucida Sans"/>
                <a:cs typeface="Lucida Sans"/>
              </a:rPr>
              <a:t>ic</a:t>
            </a:r>
            <a:r>
              <a:rPr dirty="0" sz="4800" spc="-38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800" spc="-195" b="1">
                <a:solidFill>
                  <a:srgbClr val="FFFFFF"/>
                </a:solidFill>
                <a:latin typeface="Lucida Sans"/>
                <a:cs typeface="Lucida Sans"/>
              </a:rPr>
              <a:t>Nota</a:t>
            </a:r>
            <a:r>
              <a:rPr dirty="0" sz="4800" spc="-120" b="1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4800" spc="-165" b="1">
                <a:solidFill>
                  <a:srgbClr val="FFFFFF"/>
                </a:solidFill>
                <a:latin typeface="Lucida Sans"/>
                <a:cs typeface="Lucida Sans"/>
              </a:rPr>
              <a:t>ion</a:t>
            </a:r>
            <a:endParaRPr sz="4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7374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9" b="1">
                <a:solidFill>
                  <a:srgbClr val="8F9EF5"/>
                </a:solidFill>
                <a:latin typeface="Lucida Sans"/>
                <a:cs typeface="Lucida Sans"/>
              </a:rPr>
              <a:t>Asympto</a:t>
            </a:r>
            <a:r>
              <a:rPr dirty="0" sz="4000" spc="-160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4000" spc="-105" b="1">
                <a:solidFill>
                  <a:srgbClr val="8F9EF5"/>
                </a:solidFill>
                <a:latin typeface="Lucida Sans"/>
                <a:cs typeface="Lucida Sans"/>
              </a:rPr>
              <a:t>ic</a:t>
            </a:r>
            <a:endParaRPr sz="40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792223"/>
            <a:ext cx="7886700" cy="38115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83235"/>
            <a:ext cx="46437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25" b="1">
                <a:solidFill>
                  <a:srgbClr val="8F9EF5"/>
                </a:solidFill>
                <a:latin typeface="Lucida Sans"/>
                <a:cs typeface="Lucida Sans"/>
              </a:rPr>
              <a:t>Asym</a:t>
            </a:r>
            <a:r>
              <a:rPr dirty="0" sz="3600" spc="-225" b="1">
                <a:solidFill>
                  <a:srgbClr val="8F9EF5"/>
                </a:solidFill>
                <a:latin typeface="Lucida Sans"/>
                <a:cs typeface="Lucida Sans"/>
              </a:rPr>
              <a:t>p</a:t>
            </a:r>
            <a:r>
              <a:rPr dirty="0" sz="3600" spc="-125" b="1">
                <a:solidFill>
                  <a:srgbClr val="8F9EF5"/>
                </a:solidFill>
                <a:latin typeface="Lucida Sans"/>
                <a:cs typeface="Lucida Sans"/>
              </a:rPr>
              <a:t>totic</a:t>
            </a:r>
            <a:r>
              <a:rPr dirty="0" sz="3600" spc="-27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600" spc="-130" b="1">
                <a:solidFill>
                  <a:srgbClr val="8F9EF5"/>
                </a:solidFill>
                <a:latin typeface="Lucida Sans"/>
                <a:cs typeface="Lucida Sans"/>
              </a:rPr>
              <a:t>notat</a:t>
            </a:r>
            <a:r>
              <a:rPr dirty="0" sz="3600" spc="-95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3600" spc="-200" b="1">
                <a:solidFill>
                  <a:srgbClr val="8F9EF5"/>
                </a:solidFill>
                <a:latin typeface="Lucida Sans"/>
                <a:cs typeface="Lucida Sans"/>
              </a:rPr>
              <a:t>ons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6034405" cy="42627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0"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Tahoma"/>
                <a:cs typeface="Tahoma"/>
              </a:rPr>
              <a:t>Big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O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notation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Tahoma"/>
                <a:cs typeface="Tahoma"/>
              </a:rPr>
              <a:t>Asymptot</a:t>
            </a:r>
            <a:r>
              <a:rPr dirty="0" sz="2400" spc="95">
                <a:latin typeface="Tahoma"/>
                <a:cs typeface="Tahoma"/>
              </a:rPr>
              <a:t>ic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up</a:t>
            </a:r>
            <a:r>
              <a:rPr dirty="0" sz="2400" spc="55">
                <a:latin typeface="Tahoma"/>
                <a:cs typeface="Tahoma"/>
              </a:rPr>
              <a:t>p</a:t>
            </a:r>
            <a:r>
              <a:rPr dirty="0" sz="2400" spc="45">
                <a:latin typeface="Tahoma"/>
                <a:cs typeface="Tahoma"/>
              </a:rPr>
              <a:t>er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boun</a:t>
            </a:r>
            <a:r>
              <a:rPr dirty="0" sz="2400" spc="55"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mbria Math"/>
                <a:cs typeface="Cambria Math"/>
              </a:rPr>
              <a:t>Ω</a:t>
            </a:r>
            <a:endParaRPr sz="2800">
              <a:latin typeface="Cambria Math"/>
              <a:cs typeface="Cambria Math"/>
            </a:endParaRPr>
          </a:p>
          <a:p>
            <a:pPr lvl="1" marL="697865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Tahoma"/>
                <a:cs typeface="Tahoma"/>
              </a:rPr>
              <a:t>Big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O</a:t>
            </a:r>
            <a:r>
              <a:rPr dirty="0" sz="2400" spc="35">
                <a:latin typeface="Tahoma"/>
                <a:cs typeface="Tahoma"/>
              </a:rPr>
              <a:t>me</a:t>
            </a:r>
            <a:r>
              <a:rPr dirty="0" sz="2400" spc="10">
                <a:latin typeface="Tahoma"/>
                <a:cs typeface="Tahoma"/>
              </a:rPr>
              <a:t>g</a:t>
            </a:r>
            <a:r>
              <a:rPr dirty="0" sz="2400" spc="15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Tahoma"/>
                <a:cs typeface="Tahoma"/>
              </a:rPr>
              <a:t>Asymptot</a:t>
            </a:r>
            <a:r>
              <a:rPr dirty="0" sz="2400" spc="95">
                <a:latin typeface="Tahoma"/>
                <a:cs typeface="Tahoma"/>
              </a:rPr>
              <a:t>ic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lower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bound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1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mbria Math"/>
                <a:cs typeface="Cambria Math"/>
              </a:rPr>
              <a:t>Θ</a:t>
            </a:r>
            <a:endParaRPr sz="2800">
              <a:latin typeface="Cambria Math"/>
              <a:cs typeface="Cambria Math"/>
            </a:endParaRPr>
          </a:p>
          <a:p>
            <a:pPr lvl="1" marL="697865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Tahoma"/>
                <a:cs typeface="Tahoma"/>
              </a:rPr>
              <a:t>Big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Th</a:t>
            </a:r>
            <a:r>
              <a:rPr dirty="0" sz="2400" spc="-55">
                <a:latin typeface="Tahoma"/>
                <a:cs typeface="Tahoma"/>
              </a:rPr>
              <a:t>e</a:t>
            </a:r>
            <a:r>
              <a:rPr dirty="0" sz="2400" spc="10">
                <a:latin typeface="Tahoma"/>
                <a:cs typeface="Tahoma"/>
              </a:rPr>
              <a:t>ta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notation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Tahoma"/>
                <a:cs typeface="Tahoma"/>
              </a:rPr>
              <a:t>Asymptotic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upper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and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the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lower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bound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690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95" b="1">
                <a:solidFill>
                  <a:srgbClr val="8F9EF5"/>
                </a:solidFill>
                <a:latin typeface="Lucida Sans"/>
                <a:cs typeface="Lucida Sans"/>
              </a:rPr>
              <a:t>O</a:t>
            </a:r>
            <a:r>
              <a:rPr dirty="0" sz="4000" spc="710" b="1">
                <a:solidFill>
                  <a:srgbClr val="8F9EF5"/>
                </a:solidFill>
                <a:latin typeface="Lucida Sans"/>
                <a:cs typeface="Lucida Sans"/>
              </a:rPr>
              <a:t>-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notation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842" y="1182369"/>
            <a:ext cx="6403340" cy="33153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4000" marR="177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800" spc="45">
                <a:latin typeface="Tahoma"/>
                <a:cs typeface="Tahoma"/>
              </a:rPr>
              <a:t>Upper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bound</a:t>
            </a:r>
            <a:r>
              <a:rPr dirty="0" sz="2800" spc="-27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4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the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running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time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65">
                <a:latin typeface="Tahoma"/>
                <a:cs typeface="Tahoma"/>
              </a:rPr>
              <a:t>an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800" spc="30">
                <a:latin typeface="Cambria Math"/>
                <a:cs typeface="Cambria Math"/>
              </a:rPr>
              <a:t>𝑓(𝑛)</a:t>
            </a:r>
            <a:r>
              <a:rPr dirty="0" sz="2800" spc="1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50">
                <a:latin typeface="Cambria Math"/>
                <a:cs typeface="Cambria Math"/>
              </a:rPr>
              <a:t>𝑂(𝑛</a:t>
            </a:r>
            <a:r>
              <a:rPr dirty="0" baseline="27100" sz="3075" spc="75">
                <a:latin typeface="Cambria Math"/>
                <a:cs typeface="Cambria Math"/>
              </a:rPr>
              <a:t>2</a:t>
            </a:r>
            <a:r>
              <a:rPr dirty="0" sz="2800" spc="5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lvl="1" marL="710565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30">
                <a:latin typeface="Tahoma"/>
                <a:cs typeface="Tahoma"/>
              </a:rPr>
              <a:t>n</a:t>
            </a:r>
            <a:r>
              <a:rPr dirty="0" baseline="24305" sz="2400" spc="44">
                <a:latin typeface="Tahoma"/>
                <a:cs typeface="Tahoma"/>
              </a:rPr>
              <a:t>2</a:t>
            </a:r>
            <a:endParaRPr baseline="24305"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-55">
                <a:latin typeface="Tahoma"/>
                <a:cs typeface="Tahoma"/>
              </a:rPr>
              <a:t>3n</a:t>
            </a:r>
            <a:r>
              <a:rPr dirty="0" baseline="24305" sz="2400" spc="-82">
                <a:latin typeface="Tahoma"/>
                <a:cs typeface="Tahoma"/>
              </a:rPr>
              <a:t>2</a:t>
            </a:r>
            <a:r>
              <a:rPr dirty="0" sz="2400" spc="-55">
                <a:latin typeface="Tahoma"/>
                <a:cs typeface="Tahoma"/>
              </a:rPr>
              <a:t>+2n</a:t>
            </a:r>
            <a:endParaRPr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20">
                <a:latin typeface="Tahoma"/>
                <a:cs typeface="Tahoma"/>
              </a:rPr>
              <a:t>3n</a:t>
            </a:r>
            <a:r>
              <a:rPr dirty="0" baseline="24305" sz="2400" spc="-52">
                <a:latin typeface="Tahoma"/>
                <a:cs typeface="Tahoma"/>
              </a:rPr>
              <a:t>2</a:t>
            </a:r>
            <a:r>
              <a:rPr dirty="0" sz="2400" spc="-145">
                <a:latin typeface="Tahoma"/>
                <a:cs typeface="Tahoma"/>
              </a:rPr>
              <a:t>+n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log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95">
                <a:latin typeface="Tahoma"/>
                <a:cs typeface="Tahoma"/>
              </a:rPr>
              <a:t>n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log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20">
                <a:latin typeface="Tahoma"/>
                <a:cs typeface="Tahoma"/>
              </a:rPr>
              <a:t>3n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9208" y="3429000"/>
            <a:ext cx="4946903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4414266" y="0"/>
                </a:lnTo>
                <a:lnTo>
                  <a:pt x="304038" y="0"/>
                </a:lnTo>
                <a:lnTo>
                  <a:pt x="0" y="0"/>
                </a:lnTo>
                <a:lnTo>
                  <a:pt x="0" y="304050"/>
                </a:lnTo>
                <a:lnTo>
                  <a:pt x="0" y="1497838"/>
                </a:lnTo>
                <a:lnTo>
                  <a:pt x="0" y="1824228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1497838"/>
                </a:lnTo>
                <a:lnTo>
                  <a:pt x="5326380" y="1497838"/>
                </a:lnTo>
                <a:lnTo>
                  <a:pt x="5326380" y="912114"/>
                </a:lnTo>
                <a:lnTo>
                  <a:pt x="5148834" y="734568"/>
                </a:lnTo>
                <a:lnTo>
                  <a:pt x="8380730" y="734568"/>
                </a:lnTo>
                <a:lnTo>
                  <a:pt x="8428990" y="736079"/>
                </a:lnTo>
                <a:lnTo>
                  <a:pt x="8476463" y="740524"/>
                </a:lnTo>
                <a:lnTo>
                  <a:pt x="8523046" y="747826"/>
                </a:lnTo>
                <a:lnTo>
                  <a:pt x="8568652" y="757885"/>
                </a:lnTo>
                <a:lnTo>
                  <a:pt x="8613191" y="770623"/>
                </a:lnTo>
                <a:lnTo>
                  <a:pt x="8656574" y="785952"/>
                </a:lnTo>
                <a:lnTo>
                  <a:pt x="8698725" y="803783"/>
                </a:lnTo>
                <a:lnTo>
                  <a:pt x="8739530" y="824014"/>
                </a:lnTo>
                <a:lnTo>
                  <a:pt x="8778913" y="846556"/>
                </a:lnTo>
                <a:lnTo>
                  <a:pt x="8816784" y="871334"/>
                </a:lnTo>
                <a:lnTo>
                  <a:pt x="8853056" y="898245"/>
                </a:lnTo>
                <a:lnTo>
                  <a:pt x="8887625" y="927214"/>
                </a:lnTo>
                <a:lnTo>
                  <a:pt x="8920429" y="958138"/>
                </a:lnTo>
                <a:lnTo>
                  <a:pt x="8951354" y="990942"/>
                </a:lnTo>
                <a:lnTo>
                  <a:pt x="8980322" y="1025512"/>
                </a:lnTo>
                <a:lnTo>
                  <a:pt x="9007234" y="1061783"/>
                </a:lnTo>
                <a:lnTo>
                  <a:pt x="9032011" y="1099654"/>
                </a:lnTo>
                <a:lnTo>
                  <a:pt x="9054554" y="1139037"/>
                </a:lnTo>
                <a:lnTo>
                  <a:pt x="9074785" y="1179842"/>
                </a:lnTo>
                <a:lnTo>
                  <a:pt x="9092616" y="1221994"/>
                </a:lnTo>
                <a:lnTo>
                  <a:pt x="9107945" y="1265377"/>
                </a:lnTo>
                <a:lnTo>
                  <a:pt x="9120683" y="1309916"/>
                </a:lnTo>
                <a:lnTo>
                  <a:pt x="9130741" y="1355521"/>
                </a:lnTo>
                <a:lnTo>
                  <a:pt x="9138044" y="1402105"/>
                </a:lnTo>
                <a:lnTo>
                  <a:pt x="9142489" y="1449578"/>
                </a:lnTo>
                <a:lnTo>
                  <a:pt x="9144000" y="1497838"/>
                </a:lnTo>
                <a:lnTo>
                  <a:pt x="9144000" y="734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741" y="61340"/>
            <a:ext cx="24047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5" b="1">
                <a:solidFill>
                  <a:srgbClr val="FFFFFF"/>
                </a:solidFill>
                <a:latin typeface="Lucida Sans"/>
                <a:cs typeface="Lucida Sans"/>
              </a:rPr>
              <a:t>Cont</a:t>
            </a:r>
            <a:r>
              <a:rPr dirty="0" sz="4400" spc="-170" b="1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4400" spc="-245" b="1">
                <a:solidFill>
                  <a:srgbClr val="FFFFFF"/>
                </a:solidFill>
                <a:latin typeface="Lucida Sans"/>
                <a:cs typeface="Lucida Sans"/>
              </a:rPr>
              <a:t>nts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708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37"/>
                </a:moveTo>
                <a:lnTo>
                  <a:pt x="3041383" y="399351"/>
                </a:lnTo>
                <a:lnTo>
                  <a:pt x="3022752" y="355206"/>
                </a:lnTo>
                <a:lnTo>
                  <a:pt x="2993847" y="317804"/>
                </a:lnTo>
                <a:lnTo>
                  <a:pt x="2956445" y="288899"/>
                </a:lnTo>
                <a:lnTo>
                  <a:pt x="2912300" y="270268"/>
                </a:lnTo>
                <a:lnTo>
                  <a:pt x="2863215" y="263652"/>
                </a:lnTo>
                <a:lnTo>
                  <a:pt x="1775460" y="263652"/>
                </a:lnTo>
                <a:lnTo>
                  <a:pt x="1511808" y="0"/>
                </a:lnTo>
                <a:lnTo>
                  <a:pt x="87884" y="0"/>
                </a:lnTo>
                <a:lnTo>
                  <a:pt x="53670" y="6921"/>
                </a:lnTo>
                <a:lnTo>
                  <a:pt x="25730" y="25755"/>
                </a:lnTo>
                <a:lnTo>
                  <a:pt x="6896" y="53695"/>
                </a:lnTo>
                <a:lnTo>
                  <a:pt x="0" y="87884"/>
                </a:lnTo>
                <a:lnTo>
                  <a:pt x="0" y="448437"/>
                </a:lnTo>
                <a:lnTo>
                  <a:pt x="0" y="527304"/>
                </a:lnTo>
                <a:lnTo>
                  <a:pt x="0" y="1755267"/>
                </a:lnTo>
                <a:lnTo>
                  <a:pt x="6591" y="1804365"/>
                </a:lnTo>
                <a:lnTo>
                  <a:pt x="25222" y="1848510"/>
                </a:lnTo>
                <a:lnTo>
                  <a:pt x="54127" y="1885911"/>
                </a:lnTo>
                <a:lnTo>
                  <a:pt x="91528" y="1914817"/>
                </a:lnTo>
                <a:lnTo>
                  <a:pt x="135661" y="1933448"/>
                </a:lnTo>
                <a:lnTo>
                  <a:pt x="184785" y="1940052"/>
                </a:lnTo>
                <a:lnTo>
                  <a:pt x="2863215" y="1940052"/>
                </a:lnTo>
                <a:lnTo>
                  <a:pt x="2912300" y="1933448"/>
                </a:lnTo>
                <a:lnTo>
                  <a:pt x="2956445" y="1914817"/>
                </a:lnTo>
                <a:lnTo>
                  <a:pt x="2993847" y="1885911"/>
                </a:lnTo>
                <a:lnTo>
                  <a:pt x="3022752" y="1848510"/>
                </a:lnTo>
                <a:lnTo>
                  <a:pt x="3041383" y="1804365"/>
                </a:lnTo>
                <a:lnTo>
                  <a:pt x="3048000" y="1755267"/>
                </a:lnTo>
                <a:lnTo>
                  <a:pt x="3048000" y="448437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8254" y="2216911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4712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37"/>
                </a:moveTo>
                <a:lnTo>
                  <a:pt x="3041383" y="399351"/>
                </a:lnTo>
                <a:lnTo>
                  <a:pt x="3022752" y="355206"/>
                </a:lnTo>
                <a:lnTo>
                  <a:pt x="2993847" y="317804"/>
                </a:lnTo>
                <a:lnTo>
                  <a:pt x="2956445" y="288899"/>
                </a:lnTo>
                <a:lnTo>
                  <a:pt x="2912300" y="270268"/>
                </a:lnTo>
                <a:lnTo>
                  <a:pt x="2863215" y="263652"/>
                </a:lnTo>
                <a:lnTo>
                  <a:pt x="1773936" y="263652"/>
                </a:lnTo>
                <a:lnTo>
                  <a:pt x="1510284" y="0"/>
                </a:lnTo>
                <a:lnTo>
                  <a:pt x="87884" y="0"/>
                </a:lnTo>
                <a:lnTo>
                  <a:pt x="53682" y="6921"/>
                </a:lnTo>
                <a:lnTo>
                  <a:pt x="25742" y="25755"/>
                </a:lnTo>
                <a:lnTo>
                  <a:pt x="6908" y="53695"/>
                </a:lnTo>
                <a:lnTo>
                  <a:pt x="0" y="87884"/>
                </a:lnTo>
                <a:lnTo>
                  <a:pt x="0" y="448437"/>
                </a:lnTo>
                <a:lnTo>
                  <a:pt x="0" y="527304"/>
                </a:lnTo>
                <a:lnTo>
                  <a:pt x="0" y="1755267"/>
                </a:lnTo>
                <a:lnTo>
                  <a:pt x="6604" y="1804365"/>
                </a:lnTo>
                <a:lnTo>
                  <a:pt x="25234" y="1848510"/>
                </a:lnTo>
                <a:lnTo>
                  <a:pt x="54140" y="1885911"/>
                </a:lnTo>
                <a:lnTo>
                  <a:pt x="91541" y="1914817"/>
                </a:lnTo>
                <a:lnTo>
                  <a:pt x="135686" y="1933448"/>
                </a:lnTo>
                <a:lnTo>
                  <a:pt x="184785" y="1940052"/>
                </a:lnTo>
                <a:lnTo>
                  <a:pt x="2863215" y="1940052"/>
                </a:lnTo>
                <a:lnTo>
                  <a:pt x="2912300" y="1933448"/>
                </a:lnTo>
                <a:lnTo>
                  <a:pt x="2956445" y="1914817"/>
                </a:lnTo>
                <a:lnTo>
                  <a:pt x="2993847" y="1885911"/>
                </a:lnTo>
                <a:lnTo>
                  <a:pt x="3022752" y="1848510"/>
                </a:lnTo>
                <a:lnTo>
                  <a:pt x="3041383" y="1804365"/>
                </a:lnTo>
                <a:lnTo>
                  <a:pt x="3048000" y="1755267"/>
                </a:lnTo>
                <a:lnTo>
                  <a:pt x="3048000" y="448437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20639" y="2216911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02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2708" y="2760345"/>
            <a:ext cx="6610984" cy="3608704"/>
            <a:chOff x="1092708" y="2760345"/>
            <a:chExt cx="6610984" cy="3608704"/>
          </a:xfrm>
        </p:grpSpPr>
        <p:sp>
          <p:nvSpPr>
            <p:cNvPr id="10" name="object 10"/>
            <p:cNvSpPr/>
            <p:nvPr/>
          </p:nvSpPr>
          <p:spPr>
            <a:xfrm>
              <a:off x="1092708" y="4428744"/>
              <a:ext cx="3048000" cy="1940560"/>
            </a:xfrm>
            <a:custGeom>
              <a:avLst/>
              <a:gdLst/>
              <a:ahLst/>
              <a:cxnLst/>
              <a:rect l="l" t="t" r="r" b="b"/>
              <a:pathLst>
                <a:path w="3048000" h="1940560">
                  <a:moveTo>
                    <a:pt x="3048000" y="448437"/>
                  </a:moveTo>
                  <a:lnTo>
                    <a:pt x="3041383" y="399351"/>
                  </a:lnTo>
                  <a:lnTo>
                    <a:pt x="3022752" y="355206"/>
                  </a:lnTo>
                  <a:lnTo>
                    <a:pt x="2993847" y="317804"/>
                  </a:lnTo>
                  <a:lnTo>
                    <a:pt x="2956445" y="288899"/>
                  </a:lnTo>
                  <a:lnTo>
                    <a:pt x="2912300" y="270268"/>
                  </a:lnTo>
                  <a:lnTo>
                    <a:pt x="2863215" y="263652"/>
                  </a:lnTo>
                  <a:lnTo>
                    <a:pt x="1775460" y="263652"/>
                  </a:lnTo>
                  <a:lnTo>
                    <a:pt x="1511808" y="0"/>
                  </a:lnTo>
                  <a:lnTo>
                    <a:pt x="87884" y="0"/>
                  </a:lnTo>
                  <a:lnTo>
                    <a:pt x="53670" y="6921"/>
                  </a:lnTo>
                  <a:lnTo>
                    <a:pt x="25730" y="25755"/>
                  </a:lnTo>
                  <a:lnTo>
                    <a:pt x="6896" y="53695"/>
                  </a:lnTo>
                  <a:lnTo>
                    <a:pt x="0" y="87884"/>
                  </a:lnTo>
                  <a:lnTo>
                    <a:pt x="0" y="448437"/>
                  </a:lnTo>
                  <a:lnTo>
                    <a:pt x="0" y="527304"/>
                  </a:lnTo>
                  <a:lnTo>
                    <a:pt x="0" y="1755228"/>
                  </a:lnTo>
                  <a:lnTo>
                    <a:pt x="6591" y="1804365"/>
                  </a:lnTo>
                  <a:lnTo>
                    <a:pt x="25222" y="1848510"/>
                  </a:lnTo>
                  <a:lnTo>
                    <a:pt x="54127" y="1885924"/>
                  </a:lnTo>
                  <a:lnTo>
                    <a:pt x="91528" y="1914817"/>
                  </a:lnTo>
                  <a:lnTo>
                    <a:pt x="135661" y="1933460"/>
                  </a:lnTo>
                  <a:lnTo>
                    <a:pt x="184785" y="1940052"/>
                  </a:lnTo>
                  <a:lnTo>
                    <a:pt x="2863215" y="1940052"/>
                  </a:lnTo>
                  <a:lnTo>
                    <a:pt x="2912300" y="1933460"/>
                  </a:lnTo>
                  <a:lnTo>
                    <a:pt x="2956445" y="1914817"/>
                  </a:lnTo>
                  <a:lnTo>
                    <a:pt x="2993847" y="1885924"/>
                  </a:lnTo>
                  <a:lnTo>
                    <a:pt x="3022752" y="1848510"/>
                  </a:lnTo>
                  <a:lnTo>
                    <a:pt x="3041383" y="1804365"/>
                  </a:lnTo>
                  <a:lnTo>
                    <a:pt x="3048000" y="1755228"/>
                  </a:lnTo>
                  <a:lnTo>
                    <a:pt x="3048000" y="448437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46454" y="2807970"/>
              <a:ext cx="6357620" cy="2286000"/>
            </a:xfrm>
            <a:custGeom>
              <a:avLst/>
              <a:gdLst/>
              <a:ahLst/>
              <a:cxnLst/>
              <a:rect l="l" t="t" r="r" b="b"/>
              <a:pathLst>
                <a:path w="6357620" h="2286000">
                  <a:moveTo>
                    <a:pt x="0" y="2285999"/>
                  </a:moveTo>
                  <a:lnTo>
                    <a:pt x="2489200" y="2285999"/>
                  </a:lnTo>
                </a:path>
                <a:path w="6357620" h="2286000">
                  <a:moveTo>
                    <a:pt x="3867912" y="0"/>
                  </a:moveTo>
                  <a:lnTo>
                    <a:pt x="6357112" y="0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46454" y="27698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86966" y="2988945"/>
            <a:ext cx="1558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4D62EF"/>
                </a:solidFill>
                <a:latin typeface="Gill Sans MT"/>
                <a:cs typeface="Gill Sans MT"/>
              </a:rPr>
              <a:t>Motivation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9328" y="2990469"/>
            <a:ext cx="24447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60" b="1">
                <a:solidFill>
                  <a:srgbClr val="4D62EF"/>
                </a:solidFill>
                <a:latin typeface="Gill Sans MT"/>
                <a:cs typeface="Gill Sans MT"/>
              </a:rPr>
              <a:t>Measuring </a:t>
            </a:r>
            <a:r>
              <a:rPr dirty="0" sz="2000" spc="100" b="1">
                <a:solidFill>
                  <a:srgbClr val="4D62EF"/>
                </a:solidFill>
                <a:latin typeface="Gill Sans MT"/>
                <a:cs typeface="Gill Sans MT"/>
              </a:rPr>
              <a:t>an </a:t>
            </a:r>
            <a:r>
              <a:rPr dirty="0" sz="2000" spc="105" b="1">
                <a:solidFill>
                  <a:srgbClr val="4D62E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4D62EF"/>
                </a:solidFill>
                <a:latin typeface="Gill Sans MT"/>
                <a:cs typeface="Gill Sans MT"/>
              </a:rPr>
              <a:t>Algorithm</a:t>
            </a:r>
            <a:r>
              <a:rPr dirty="0" sz="2000" spc="-75" b="1">
                <a:solidFill>
                  <a:srgbClr val="4D62EF"/>
                </a:solidFill>
                <a:latin typeface="Gill Sans MT"/>
                <a:cs typeface="Gill Sans MT"/>
              </a:rPr>
              <a:t> </a:t>
            </a:r>
            <a:r>
              <a:rPr dirty="0" sz="2000" spc="35" b="1">
                <a:solidFill>
                  <a:srgbClr val="4D62EF"/>
                </a:solidFill>
                <a:latin typeface="Gill Sans MT"/>
                <a:cs typeface="Gill Sans MT"/>
              </a:rPr>
              <a:t>Efficiency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6966" y="4547996"/>
            <a:ext cx="1623695" cy="156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03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400" spc="-50" b="1">
                <a:solidFill>
                  <a:srgbClr val="4D62EF"/>
                </a:solidFill>
                <a:latin typeface="Gill Sans MT"/>
                <a:cs typeface="Gill Sans MT"/>
              </a:rPr>
              <a:t>Asymptotic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400" spc="-45" b="1">
                <a:solidFill>
                  <a:srgbClr val="4D62EF"/>
                </a:solidFill>
                <a:latin typeface="Gill Sans MT"/>
                <a:cs typeface="Gill Sans MT"/>
              </a:rPr>
              <a:t>Notation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54329"/>
            <a:ext cx="27120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8F9EF5"/>
                </a:solidFill>
                <a:latin typeface="Symbol"/>
                <a:cs typeface="Symbol"/>
              </a:rPr>
              <a:t></a:t>
            </a:r>
            <a:r>
              <a:rPr dirty="0" sz="4000" spc="710" b="1">
                <a:solidFill>
                  <a:srgbClr val="8F9EF5"/>
                </a:solidFill>
                <a:latin typeface="Lucida Sans"/>
                <a:cs typeface="Lucida Sans"/>
              </a:rPr>
              <a:t>-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notation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5633" y="2181732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30" h="328930">
                <a:moveTo>
                  <a:pt x="338239" y="0"/>
                </a:moveTo>
                <a:lnTo>
                  <a:pt x="333540" y="13334"/>
                </a:lnTo>
                <a:lnTo>
                  <a:pt x="352590" y="21597"/>
                </a:lnTo>
                <a:lnTo>
                  <a:pt x="368973" y="33051"/>
                </a:lnTo>
                <a:lnTo>
                  <a:pt x="393738" y="65531"/>
                </a:lnTo>
                <a:lnTo>
                  <a:pt x="408311" y="109219"/>
                </a:lnTo>
                <a:lnTo>
                  <a:pt x="413169" y="162813"/>
                </a:lnTo>
                <a:lnTo>
                  <a:pt x="411934" y="191845"/>
                </a:lnTo>
                <a:lnTo>
                  <a:pt x="402132" y="241859"/>
                </a:lnTo>
                <a:lnTo>
                  <a:pt x="382589" y="280965"/>
                </a:lnTo>
                <a:lnTo>
                  <a:pt x="352784" y="307306"/>
                </a:lnTo>
                <a:lnTo>
                  <a:pt x="334048" y="315594"/>
                </a:lnTo>
                <a:lnTo>
                  <a:pt x="338239" y="328929"/>
                </a:lnTo>
                <a:lnTo>
                  <a:pt x="383070" y="307895"/>
                </a:lnTo>
                <a:lnTo>
                  <a:pt x="416090" y="271525"/>
                </a:lnTo>
                <a:lnTo>
                  <a:pt x="436378" y="222678"/>
                </a:lnTo>
                <a:lnTo>
                  <a:pt x="443141" y="164591"/>
                </a:lnTo>
                <a:lnTo>
                  <a:pt x="441430" y="134417"/>
                </a:lnTo>
                <a:lnTo>
                  <a:pt x="427817" y="80974"/>
                </a:lnTo>
                <a:lnTo>
                  <a:pt x="400961" y="37468"/>
                </a:lnTo>
                <a:lnTo>
                  <a:pt x="362099" y="8616"/>
                </a:lnTo>
                <a:lnTo>
                  <a:pt x="338239" y="0"/>
                </a:lnTo>
                <a:close/>
              </a:path>
              <a:path w="443230" h="328930">
                <a:moveTo>
                  <a:pt x="104940" y="0"/>
                </a:moveTo>
                <a:lnTo>
                  <a:pt x="60148" y="21113"/>
                </a:lnTo>
                <a:lnTo>
                  <a:pt x="27139" y="57657"/>
                </a:lnTo>
                <a:lnTo>
                  <a:pt x="6788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1000" y="320335"/>
                </a:lnTo>
                <a:lnTo>
                  <a:pt x="104940" y="328929"/>
                </a:lnTo>
                <a:lnTo>
                  <a:pt x="109004" y="315594"/>
                </a:lnTo>
                <a:lnTo>
                  <a:pt x="90295" y="307306"/>
                </a:lnTo>
                <a:lnTo>
                  <a:pt x="74139" y="295767"/>
                </a:lnTo>
                <a:lnTo>
                  <a:pt x="49504" y="262889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38" y="21597"/>
                </a:lnTo>
                <a:lnTo>
                  <a:pt x="109639" y="13334"/>
                </a:lnTo>
                <a:lnTo>
                  <a:pt x="104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4842" y="1182369"/>
            <a:ext cx="6403340" cy="2921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4000" marR="177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800" spc="45">
                <a:latin typeface="Tahoma"/>
                <a:cs typeface="Tahoma"/>
              </a:rPr>
              <a:t>Upper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bound</a:t>
            </a:r>
            <a:r>
              <a:rPr dirty="0" sz="2800" spc="-27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4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the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running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time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65">
                <a:latin typeface="Tahoma"/>
                <a:cs typeface="Tahoma"/>
              </a:rPr>
              <a:t>an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54000" algn="l"/>
                <a:tab pos="607060" algn="l"/>
                <a:tab pos="1064260" algn="l"/>
              </a:tabLst>
            </a:pPr>
            <a:r>
              <a:rPr dirty="0" sz="2800" spc="-5">
                <a:latin typeface="Cambria Math"/>
                <a:cs typeface="Cambria Math"/>
              </a:rPr>
              <a:t>𝑓	𝑛	∈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Ω(𝑛</a:t>
            </a:r>
            <a:r>
              <a:rPr dirty="0" baseline="27100" sz="3075" spc="60">
                <a:latin typeface="Cambria Math"/>
                <a:cs typeface="Cambria Math"/>
              </a:rPr>
              <a:t>2</a:t>
            </a:r>
            <a:r>
              <a:rPr dirty="0" sz="2800" spc="4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lvl="1" marL="710565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30">
                <a:latin typeface="Tahoma"/>
                <a:cs typeface="Tahoma"/>
              </a:rPr>
              <a:t>n</a:t>
            </a:r>
            <a:r>
              <a:rPr dirty="0" baseline="24305" sz="2400" spc="44">
                <a:latin typeface="Tahoma"/>
                <a:cs typeface="Tahoma"/>
              </a:rPr>
              <a:t>2</a:t>
            </a:r>
            <a:endParaRPr baseline="24305"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-55">
                <a:latin typeface="Tahoma"/>
                <a:cs typeface="Tahoma"/>
              </a:rPr>
              <a:t>3n</a:t>
            </a:r>
            <a:r>
              <a:rPr dirty="0" baseline="24305" sz="2400" spc="-82">
                <a:latin typeface="Tahoma"/>
                <a:cs typeface="Tahoma"/>
              </a:rPr>
              <a:t>2</a:t>
            </a:r>
            <a:r>
              <a:rPr dirty="0" sz="2400" spc="-55">
                <a:latin typeface="Tahoma"/>
                <a:cs typeface="Tahoma"/>
              </a:rPr>
              <a:t>+2n</a:t>
            </a:r>
            <a:endParaRPr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20">
                <a:latin typeface="Tahoma"/>
                <a:cs typeface="Tahoma"/>
              </a:rPr>
              <a:t>3n</a:t>
            </a:r>
            <a:r>
              <a:rPr dirty="0" baseline="24305" sz="2400" spc="-52">
                <a:latin typeface="Tahoma"/>
                <a:cs typeface="Tahoma"/>
              </a:rPr>
              <a:t>2</a:t>
            </a:r>
            <a:r>
              <a:rPr dirty="0" sz="2400" spc="-145">
                <a:latin typeface="Tahoma"/>
                <a:cs typeface="Tahoma"/>
              </a:rPr>
              <a:t>+n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log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lvl="1" marL="7105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11200" algn="l"/>
              </a:tabLst>
            </a:pPr>
            <a:r>
              <a:rPr dirty="0" sz="2400" spc="-20">
                <a:latin typeface="Tahoma"/>
                <a:cs typeface="Tahoma"/>
              </a:rPr>
              <a:t>7n</a:t>
            </a:r>
            <a:r>
              <a:rPr dirty="0" baseline="24305" sz="2400" spc="-30">
                <a:latin typeface="Tahoma"/>
                <a:cs typeface="Tahoma"/>
              </a:rPr>
              <a:t>3</a:t>
            </a:r>
            <a:r>
              <a:rPr dirty="0" sz="2400" spc="-20">
                <a:latin typeface="Tahoma"/>
                <a:cs typeface="Tahoma"/>
              </a:rPr>
              <a:t>+5n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79" y="3424428"/>
            <a:ext cx="4648200" cy="22143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54329"/>
            <a:ext cx="26981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8F9EF5"/>
                </a:solidFill>
                <a:latin typeface="Symbol"/>
                <a:cs typeface="Symbol"/>
              </a:rPr>
              <a:t></a:t>
            </a:r>
            <a:r>
              <a:rPr dirty="0" sz="4000" spc="710" b="1">
                <a:solidFill>
                  <a:srgbClr val="8F9EF5"/>
                </a:solidFill>
                <a:latin typeface="Lucida Sans"/>
                <a:cs typeface="Lucida Sans"/>
              </a:rPr>
              <a:t>-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notation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1541" y="2181732"/>
            <a:ext cx="609600" cy="328930"/>
          </a:xfrm>
          <a:custGeom>
            <a:avLst/>
            <a:gdLst/>
            <a:ahLst/>
            <a:cxnLst/>
            <a:rect l="l" t="t" r="r" b="b"/>
            <a:pathLst>
              <a:path w="609600" h="328930">
                <a:moveTo>
                  <a:pt x="504355" y="0"/>
                </a:moveTo>
                <a:lnTo>
                  <a:pt x="499656" y="13334"/>
                </a:lnTo>
                <a:lnTo>
                  <a:pt x="518706" y="21597"/>
                </a:lnTo>
                <a:lnTo>
                  <a:pt x="535089" y="33051"/>
                </a:lnTo>
                <a:lnTo>
                  <a:pt x="559854" y="65531"/>
                </a:lnTo>
                <a:lnTo>
                  <a:pt x="574427" y="109219"/>
                </a:lnTo>
                <a:lnTo>
                  <a:pt x="579285" y="162813"/>
                </a:lnTo>
                <a:lnTo>
                  <a:pt x="578050" y="191845"/>
                </a:lnTo>
                <a:lnTo>
                  <a:pt x="568248" y="241859"/>
                </a:lnTo>
                <a:lnTo>
                  <a:pt x="548705" y="280965"/>
                </a:lnTo>
                <a:lnTo>
                  <a:pt x="518900" y="307306"/>
                </a:lnTo>
                <a:lnTo>
                  <a:pt x="500164" y="315594"/>
                </a:lnTo>
                <a:lnTo>
                  <a:pt x="504355" y="328929"/>
                </a:lnTo>
                <a:lnTo>
                  <a:pt x="549186" y="307895"/>
                </a:lnTo>
                <a:lnTo>
                  <a:pt x="582206" y="271525"/>
                </a:lnTo>
                <a:lnTo>
                  <a:pt x="602494" y="222678"/>
                </a:lnTo>
                <a:lnTo>
                  <a:pt x="609257" y="164591"/>
                </a:lnTo>
                <a:lnTo>
                  <a:pt x="607546" y="134417"/>
                </a:lnTo>
                <a:lnTo>
                  <a:pt x="593933" y="80974"/>
                </a:lnTo>
                <a:lnTo>
                  <a:pt x="567077" y="37468"/>
                </a:lnTo>
                <a:lnTo>
                  <a:pt x="528215" y="8616"/>
                </a:lnTo>
                <a:lnTo>
                  <a:pt x="504355" y="0"/>
                </a:lnTo>
                <a:close/>
              </a:path>
              <a:path w="609600" h="328930">
                <a:moveTo>
                  <a:pt x="104940" y="0"/>
                </a:moveTo>
                <a:lnTo>
                  <a:pt x="60153" y="21113"/>
                </a:lnTo>
                <a:lnTo>
                  <a:pt x="27139" y="57657"/>
                </a:lnTo>
                <a:lnTo>
                  <a:pt x="6788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1000" y="320335"/>
                </a:lnTo>
                <a:lnTo>
                  <a:pt x="104940" y="328929"/>
                </a:lnTo>
                <a:lnTo>
                  <a:pt x="109004" y="315594"/>
                </a:lnTo>
                <a:lnTo>
                  <a:pt x="90286" y="307306"/>
                </a:lnTo>
                <a:lnTo>
                  <a:pt x="74134" y="295767"/>
                </a:lnTo>
                <a:lnTo>
                  <a:pt x="49504" y="262889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88" y="47696"/>
                </a:lnTo>
                <a:lnTo>
                  <a:pt x="90661" y="21597"/>
                </a:lnTo>
                <a:lnTo>
                  <a:pt x="109639" y="13334"/>
                </a:lnTo>
                <a:lnTo>
                  <a:pt x="104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4842" y="1182369"/>
            <a:ext cx="6233795" cy="13500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4000" marR="177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800" spc="-5">
                <a:latin typeface="Tahoma"/>
                <a:cs typeface="Tahoma"/>
              </a:rPr>
              <a:t>Tight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55">
                <a:latin typeface="Tahoma"/>
                <a:cs typeface="Tahoma"/>
              </a:rPr>
              <a:t>bou</a:t>
            </a:r>
            <a:r>
              <a:rPr dirty="0" sz="2800" spc="60">
                <a:latin typeface="Tahoma"/>
                <a:cs typeface="Tahoma"/>
              </a:rPr>
              <a:t>n</a:t>
            </a:r>
            <a:r>
              <a:rPr dirty="0" sz="2800" spc="65">
                <a:latin typeface="Tahoma"/>
                <a:cs typeface="Tahoma"/>
              </a:rPr>
              <a:t>d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the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ru</a:t>
            </a:r>
            <a:r>
              <a:rPr dirty="0" sz="2800" spc="114">
                <a:latin typeface="Tahoma"/>
                <a:cs typeface="Tahoma"/>
              </a:rPr>
              <a:t>n</a:t>
            </a:r>
            <a:r>
              <a:rPr dirty="0" sz="2800" spc="80">
                <a:latin typeface="Tahoma"/>
                <a:cs typeface="Tahoma"/>
              </a:rPr>
              <a:t>ning</a:t>
            </a:r>
            <a:r>
              <a:rPr dirty="0" sz="2800" spc="-27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time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an  </a:t>
            </a:r>
            <a:r>
              <a:rPr dirty="0" sz="2800" spc="60"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54000" algn="l"/>
                <a:tab pos="633095" algn="l"/>
                <a:tab pos="1256665" algn="l"/>
              </a:tabLst>
            </a:pPr>
            <a:r>
              <a:rPr dirty="0" sz="2800" spc="-5">
                <a:latin typeface="Cambria Math"/>
                <a:cs typeface="Cambria Math"/>
              </a:rPr>
              <a:t>Θ	</a:t>
            </a:r>
            <a:r>
              <a:rPr dirty="0" sz="2800" spc="45">
                <a:latin typeface="Cambria Math"/>
                <a:cs typeface="Cambria Math"/>
              </a:rPr>
              <a:t>𝑛</a:t>
            </a:r>
            <a:r>
              <a:rPr dirty="0" baseline="27100" sz="3075" spc="67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25">
                <a:latin typeface="Cambria Math"/>
                <a:cs typeface="Cambria Math"/>
              </a:rPr>
              <a:t> </a:t>
            </a:r>
            <a:r>
              <a:rPr dirty="0" sz="2800" spc="55">
                <a:latin typeface="Cambria Math"/>
                <a:cs typeface="Cambria Math"/>
              </a:rPr>
              <a:t>𝑂(𝑛</a:t>
            </a:r>
            <a:r>
              <a:rPr dirty="0" baseline="27100" sz="3075" spc="82">
                <a:latin typeface="Cambria Math"/>
                <a:cs typeface="Cambria Math"/>
              </a:rPr>
              <a:t>2</a:t>
            </a:r>
            <a:r>
              <a:rPr dirty="0" sz="2800" spc="55">
                <a:latin typeface="Cambria Math"/>
                <a:cs typeface="Cambria Math"/>
              </a:rPr>
              <a:t>)</a:t>
            </a:r>
            <a:r>
              <a:rPr dirty="0" sz="2800" spc="-5">
                <a:latin typeface="Cambria Math"/>
                <a:cs typeface="Cambria Math"/>
              </a:rPr>
              <a:t> ∩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Ω(𝑛</a:t>
            </a:r>
            <a:r>
              <a:rPr dirty="0" baseline="27100" sz="3075" spc="60">
                <a:latin typeface="Cambria Math"/>
                <a:cs typeface="Cambria Math"/>
              </a:rPr>
              <a:t>2</a:t>
            </a:r>
            <a:r>
              <a:rPr dirty="0" sz="2800" spc="4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1628" y="2939795"/>
            <a:ext cx="4492752" cy="26990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58521"/>
            <a:ext cx="1145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solidFill>
                  <a:srgbClr val="8F9EF5"/>
                </a:solidFill>
                <a:latin typeface="Cambria Math"/>
                <a:cs typeface="Cambria Math"/>
              </a:rPr>
              <a:t>∈</a:t>
            </a:r>
            <a:r>
              <a:rPr dirty="0" sz="4000" spc="-10">
                <a:solidFill>
                  <a:srgbClr val="8F9EF5"/>
                </a:solidFill>
                <a:latin typeface="Cambria Math"/>
                <a:cs typeface="Cambria Math"/>
              </a:rPr>
              <a:t>→</a:t>
            </a:r>
            <a:r>
              <a:rPr dirty="0" sz="4000" spc="-5">
                <a:solidFill>
                  <a:srgbClr val="8F9EF5"/>
                </a:solidFill>
                <a:latin typeface="Cambria Math"/>
                <a:cs typeface="Cambria Math"/>
              </a:rPr>
              <a:t>=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0139" y="3146932"/>
            <a:ext cx="1563370" cy="1579245"/>
          </a:xfrm>
          <a:custGeom>
            <a:avLst/>
            <a:gdLst/>
            <a:ahLst/>
            <a:cxnLst/>
            <a:rect l="l" t="t" r="r" b="b"/>
            <a:pathLst>
              <a:path w="1563370" h="157924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2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20" y="263664"/>
                </a:lnTo>
                <a:lnTo>
                  <a:pt x="63639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41" y="28308"/>
                </a:lnTo>
                <a:lnTo>
                  <a:pt x="77787" y="18516"/>
                </a:lnTo>
                <a:lnTo>
                  <a:pt x="94107" y="11430"/>
                </a:lnTo>
                <a:close/>
              </a:path>
              <a:path w="1563370" h="1579245">
                <a:moveTo>
                  <a:pt x="120015" y="1308354"/>
                </a:moveTo>
                <a:lnTo>
                  <a:pt x="115951" y="1296924"/>
                </a:lnTo>
                <a:lnTo>
                  <a:pt x="95491" y="1304315"/>
                </a:lnTo>
                <a:lnTo>
                  <a:pt x="77546" y="1315008"/>
                </a:lnTo>
                <a:lnTo>
                  <a:pt x="49149" y="1346327"/>
                </a:lnTo>
                <a:lnTo>
                  <a:pt x="31711" y="1388338"/>
                </a:lnTo>
                <a:lnTo>
                  <a:pt x="25908" y="1438148"/>
                </a:lnTo>
                <a:lnTo>
                  <a:pt x="27355" y="1464094"/>
                </a:lnTo>
                <a:lnTo>
                  <a:pt x="38976" y="1509915"/>
                </a:lnTo>
                <a:lnTo>
                  <a:pt x="62026" y="1547152"/>
                </a:lnTo>
                <a:lnTo>
                  <a:pt x="95415" y="1571866"/>
                </a:lnTo>
                <a:lnTo>
                  <a:pt x="115951" y="1579245"/>
                </a:lnTo>
                <a:lnTo>
                  <a:pt x="119507" y="1567688"/>
                </a:lnTo>
                <a:lnTo>
                  <a:pt x="103428" y="1560588"/>
                </a:lnTo>
                <a:lnTo>
                  <a:pt x="89547" y="1550708"/>
                </a:lnTo>
                <a:lnTo>
                  <a:pt x="61112" y="1504454"/>
                </a:lnTo>
                <a:lnTo>
                  <a:pt x="52730" y="1461516"/>
                </a:lnTo>
                <a:lnTo>
                  <a:pt x="51689" y="1436624"/>
                </a:lnTo>
                <a:lnTo>
                  <a:pt x="52730" y="1412557"/>
                </a:lnTo>
                <a:lnTo>
                  <a:pt x="61112" y="1370787"/>
                </a:lnTo>
                <a:lnTo>
                  <a:pt x="89662" y="1325232"/>
                </a:lnTo>
                <a:lnTo>
                  <a:pt x="103695" y="1315440"/>
                </a:lnTo>
                <a:lnTo>
                  <a:pt x="120015" y="1308354"/>
                </a:lnTo>
                <a:close/>
              </a:path>
              <a:path w="1563370" h="1579245">
                <a:moveTo>
                  <a:pt x="379222" y="141224"/>
                </a:moveTo>
                <a:lnTo>
                  <a:pt x="373405" y="91414"/>
                </a:lnTo>
                <a:lnTo>
                  <a:pt x="355981" y="49403"/>
                </a:lnTo>
                <a:lnTo>
                  <a:pt x="327571" y="18084"/>
                </a:lnTo>
                <a:lnTo>
                  <a:pt x="289179" y="0"/>
                </a:lnTo>
                <a:lnTo>
                  <a:pt x="285242" y="11430"/>
                </a:lnTo>
                <a:lnTo>
                  <a:pt x="301548" y="18516"/>
                </a:lnTo>
                <a:lnTo>
                  <a:pt x="315595" y="28308"/>
                </a:lnTo>
                <a:lnTo>
                  <a:pt x="344106" y="73863"/>
                </a:lnTo>
                <a:lnTo>
                  <a:pt x="352412" y="115633"/>
                </a:lnTo>
                <a:lnTo>
                  <a:pt x="353441" y="139700"/>
                </a:lnTo>
                <a:lnTo>
                  <a:pt x="352386" y="164592"/>
                </a:lnTo>
                <a:lnTo>
                  <a:pt x="344055" y="207530"/>
                </a:lnTo>
                <a:lnTo>
                  <a:pt x="315633" y="253784"/>
                </a:lnTo>
                <a:lnTo>
                  <a:pt x="285623" y="270764"/>
                </a:lnTo>
                <a:lnTo>
                  <a:pt x="289179" y="282321"/>
                </a:lnTo>
                <a:lnTo>
                  <a:pt x="327672" y="264248"/>
                </a:lnTo>
                <a:lnTo>
                  <a:pt x="355981" y="232918"/>
                </a:lnTo>
                <a:lnTo>
                  <a:pt x="373405" y="191084"/>
                </a:lnTo>
                <a:lnTo>
                  <a:pt x="377761" y="167170"/>
                </a:lnTo>
                <a:lnTo>
                  <a:pt x="379222" y="141224"/>
                </a:lnTo>
                <a:close/>
              </a:path>
              <a:path w="1563370" h="1579245">
                <a:moveTo>
                  <a:pt x="546862" y="1438148"/>
                </a:moveTo>
                <a:lnTo>
                  <a:pt x="541045" y="1388338"/>
                </a:lnTo>
                <a:lnTo>
                  <a:pt x="523621" y="1346327"/>
                </a:lnTo>
                <a:lnTo>
                  <a:pt x="495211" y="1315008"/>
                </a:lnTo>
                <a:lnTo>
                  <a:pt x="456819" y="1296924"/>
                </a:lnTo>
                <a:lnTo>
                  <a:pt x="452882" y="1308354"/>
                </a:lnTo>
                <a:lnTo>
                  <a:pt x="469188" y="1315440"/>
                </a:lnTo>
                <a:lnTo>
                  <a:pt x="483222" y="1325232"/>
                </a:lnTo>
                <a:lnTo>
                  <a:pt x="511746" y="1370787"/>
                </a:lnTo>
                <a:lnTo>
                  <a:pt x="520052" y="1412557"/>
                </a:lnTo>
                <a:lnTo>
                  <a:pt x="521081" y="1436624"/>
                </a:lnTo>
                <a:lnTo>
                  <a:pt x="520026" y="1461516"/>
                </a:lnTo>
                <a:lnTo>
                  <a:pt x="511695" y="1504454"/>
                </a:lnTo>
                <a:lnTo>
                  <a:pt x="483273" y="1550708"/>
                </a:lnTo>
                <a:lnTo>
                  <a:pt x="453263" y="1567688"/>
                </a:lnTo>
                <a:lnTo>
                  <a:pt x="456819" y="1579245"/>
                </a:lnTo>
                <a:lnTo>
                  <a:pt x="495312" y="1561172"/>
                </a:lnTo>
                <a:lnTo>
                  <a:pt x="523621" y="1529842"/>
                </a:lnTo>
                <a:lnTo>
                  <a:pt x="541045" y="1487995"/>
                </a:lnTo>
                <a:lnTo>
                  <a:pt x="545401" y="1464094"/>
                </a:lnTo>
                <a:lnTo>
                  <a:pt x="546862" y="1438148"/>
                </a:lnTo>
                <a:close/>
              </a:path>
              <a:path w="1563370" h="1579245">
                <a:moveTo>
                  <a:pt x="1278255" y="1308354"/>
                </a:moveTo>
                <a:lnTo>
                  <a:pt x="1274191" y="1296924"/>
                </a:lnTo>
                <a:lnTo>
                  <a:pt x="1253731" y="1304315"/>
                </a:lnTo>
                <a:lnTo>
                  <a:pt x="1235786" y="1315008"/>
                </a:lnTo>
                <a:lnTo>
                  <a:pt x="1207389" y="1346327"/>
                </a:lnTo>
                <a:lnTo>
                  <a:pt x="1189951" y="1388338"/>
                </a:lnTo>
                <a:lnTo>
                  <a:pt x="1184148" y="1438148"/>
                </a:lnTo>
                <a:lnTo>
                  <a:pt x="1185595" y="1464094"/>
                </a:lnTo>
                <a:lnTo>
                  <a:pt x="1197216" y="1509915"/>
                </a:lnTo>
                <a:lnTo>
                  <a:pt x="1220266" y="1547152"/>
                </a:lnTo>
                <a:lnTo>
                  <a:pt x="1253655" y="1571866"/>
                </a:lnTo>
                <a:lnTo>
                  <a:pt x="1274191" y="1579245"/>
                </a:lnTo>
                <a:lnTo>
                  <a:pt x="1277747" y="1567688"/>
                </a:lnTo>
                <a:lnTo>
                  <a:pt x="1261668" y="1560588"/>
                </a:lnTo>
                <a:lnTo>
                  <a:pt x="1247787" y="1550708"/>
                </a:lnTo>
                <a:lnTo>
                  <a:pt x="1219352" y="1504454"/>
                </a:lnTo>
                <a:lnTo>
                  <a:pt x="1210970" y="1461516"/>
                </a:lnTo>
                <a:lnTo>
                  <a:pt x="1209929" y="1436624"/>
                </a:lnTo>
                <a:lnTo>
                  <a:pt x="1210970" y="1412557"/>
                </a:lnTo>
                <a:lnTo>
                  <a:pt x="1219352" y="1370787"/>
                </a:lnTo>
                <a:lnTo>
                  <a:pt x="1247889" y="1325232"/>
                </a:lnTo>
                <a:lnTo>
                  <a:pt x="1261935" y="1315440"/>
                </a:lnTo>
                <a:lnTo>
                  <a:pt x="1278255" y="1308354"/>
                </a:lnTo>
                <a:close/>
              </a:path>
              <a:path w="1563370" h="1579245">
                <a:moveTo>
                  <a:pt x="1563370" y="1438148"/>
                </a:moveTo>
                <a:lnTo>
                  <a:pt x="1557553" y="1388338"/>
                </a:lnTo>
                <a:lnTo>
                  <a:pt x="1540129" y="1346327"/>
                </a:lnTo>
                <a:lnTo>
                  <a:pt x="1511719" y="1315008"/>
                </a:lnTo>
                <a:lnTo>
                  <a:pt x="1473327" y="1296924"/>
                </a:lnTo>
                <a:lnTo>
                  <a:pt x="1469390" y="1308354"/>
                </a:lnTo>
                <a:lnTo>
                  <a:pt x="1485696" y="1315440"/>
                </a:lnTo>
                <a:lnTo>
                  <a:pt x="1499743" y="1325232"/>
                </a:lnTo>
                <a:lnTo>
                  <a:pt x="1528254" y="1370787"/>
                </a:lnTo>
                <a:lnTo>
                  <a:pt x="1536560" y="1412557"/>
                </a:lnTo>
                <a:lnTo>
                  <a:pt x="1537589" y="1436624"/>
                </a:lnTo>
                <a:lnTo>
                  <a:pt x="1536534" y="1461516"/>
                </a:lnTo>
                <a:lnTo>
                  <a:pt x="1528203" y="1504454"/>
                </a:lnTo>
                <a:lnTo>
                  <a:pt x="1499781" y="1550708"/>
                </a:lnTo>
                <a:lnTo>
                  <a:pt x="1469771" y="1567688"/>
                </a:lnTo>
                <a:lnTo>
                  <a:pt x="1473327" y="1579245"/>
                </a:lnTo>
                <a:lnTo>
                  <a:pt x="1511820" y="1561172"/>
                </a:lnTo>
                <a:lnTo>
                  <a:pt x="1540129" y="1529842"/>
                </a:lnTo>
                <a:lnTo>
                  <a:pt x="1557553" y="1487995"/>
                </a:lnTo>
                <a:lnTo>
                  <a:pt x="1561909" y="1464094"/>
                </a:lnTo>
                <a:lnTo>
                  <a:pt x="1563370" y="1438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6742" y="1142994"/>
            <a:ext cx="3022600" cy="36029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2100" algn="l"/>
              </a:tabLst>
            </a:pPr>
            <a:r>
              <a:rPr dirty="0" sz="2800" spc="90">
                <a:latin typeface="Tahoma"/>
                <a:cs typeface="Tahoma"/>
              </a:rPr>
              <a:t>Pro</a:t>
            </a:r>
            <a:r>
              <a:rPr dirty="0" sz="2800" spc="110">
                <a:latin typeface="Tahoma"/>
                <a:cs typeface="Tahoma"/>
              </a:rPr>
              <a:t>p</a:t>
            </a:r>
            <a:r>
              <a:rPr dirty="0" sz="2800" spc="50">
                <a:latin typeface="Tahoma"/>
                <a:cs typeface="Tahoma"/>
              </a:rPr>
              <a:t>er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n</a:t>
            </a:r>
            <a:r>
              <a:rPr dirty="0" sz="2800" spc="90">
                <a:latin typeface="Tahoma"/>
                <a:cs typeface="Tahoma"/>
              </a:rPr>
              <a:t>o</a:t>
            </a:r>
            <a:r>
              <a:rPr dirty="0" sz="2800" spc="45">
                <a:latin typeface="Tahoma"/>
                <a:cs typeface="Tahoma"/>
              </a:rPr>
              <a:t>tation</a:t>
            </a:r>
            <a:endParaRPr sz="2800">
              <a:latin typeface="Tahoma"/>
              <a:cs typeface="Tahoma"/>
            </a:endParaRPr>
          </a:p>
          <a:p>
            <a:pPr lvl="1" marL="7486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49300" algn="l"/>
              </a:tabLst>
            </a:pPr>
            <a:r>
              <a:rPr dirty="0" sz="2400" spc="15">
                <a:latin typeface="Cambria Math"/>
                <a:cs typeface="Cambria Math"/>
              </a:rPr>
              <a:t>𝑇(𝑛)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45">
                <a:latin typeface="Cambria Math"/>
                <a:cs typeface="Cambria Math"/>
              </a:rPr>
              <a:t>𝑂(𝑛</a:t>
            </a:r>
            <a:r>
              <a:rPr dirty="0" baseline="28571" sz="2625" spc="67">
                <a:latin typeface="Cambria Math"/>
                <a:cs typeface="Cambria Math"/>
              </a:rPr>
              <a:t>2</a:t>
            </a:r>
            <a:r>
              <a:rPr dirty="0" sz="2400" spc="45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900">
              <a:latin typeface="Cambria Math"/>
              <a:cs typeface="Cambria Math"/>
            </a:endParaRPr>
          </a:p>
          <a:p>
            <a:pPr marL="292100" indent="-228600">
              <a:lnSpc>
                <a:spcPct val="100000"/>
              </a:lnSpc>
              <a:buFont typeface="Arial"/>
              <a:buChar char="•"/>
              <a:tabLst>
                <a:tab pos="292100" algn="l"/>
              </a:tabLst>
            </a:pPr>
            <a:r>
              <a:rPr dirty="0" sz="2800" spc="35">
                <a:latin typeface="Tahoma"/>
                <a:cs typeface="Tahoma"/>
              </a:rPr>
              <a:t>General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n</a:t>
            </a:r>
            <a:r>
              <a:rPr dirty="0" sz="2800" spc="90">
                <a:latin typeface="Tahoma"/>
                <a:cs typeface="Tahoma"/>
              </a:rPr>
              <a:t>o</a:t>
            </a:r>
            <a:r>
              <a:rPr dirty="0" sz="2800" spc="45">
                <a:latin typeface="Tahoma"/>
                <a:cs typeface="Tahoma"/>
              </a:rPr>
              <a:t>tation</a:t>
            </a:r>
            <a:endParaRPr sz="2800">
              <a:latin typeface="Tahoma"/>
              <a:cs typeface="Tahoma"/>
            </a:endParaRPr>
          </a:p>
          <a:p>
            <a:pPr lvl="1" marL="7486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49300" algn="l"/>
                <a:tab pos="1062990" algn="l"/>
                <a:tab pos="1454785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 spc="45">
                <a:latin typeface="Cambria Math"/>
                <a:cs typeface="Cambria Math"/>
              </a:rPr>
              <a:t>𝑂(𝑛</a:t>
            </a:r>
            <a:r>
              <a:rPr dirty="0" baseline="28571" sz="2625" spc="67">
                <a:latin typeface="Cambria Math"/>
                <a:cs typeface="Cambria Math"/>
              </a:rPr>
              <a:t>2</a:t>
            </a:r>
            <a:r>
              <a:rPr dirty="0" sz="2400" spc="45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150">
              <a:latin typeface="Cambria Math"/>
              <a:cs typeface="Cambria Math"/>
            </a:endParaRPr>
          </a:p>
          <a:p>
            <a:pPr marL="292100" indent="-228600">
              <a:lnSpc>
                <a:spcPct val="100000"/>
              </a:lnSpc>
              <a:buFont typeface="Arial"/>
              <a:buChar char="•"/>
              <a:tabLst>
                <a:tab pos="292100" algn="l"/>
              </a:tabLst>
            </a:pPr>
            <a:r>
              <a:rPr dirty="0" sz="2800" spc="100">
                <a:latin typeface="Tahoma"/>
                <a:cs typeface="Tahoma"/>
              </a:rPr>
              <a:t>Wr</a:t>
            </a:r>
            <a:r>
              <a:rPr dirty="0" sz="2800" spc="95">
                <a:latin typeface="Tahoma"/>
                <a:cs typeface="Tahoma"/>
              </a:rPr>
              <a:t>o</a:t>
            </a:r>
            <a:r>
              <a:rPr dirty="0" sz="2800" spc="65">
                <a:latin typeface="Tahoma"/>
                <a:cs typeface="Tahoma"/>
              </a:rPr>
              <a:t>ng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n</a:t>
            </a:r>
            <a:r>
              <a:rPr dirty="0" sz="2800" spc="90">
                <a:latin typeface="Tahoma"/>
                <a:cs typeface="Tahoma"/>
              </a:rPr>
              <a:t>o</a:t>
            </a:r>
            <a:r>
              <a:rPr dirty="0" sz="2800" spc="45">
                <a:latin typeface="Tahoma"/>
                <a:cs typeface="Tahoma"/>
              </a:rPr>
              <a:t>tation</a:t>
            </a:r>
            <a:endParaRPr sz="2800">
              <a:latin typeface="Tahoma"/>
              <a:cs typeface="Tahoma"/>
            </a:endParaRPr>
          </a:p>
          <a:p>
            <a:pPr lvl="1" marL="7486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49300" algn="l"/>
                <a:tab pos="1089025" algn="l"/>
                <a:tab pos="1622425" algn="l"/>
                <a:tab pos="2247265" algn="l"/>
              </a:tabLst>
            </a:pPr>
            <a:r>
              <a:rPr dirty="0" sz="2400">
                <a:latin typeface="Cambria Math"/>
                <a:cs typeface="Cambria Math"/>
              </a:rPr>
              <a:t>𝑂	</a:t>
            </a:r>
            <a:r>
              <a:rPr dirty="0" sz="2400" spc="40">
                <a:latin typeface="Cambria Math"/>
                <a:cs typeface="Cambria Math"/>
              </a:rPr>
              <a:t>𝑛</a:t>
            </a:r>
            <a:r>
              <a:rPr dirty="0" baseline="28571" sz="2625" spc="60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83235"/>
            <a:ext cx="45694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 b="1">
                <a:solidFill>
                  <a:srgbClr val="8F9EF5"/>
                </a:solidFill>
                <a:latin typeface="Lucida Sans"/>
                <a:cs typeface="Lucida Sans"/>
              </a:rPr>
              <a:t>Relat</a:t>
            </a:r>
            <a:r>
              <a:rPr dirty="0" sz="3600" spc="-10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3600" spc="-120" b="1">
                <a:solidFill>
                  <a:srgbClr val="8F9EF5"/>
                </a:solidFill>
                <a:latin typeface="Lucida Sans"/>
                <a:cs typeface="Lucida Sans"/>
              </a:rPr>
              <a:t>on</a:t>
            </a:r>
            <a:r>
              <a:rPr dirty="0" sz="3600" spc="-2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600" spc="-90" b="1">
                <a:solidFill>
                  <a:srgbClr val="8F9EF5"/>
                </a:solidFill>
                <a:latin typeface="Lucida Sans"/>
                <a:cs typeface="Lucida Sans"/>
              </a:rPr>
              <a:t>of</a:t>
            </a:r>
            <a:r>
              <a:rPr dirty="0" sz="3600" spc="-2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600" spc="-130" b="1">
                <a:solidFill>
                  <a:srgbClr val="8F9EF5"/>
                </a:solidFill>
                <a:latin typeface="Lucida Sans"/>
                <a:cs typeface="Lucida Sans"/>
              </a:rPr>
              <a:t>notat</a:t>
            </a:r>
            <a:r>
              <a:rPr dirty="0" sz="3600" spc="-95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3600" spc="-200" b="1">
                <a:solidFill>
                  <a:srgbClr val="8F9EF5"/>
                </a:solidFill>
                <a:latin typeface="Lucida Sans"/>
                <a:cs typeface="Lucida Sans"/>
              </a:rPr>
              <a:t>ons</a:t>
            </a:r>
            <a:endParaRPr sz="36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671701"/>
            <a:ext cx="7886700" cy="36150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76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79"/>
                  </a:lnTo>
                  <a:lnTo>
                    <a:pt x="78420" y="45996"/>
                  </a:lnTo>
                  <a:lnTo>
                    <a:pt x="45996" y="78424"/>
                  </a:lnTo>
                  <a:lnTo>
                    <a:pt x="21280" y="117308"/>
                  </a:lnTo>
                  <a:lnTo>
                    <a:pt x="5529" y="161392"/>
                  </a:lnTo>
                  <a:lnTo>
                    <a:pt x="0" y="209423"/>
                  </a:lnTo>
                  <a:lnTo>
                    <a:pt x="0" y="5737275"/>
                  </a:lnTo>
                  <a:lnTo>
                    <a:pt x="5529" y="5785283"/>
                  </a:lnTo>
                  <a:lnTo>
                    <a:pt x="21280" y="5829352"/>
                  </a:lnTo>
                  <a:lnTo>
                    <a:pt x="45996" y="5868227"/>
                  </a:lnTo>
                  <a:lnTo>
                    <a:pt x="78420" y="5900651"/>
                  </a:lnTo>
                  <a:lnTo>
                    <a:pt x="117295" y="5925367"/>
                  </a:lnTo>
                  <a:lnTo>
                    <a:pt x="161364" y="5941118"/>
                  </a:lnTo>
                  <a:lnTo>
                    <a:pt x="209372" y="5946648"/>
                  </a:lnTo>
                  <a:lnTo>
                    <a:pt x="8501761" y="5946648"/>
                  </a:lnTo>
                  <a:lnTo>
                    <a:pt x="8549791" y="5941118"/>
                  </a:lnTo>
                  <a:lnTo>
                    <a:pt x="8593875" y="5925367"/>
                  </a:lnTo>
                  <a:lnTo>
                    <a:pt x="8632759" y="5900651"/>
                  </a:lnTo>
                  <a:lnTo>
                    <a:pt x="8665187" y="5868227"/>
                  </a:lnTo>
                  <a:lnTo>
                    <a:pt x="8689904" y="5829352"/>
                  </a:lnTo>
                  <a:lnTo>
                    <a:pt x="8705654" y="5785283"/>
                  </a:lnTo>
                  <a:lnTo>
                    <a:pt x="8711184" y="5737275"/>
                  </a:lnTo>
                  <a:lnTo>
                    <a:pt x="8711184" y="209423"/>
                  </a:lnTo>
                  <a:lnTo>
                    <a:pt x="8705654" y="161392"/>
                  </a:lnTo>
                  <a:lnTo>
                    <a:pt x="8689904" y="117308"/>
                  </a:lnTo>
                  <a:lnTo>
                    <a:pt x="8665187" y="78424"/>
                  </a:lnTo>
                  <a:lnTo>
                    <a:pt x="8632759" y="45996"/>
                  </a:lnTo>
                  <a:lnTo>
                    <a:pt x="8593875" y="21279"/>
                  </a:lnTo>
                  <a:lnTo>
                    <a:pt x="8549791" y="5529"/>
                  </a:lnTo>
                  <a:lnTo>
                    <a:pt x="850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423"/>
                  </a:moveTo>
                  <a:lnTo>
                    <a:pt x="5529" y="161392"/>
                  </a:lnTo>
                  <a:lnTo>
                    <a:pt x="21280" y="117308"/>
                  </a:lnTo>
                  <a:lnTo>
                    <a:pt x="45996" y="78424"/>
                  </a:lnTo>
                  <a:lnTo>
                    <a:pt x="78420" y="45996"/>
                  </a:lnTo>
                  <a:lnTo>
                    <a:pt x="117295" y="21279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761" y="0"/>
                  </a:lnTo>
                  <a:lnTo>
                    <a:pt x="8549791" y="5529"/>
                  </a:lnTo>
                  <a:lnTo>
                    <a:pt x="8593875" y="21279"/>
                  </a:lnTo>
                  <a:lnTo>
                    <a:pt x="8632759" y="45996"/>
                  </a:lnTo>
                  <a:lnTo>
                    <a:pt x="8665187" y="78424"/>
                  </a:lnTo>
                  <a:lnTo>
                    <a:pt x="8689904" y="117308"/>
                  </a:lnTo>
                  <a:lnTo>
                    <a:pt x="8705654" y="161392"/>
                  </a:lnTo>
                  <a:lnTo>
                    <a:pt x="8711184" y="209423"/>
                  </a:lnTo>
                  <a:lnTo>
                    <a:pt x="8711184" y="5737275"/>
                  </a:lnTo>
                  <a:lnTo>
                    <a:pt x="8705654" y="5785283"/>
                  </a:lnTo>
                  <a:lnTo>
                    <a:pt x="8689904" y="5829352"/>
                  </a:lnTo>
                  <a:lnTo>
                    <a:pt x="8665187" y="5868227"/>
                  </a:lnTo>
                  <a:lnTo>
                    <a:pt x="8632759" y="5900651"/>
                  </a:lnTo>
                  <a:lnTo>
                    <a:pt x="8593875" y="5925367"/>
                  </a:lnTo>
                  <a:lnTo>
                    <a:pt x="8549791" y="5941118"/>
                  </a:lnTo>
                  <a:lnTo>
                    <a:pt x="8501761" y="5946648"/>
                  </a:lnTo>
                  <a:lnTo>
                    <a:pt x="209372" y="5946648"/>
                  </a:lnTo>
                  <a:lnTo>
                    <a:pt x="161364" y="5941118"/>
                  </a:lnTo>
                  <a:lnTo>
                    <a:pt x="117295" y="5925367"/>
                  </a:lnTo>
                  <a:lnTo>
                    <a:pt x="78420" y="5900651"/>
                  </a:lnTo>
                  <a:lnTo>
                    <a:pt x="45996" y="5868227"/>
                  </a:lnTo>
                  <a:lnTo>
                    <a:pt x="21280" y="5829352"/>
                  </a:lnTo>
                  <a:lnTo>
                    <a:pt x="5529" y="5785283"/>
                  </a:lnTo>
                  <a:lnTo>
                    <a:pt x="0" y="5737275"/>
                  </a:lnTo>
                  <a:lnTo>
                    <a:pt x="0" y="20942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5" y="4800"/>
                  </a:lnTo>
                  <a:lnTo>
                    <a:pt x="144275" y="18567"/>
                  </a:lnTo>
                  <a:lnTo>
                    <a:pt x="104149" y="40351"/>
                  </a:lnTo>
                  <a:lnTo>
                    <a:pt x="69189" y="69199"/>
                  </a:lnTo>
                  <a:lnTo>
                    <a:pt x="40344" y="104161"/>
                  </a:lnTo>
                  <a:lnTo>
                    <a:pt x="18564" y="144285"/>
                  </a:lnTo>
                  <a:lnTo>
                    <a:pt x="4799" y="188622"/>
                  </a:lnTo>
                  <a:lnTo>
                    <a:pt x="0" y="236220"/>
                  </a:lnTo>
                  <a:lnTo>
                    <a:pt x="0" y="466725"/>
                  </a:lnTo>
                  <a:lnTo>
                    <a:pt x="5676" y="472440"/>
                  </a:lnTo>
                  <a:lnTo>
                    <a:pt x="8705469" y="472440"/>
                  </a:lnTo>
                  <a:lnTo>
                    <a:pt x="8711184" y="466725"/>
                  </a:lnTo>
                  <a:lnTo>
                    <a:pt x="8711184" y="236220"/>
                  </a:lnTo>
                  <a:lnTo>
                    <a:pt x="8706383" y="188622"/>
                  </a:lnTo>
                  <a:lnTo>
                    <a:pt x="8692616" y="144285"/>
                  </a:lnTo>
                  <a:lnTo>
                    <a:pt x="8670832" y="104161"/>
                  </a:lnTo>
                  <a:lnTo>
                    <a:pt x="8641984" y="69199"/>
                  </a:lnTo>
                  <a:lnTo>
                    <a:pt x="8607022" y="40351"/>
                  </a:lnTo>
                  <a:lnTo>
                    <a:pt x="8566898" y="18567"/>
                  </a:lnTo>
                  <a:lnTo>
                    <a:pt x="8522561" y="4800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61" y="4800"/>
                  </a:lnTo>
                  <a:lnTo>
                    <a:pt x="8566898" y="18567"/>
                  </a:lnTo>
                  <a:lnTo>
                    <a:pt x="8607022" y="40351"/>
                  </a:lnTo>
                  <a:lnTo>
                    <a:pt x="8641984" y="69199"/>
                  </a:lnTo>
                  <a:lnTo>
                    <a:pt x="8670832" y="104161"/>
                  </a:lnTo>
                  <a:lnTo>
                    <a:pt x="8692616" y="144285"/>
                  </a:lnTo>
                  <a:lnTo>
                    <a:pt x="8706383" y="188622"/>
                  </a:lnTo>
                  <a:lnTo>
                    <a:pt x="8711184" y="236220"/>
                  </a:lnTo>
                  <a:lnTo>
                    <a:pt x="8711184" y="459740"/>
                  </a:lnTo>
                  <a:lnTo>
                    <a:pt x="8711184" y="466725"/>
                  </a:lnTo>
                  <a:lnTo>
                    <a:pt x="8705469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25"/>
                  </a:lnTo>
                  <a:lnTo>
                    <a:pt x="0" y="459740"/>
                  </a:lnTo>
                  <a:lnTo>
                    <a:pt x="0" y="236220"/>
                  </a:lnTo>
                  <a:lnTo>
                    <a:pt x="4799" y="188622"/>
                  </a:lnTo>
                  <a:lnTo>
                    <a:pt x="18564" y="144285"/>
                  </a:lnTo>
                  <a:lnTo>
                    <a:pt x="40344" y="104161"/>
                  </a:lnTo>
                  <a:lnTo>
                    <a:pt x="69189" y="69199"/>
                  </a:lnTo>
                  <a:lnTo>
                    <a:pt x="104149" y="40351"/>
                  </a:lnTo>
                  <a:lnTo>
                    <a:pt x="144275" y="18567"/>
                  </a:lnTo>
                  <a:lnTo>
                    <a:pt x="188615" y="4800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2781" y="19888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4D62EF"/>
                </a:solidFill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736600" cy="292100"/>
            <a:chOff x="7587742" y="226822"/>
            <a:chExt cx="736600" cy="292100"/>
          </a:xfrm>
        </p:grpSpPr>
        <p:sp>
          <p:nvSpPr>
            <p:cNvPr id="12" name="object 12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7" y="0"/>
                  </a:moveTo>
                  <a:lnTo>
                    <a:pt x="95877" y="7114"/>
                  </a:lnTo>
                  <a:lnTo>
                    <a:pt x="57387" y="26919"/>
                  </a:lnTo>
                  <a:lnTo>
                    <a:pt x="27041" y="57113"/>
                  </a:lnTo>
                  <a:lnTo>
                    <a:pt x="7144" y="95390"/>
                  </a:lnTo>
                  <a:lnTo>
                    <a:pt x="0" y="139445"/>
                  </a:lnTo>
                  <a:lnTo>
                    <a:pt x="7144" y="183501"/>
                  </a:lnTo>
                  <a:lnTo>
                    <a:pt x="27041" y="221778"/>
                  </a:lnTo>
                  <a:lnTo>
                    <a:pt x="57387" y="251972"/>
                  </a:lnTo>
                  <a:lnTo>
                    <a:pt x="95877" y="271777"/>
                  </a:lnTo>
                  <a:lnTo>
                    <a:pt x="140207" y="278891"/>
                  </a:lnTo>
                  <a:lnTo>
                    <a:pt x="184538" y="271777"/>
                  </a:lnTo>
                  <a:lnTo>
                    <a:pt x="223028" y="251972"/>
                  </a:lnTo>
                  <a:lnTo>
                    <a:pt x="253374" y="221778"/>
                  </a:lnTo>
                  <a:lnTo>
                    <a:pt x="273271" y="183501"/>
                  </a:lnTo>
                  <a:lnTo>
                    <a:pt x="280415" y="139445"/>
                  </a:lnTo>
                  <a:lnTo>
                    <a:pt x="273271" y="95390"/>
                  </a:lnTo>
                  <a:lnTo>
                    <a:pt x="253374" y="57113"/>
                  </a:lnTo>
                  <a:lnTo>
                    <a:pt x="223028" y="26919"/>
                  </a:lnTo>
                  <a:lnTo>
                    <a:pt x="184538" y="711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4" y="95390"/>
                  </a:lnTo>
                  <a:lnTo>
                    <a:pt x="27041" y="57113"/>
                  </a:lnTo>
                  <a:lnTo>
                    <a:pt x="57387" y="26919"/>
                  </a:lnTo>
                  <a:lnTo>
                    <a:pt x="95877" y="7114"/>
                  </a:lnTo>
                  <a:lnTo>
                    <a:pt x="140207" y="0"/>
                  </a:lnTo>
                  <a:lnTo>
                    <a:pt x="184538" y="7114"/>
                  </a:lnTo>
                  <a:lnTo>
                    <a:pt x="223028" y="26919"/>
                  </a:lnTo>
                  <a:lnTo>
                    <a:pt x="253374" y="57113"/>
                  </a:lnTo>
                  <a:lnTo>
                    <a:pt x="273271" y="95390"/>
                  </a:lnTo>
                  <a:lnTo>
                    <a:pt x="280415" y="139445"/>
                  </a:lnTo>
                  <a:lnTo>
                    <a:pt x="273271" y="183501"/>
                  </a:lnTo>
                  <a:lnTo>
                    <a:pt x="253374" y="221778"/>
                  </a:lnTo>
                  <a:lnTo>
                    <a:pt x="223028" y="251972"/>
                  </a:lnTo>
                  <a:lnTo>
                    <a:pt x="184538" y="271777"/>
                  </a:lnTo>
                  <a:lnTo>
                    <a:pt x="140207" y="278891"/>
                  </a:lnTo>
                  <a:lnTo>
                    <a:pt x="95877" y="271777"/>
                  </a:lnTo>
                  <a:lnTo>
                    <a:pt x="57387" y="251972"/>
                  </a:lnTo>
                  <a:lnTo>
                    <a:pt x="27041" y="221778"/>
                  </a:lnTo>
                  <a:lnTo>
                    <a:pt x="714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69530" y="198882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0">
                <a:solidFill>
                  <a:srgbClr val="4D62EF"/>
                </a:solidFill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6711" y="299974"/>
            <a:ext cx="6369050" cy="4310380"/>
            <a:chOff x="1886711" y="299974"/>
            <a:chExt cx="6369050" cy="4310380"/>
          </a:xfrm>
        </p:grpSpPr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134112"/>
                  </a:moveTo>
                  <a:lnTo>
                    <a:pt x="140207" y="1341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86711" y="1930907"/>
              <a:ext cx="5372100" cy="2679700"/>
            </a:xfrm>
            <a:custGeom>
              <a:avLst/>
              <a:gdLst/>
              <a:ahLst/>
              <a:cxnLst/>
              <a:rect l="l" t="t" r="r" b="b"/>
              <a:pathLst>
                <a:path w="5372100" h="2679700">
                  <a:moveTo>
                    <a:pt x="5116068" y="0"/>
                  </a:moveTo>
                  <a:lnTo>
                    <a:pt x="256031" y="0"/>
                  </a:lnTo>
                  <a:lnTo>
                    <a:pt x="210023" y="4126"/>
                  </a:lnTo>
                  <a:lnTo>
                    <a:pt x="166714" y="16023"/>
                  </a:lnTo>
                  <a:lnTo>
                    <a:pt x="126830" y="34967"/>
                  </a:lnTo>
                  <a:lnTo>
                    <a:pt x="91095" y="60232"/>
                  </a:lnTo>
                  <a:lnTo>
                    <a:pt x="60232" y="91095"/>
                  </a:lnTo>
                  <a:lnTo>
                    <a:pt x="34967" y="126830"/>
                  </a:lnTo>
                  <a:lnTo>
                    <a:pt x="16023" y="166714"/>
                  </a:lnTo>
                  <a:lnTo>
                    <a:pt x="4126" y="210023"/>
                  </a:lnTo>
                  <a:lnTo>
                    <a:pt x="0" y="256031"/>
                  </a:lnTo>
                  <a:lnTo>
                    <a:pt x="0" y="2423160"/>
                  </a:lnTo>
                  <a:lnTo>
                    <a:pt x="4126" y="2469168"/>
                  </a:lnTo>
                  <a:lnTo>
                    <a:pt x="16023" y="2512477"/>
                  </a:lnTo>
                  <a:lnTo>
                    <a:pt x="34967" y="2552361"/>
                  </a:lnTo>
                  <a:lnTo>
                    <a:pt x="60232" y="2588096"/>
                  </a:lnTo>
                  <a:lnTo>
                    <a:pt x="91095" y="2618959"/>
                  </a:lnTo>
                  <a:lnTo>
                    <a:pt x="126830" y="2644224"/>
                  </a:lnTo>
                  <a:lnTo>
                    <a:pt x="166714" y="2663168"/>
                  </a:lnTo>
                  <a:lnTo>
                    <a:pt x="210023" y="2675065"/>
                  </a:lnTo>
                  <a:lnTo>
                    <a:pt x="256031" y="2679191"/>
                  </a:lnTo>
                  <a:lnTo>
                    <a:pt x="5116068" y="2679191"/>
                  </a:lnTo>
                  <a:lnTo>
                    <a:pt x="5162076" y="2675065"/>
                  </a:lnTo>
                  <a:lnTo>
                    <a:pt x="5205385" y="2663168"/>
                  </a:lnTo>
                  <a:lnTo>
                    <a:pt x="5245269" y="2644224"/>
                  </a:lnTo>
                  <a:lnTo>
                    <a:pt x="5281004" y="2618959"/>
                  </a:lnTo>
                  <a:lnTo>
                    <a:pt x="5311867" y="2588096"/>
                  </a:lnTo>
                  <a:lnTo>
                    <a:pt x="5337132" y="2552361"/>
                  </a:lnTo>
                  <a:lnTo>
                    <a:pt x="5356076" y="2512477"/>
                  </a:lnTo>
                  <a:lnTo>
                    <a:pt x="5367973" y="2469168"/>
                  </a:lnTo>
                  <a:lnTo>
                    <a:pt x="5372099" y="2423160"/>
                  </a:lnTo>
                  <a:lnTo>
                    <a:pt x="5372099" y="256031"/>
                  </a:lnTo>
                  <a:lnTo>
                    <a:pt x="5367973" y="210023"/>
                  </a:lnTo>
                  <a:lnTo>
                    <a:pt x="5356076" y="166714"/>
                  </a:lnTo>
                  <a:lnTo>
                    <a:pt x="5337132" y="126830"/>
                  </a:lnTo>
                  <a:lnTo>
                    <a:pt x="5311867" y="91095"/>
                  </a:lnTo>
                  <a:lnTo>
                    <a:pt x="5281004" y="60232"/>
                  </a:lnTo>
                  <a:lnTo>
                    <a:pt x="5245269" y="34967"/>
                  </a:lnTo>
                  <a:lnTo>
                    <a:pt x="5205385" y="16023"/>
                  </a:lnTo>
                  <a:lnTo>
                    <a:pt x="5162076" y="4126"/>
                  </a:lnTo>
                  <a:lnTo>
                    <a:pt x="511606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Thank</a:t>
            </a:r>
            <a:r>
              <a:rPr dirty="0" spc="-310"/>
              <a:t> </a:t>
            </a:r>
            <a:r>
              <a:rPr dirty="0" spc="-30"/>
              <a:t>you!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866900" y="1943100"/>
            <a:ext cx="5410200" cy="2538095"/>
            <a:chOff x="1866900" y="1943100"/>
            <a:chExt cx="5410200" cy="2538095"/>
          </a:xfrm>
        </p:grpSpPr>
        <p:sp>
          <p:nvSpPr>
            <p:cNvPr id="23" name="object 23"/>
            <p:cNvSpPr/>
            <p:nvPr/>
          </p:nvSpPr>
          <p:spPr>
            <a:xfrm>
              <a:off x="1866900" y="1943100"/>
              <a:ext cx="5410200" cy="445134"/>
            </a:xfrm>
            <a:custGeom>
              <a:avLst/>
              <a:gdLst/>
              <a:ahLst/>
              <a:cxnLst/>
              <a:rect l="l" t="t" r="r" b="b"/>
              <a:pathLst>
                <a:path w="5410200" h="445135">
                  <a:moveTo>
                    <a:pt x="5208905" y="0"/>
                  </a:moveTo>
                  <a:lnTo>
                    <a:pt x="201294" y="0"/>
                  </a:lnTo>
                  <a:lnTo>
                    <a:pt x="155154" y="5318"/>
                  </a:lnTo>
                  <a:lnTo>
                    <a:pt x="112791" y="20468"/>
                  </a:lnTo>
                  <a:lnTo>
                    <a:pt x="75415" y="44237"/>
                  </a:lnTo>
                  <a:lnTo>
                    <a:pt x="44237" y="75415"/>
                  </a:lnTo>
                  <a:lnTo>
                    <a:pt x="20468" y="112791"/>
                  </a:lnTo>
                  <a:lnTo>
                    <a:pt x="5318" y="155154"/>
                  </a:lnTo>
                  <a:lnTo>
                    <a:pt x="0" y="201295"/>
                  </a:lnTo>
                  <a:lnTo>
                    <a:pt x="0" y="445008"/>
                  </a:lnTo>
                  <a:lnTo>
                    <a:pt x="5410200" y="445008"/>
                  </a:lnTo>
                  <a:lnTo>
                    <a:pt x="5410200" y="201295"/>
                  </a:lnTo>
                  <a:lnTo>
                    <a:pt x="5404881" y="155154"/>
                  </a:lnTo>
                  <a:lnTo>
                    <a:pt x="5389731" y="112791"/>
                  </a:lnTo>
                  <a:lnTo>
                    <a:pt x="5365962" y="75415"/>
                  </a:lnTo>
                  <a:lnTo>
                    <a:pt x="5334784" y="44237"/>
                  </a:lnTo>
                  <a:lnTo>
                    <a:pt x="5297408" y="20468"/>
                  </a:lnTo>
                  <a:lnTo>
                    <a:pt x="5255045" y="5318"/>
                  </a:lnTo>
                  <a:lnTo>
                    <a:pt x="5208905" y="0"/>
                  </a:lnTo>
                  <a:close/>
                </a:path>
              </a:pathLst>
            </a:custGeom>
            <a:solidFill>
              <a:srgbClr val="8F9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50207" y="4114800"/>
              <a:ext cx="1422400" cy="360045"/>
            </a:xfrm>
            <a:custGeom>
              <a:avLst/>
              <a:gdLst/>
              <a:ahLst/>
              <a:cxnLst/>
              <a:rect l="l" t="t" r="r" b="b"/>
              <a:pathLst>
                <a:path w="142240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361947" y="0"/>
                  </a:lnTo>
                  <a:lnTo>
                    <a:pt x="1385298" y="4704"/>
                  </a:lnTo>
                  <a:lnTo>
                    <a:pt x="1404350" y="17541"/>
                  </a:lnTo>
                  <a:lnTo>
                    <a:pt x="1417187" y="36593"/>
                  </a:lnTo>
                  <a:lnTo>
                    <a:pt x="1421891" y="59943"/>
                  </a:lnTo>
                  <a:lnTo>
                    <a:pt x="1421891" y="299719"/>
                  </a:lnTo>
                  <a:lnTo>
                    <a:pt x="1417187" y="323070"/>
                  </a:lnTo>
                  <a:lnTo>
                    <a:pt x="1404350" y="342122"/>
                  </a:lnTo>
                  <a:lnTo>
                    <a:pt x="1385298" y="354959"/>
                  </a:lnTo>
                  <a:lnTo>
                    <a:pt x="1361947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12700">
              <a:solidFill>
                <a:srgbClr val="4D62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083811" y="4121657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4D62EF"/>
                </a:solidFill>
                <a:latin typeface="Tahoma"/>
                <a:cs typeface="Tahoma"/>
              </a:rPr>
              <a:t>Ques</a:t>
            </a:r>
            <a:r>
              <a:rPr dirty="0" sz="1800" spc="10">
                <a:solidFill>
                  <a:srgbClr val="4D62EF"/>
                </a:solidFill>
                <a:latin typeface="Tahoma"/>
                <a:cs typeface="Tahoma"/>
              </a:rPr>
              <a:t>t</a:t>
            </a:r>
            <a:r>
              <a:rPr dirty="0" sz="1800" spc="45">
                <a:solidFill>
                  <a:srgbClr val="4D62EF"/>
                </a:solidFill>
                <a:latin typeface="Tahoma"/>
                <a:cs typeface="Tahoma"/>
              </a:rPr>
              <a:t>ion</a:t>
            </a:r>
            <a:r>
              <a:rPr dirty="0" sz="1800" spc="50">
                <a:solidFill>
                  <a:srgbClr val="4D62EF"/>
                </a:solidFill>
                <a:latin typeface="Tahoma"/>
                <a:cs typeface="Tahoma"/>
              </a:rPr>
              <a:t>s</a:t>
            </a:r>
            <a:r>
              <a:rPr dirty="0" sz="1800" spc="-40">
                <a:solidFill>
                  <a:srgbClr val="4D62EF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30341" y="4108450"/>
            <a:ext cx="1436370" cy="372745"/>
            <a:chOff x="5530341" y="4108450"/>
            <a:chExt cx="1436370" cy="372745"/>
          </a:xfrm>
        </p:grpSpPr>
        <p:sp>
          <p:nvSpPr>
            <p:cNvPr id="27" name="object 27"/>
            <p:cNvSpPr/>
            <p:nvPr/>
          </p:nvSpPr>
          <p:spPr>
            <a:xfrm>
              <a:off x="5536691" y="4114800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1363472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3"/>
                  </a:lnTo>
                  <a:lnTo>
                    <a:pt x="1363472" y="359663"/>
                  </a:lnTo>
                  <a:lnTo>
                    <a:pt x="1386822" y="354959"/>
                  </a:lnTo>
                  <a:lnTo>
                    <a:pt x="1405874" y="342122"/>
                  </a:lnTo>
                  <a:lnTo>
                    <a:pt x="1418711" y="323070"/>
                  </a:lnTo>
                  <a:lnTo>
                    <a:pt x="1423415" y="299719"/>
                  </a:lnTo>
                  <a:lnTo>
                    <a:pt x="1423415" y="59943"/>
                  </a:lnTo>
                  <a:lnTo>
                    <a:pt x="1418711" y="36593"/>
                  </a:lnTo>
                  <a:lnTo>
                    <a:pt x="1405874" y="17541"/>
                  </a:lnTo>
                  <a:lnTo>
                    <a:pt x="1386822" y="4704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C5C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36691" y="4114800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1363472" y="0"/>
                  </a:lnTo>
                  <a:lnTo>
                    <a:pt x="1386822" y="4704"/>
                  </a:lnTo>
                  <a:lnTo>
                    <a:pt x="1405874" y="17541"/>
                  </a:lnTo>
                  <a:lnTo>
                    <a:pt x="1418711" y="36593"/>
                  </a:lnTo>
                  <a:lnTo>
                    <a:pt x="1423415" y="59943"/>
                  </a:lnTo>
                  <a:lnTo>
                    <a:pt x="1423415" y="299719"/>
                  </a:lnTo>
                  <a:lnTo>
                    <a:pt x="1418711" y="323070"/>
                  </a:lnTo>
                  <a:lnTo>
                    <a:pt x="1405874" y="342122"/>
                  </a:lnTo>
                  <a:lnTo>
                    <a:pt x="1386822" y="354959"/>
                  </a:lnTo>
                  <a:lnTo>
                    <a:pt x="1363472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12699">
              <a:solidFill>
                <a:srgbClr val="C5CD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43421" y="4121657"/>
            <a:ext cx="41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Exit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37471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Performance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3869182"/>
            <a:ext cx="39211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75" b="1">
                <a:solidFill>
                  <a:srgbClr val="FFFFFF"/>
                </a:solidFill>
                <a:latin typeface="Lucida Sans"/>
                <a:cs typeface="Lucida Sans"/>
              </a:rPr>
              <a:t>Mo</a:t>
            </a:r>
            <a:r>
              <a:rPr dirty="0" sz="6000" spc="-135" b="1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6000" spc="-250" b="1">
                <a:solidFill>
                  <a:srgbClr val="FFFFFF"/>
                </a:solidFill>
                <a:latin typeface="Lucida Sans"/>
                <a:cs typeface="Lucida Sans"/>
              </a:rPr>
              <a:t>ivat</a:t>
            </a:r>
            <a:r>
              <a:rPr dirty="0" sz="6000" spc="-160" b="1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6000" spc="-200" b="1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701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Example</a:t>
            </a:r>
            <a:endParaRPr sz="40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9061702" cy="2747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9904" y="1682399"/>
            <a:ext cx="1883410" cy="1407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1035685">
              <a:lnSpc>
                <a:spcPct val="100000"/>
              </a:lnSpc>
              <a:spcBef>
                <a:spcPts val="795"/>
              </a:spcBef>
            </a:pPr>
            <a:r>
              <a:rPr dirty="0" sz="2050" spc="15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1225550" algn="l"/>
              </a:tabLst>
            </a:pPr>
            <a:r>
              <a:rPr dirty="0" sz="2800" spc="-5">
                <a:latin typeface="Cambria Math"/>
                <a:cs typeface="Cambria Math"/>
              </a:rPr>
              <a:t>𝑠𝑢𝑚</a:t>
            </a:r>
            <a:r>
              <a:rPr dirty="0" sz="2800" spc="2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1220">
                <a:latin typeface="Cambria Math"/>
                <a:cs typeface="Cambria Math"/>
              </a:rPr>
              <a:t>෍ </a:t>
            </a:r>
            <a:r>
              <a:rPr dirty="0" sz="2800" spc="-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𝑖</a:t>
            </a:r>
            <a:endParaRPr sz="2800">
              <a:latin typeface="Cambria Math"/>
              <a:cs typeface="Cambria Math"/>
            </a:endParaRPr>
          </a:p>
          <a:p>
            <a:pPr algn="ctr" marL="1038225">
              <a:lnSpc>
                <a:spcPct val="100000"/>
              </a:lnSpc>
              <a:spcBef>
                <a:spcPts val="955"/>
              </a:spcBef>
            </a:pPr>
            <a:r>
              <a:rPr dirty="0" sz="2050" spc="45">
                <a:latin typeface="Cambria Math"/>
                <a:cs typeface="Cambria Math"/>
              </a:rPr>
              <a:t>𝑖=1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355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0" b="1">
                <a:solidFill>
                  <a:srgbClr val="8F9EF5"/>
                </a:solidFill>
                <a:latin typeface="Lucida Sans"/>
                <a:cs typeface="Lucida Sans"/>
              </a:rPr>
              <a:t>Most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40" b="1">
                <a:solidFill>
                  <a:srgbClr val="8F9EF5"/>
                </a:solidFill>
                <a:latin typeface="Lucida Sans"/>
                <a:cs typeface="Lucida Sans"/>
              </a:rPr>
              <a:t>E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ff</a:t>
            </a:r>
            <a:r>
              <a:rPr dirty="0" sz="4000" spc="-65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4000" spc="-145" b="1">
                <a:solidFill>
                  <a:srgbClr val="8F9EF5"/>
                </a:solidFill>
                <a:latin typeface="Lucida Sans"/>
                <a:cs typeface="Lucida Sans"/>
              </a:rPr>
              <a:t>cient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56462"/>
            <a:ext cx="7439025" cy="4826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80">
                <a:latin typeface="Tahoma"/>
                <a:cs typeface="Tahoma"/>
              </a:rPr>
              <a:t>Lower</a:t>
            </a:r>
            <a:r>
              <a:rPr dirty="0" sz="2600" spc="-254">
                <a:latin typeface="Tahoma"/>
                <a:cs typeface="Tahoma"/>
              </a:rPr>
              <a:t> </a:t>
            </a:r>
            <a:r>
              <a:rPr dirty="0" sz="2600" spc="70">
                <a:latin typeface="Tahoma"/>
                <a:cs typeface="Tahoma"/>
              </a:rPr>
              <a:t>complexity</a:t>
            </a:r>
            <a:r>
              <a:rPr dirty="0" sz="2600" spc="-235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is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bet</a:t>
            </a:r>
            <a:r>
              <a:rPr dirty="0" sz="2600" spc="10">
                <a:latin typeface="Tahoma"/>
                <a:cs typeface="Tahoma"/>
              </a:rPr>
              <a:t>t</a:t>
            </a:r>
            <a:r>
              <a:rPr dirty="0" sz="2600" spc="50">
                <a:latin typeface="Tahoma"/>
                <a:cs typeface="Tahoma"/>
              </a:rPr>
              <a:t>er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00">
              <a:latin typeface="Tahoma"/>
              <a:cs typeface="Tahoma"/>
            </a:endParaRPr>
          </a:p>
          <a:p>
            <a:pPr marL="241300" marR="5080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Tahoma"/>
                <a:cs typeface="Tahoma"/>
              </a:rPr>
              <a:t>Usually</a:t>
            </a:r>
            <a:r>
              <a:rPr dirty="0" sz="2600" spc="-235">
                <a:latin typeface="Tahoma"/>
                <a:cs typeface="Tahoma"/>
              </a:rPr>
              <a:t> </a:t>
            </a:r>
            <a:r>
              <a:rPr dirty="0" sz="2600" spc="15">
                <a:latin typeface="Tahoma"/>
                <a:cs typeface="Tahoma"/>
              </a:rPr>
              <a:t>the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“bes</a:t>
            </a:r>
            <a:r>
              <a:rPr dirty="0" sz="2600" spc="20">
                <a:latin typeface="Tahoma"/>
                <a:cs typeface="Tahoma"/>
              </a:rPr>
              <a:t>t</a:t>
            </a:r>
            <a:r>
              <a:rPr dirty="0" sz="2600" spc="50">
                <a:latin typeface="Tahoma"/>
                <a:cs typeface="Tahoma"/>
              </a:rPr>
              <a:t>”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so</a:t>
            </a:r>
            <a:r>
              <a:rPr dirty="0" sz="2600" spc="30">
                <a:latin typeface="Tahoma"/>
                <a:cs typeface="Tahoma"/>
              </a:rPr>
              <a:t>l</a:t>
            </a:r>
            <a:r>
              <a:rPr dirty="0" sz="2600" spc="25">
                <a:latin typeface="Tahoma"/>
                <a:cs typeface="Tahoma"/>
              </a:rPr>
              <a:t>u</a:t>
            </a:r>
            <a:r>
              <a:rPr dirty="0" sz="2600" spc="20">
                <a:latin typeface="Tahoma"/>
                <a:cs typeface="Tahoma"/>
              </a:rPr>
              <a:t>t</a:t>
            </a:r>
            <a:r>
              <a:rPr dirty="0" sz="2600" spc="75">
                <a:latin typeface="Tahoma"/>
                <a:cs typeface="Tahoma"/>
              </a:rPr>
              <a:t>ion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t</a:t>
            </a:r>
            <a:r>
              <a:rPr dirty="0" sz="2600" spc="55">
                <a:latin typeface="Tahoma"/>
                <a:cs typeface="Tahoma"/>
              </a:rPr>
              <a:t>o</a:t>
            </a:r>
            <a:r>
              <a:rPr dirty="0" sz="2600" spc="-235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a</a:t>
            </a:r>
            <a:r>
              <a:rPr dirty="0" sz="2600" spc="-235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problem</a:t>
            </a:r>
            <a:r>
              <a:rPr dirty="0" sz="2600" spc="-26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bal</a:t>
            </a:r>
            <a:r>
              <a:rPr dirty="0" sz="2600" spc="15">
                <a:latin typeface="Tahoma"/>
                <a:cs typeface="Tahoma"/>
              </a:rPr>
              <a:t>a</a:t>
            </a:r>
            <a:r>
              <a:rPr dirty="0" sz="2600" spc="55">
                <a:latin typeface="Tahoma"/>
                <a:cs typeface="Tahoma"/>
              </a:rPr>
              <a:t>nces  </a:t>
            </a:r>
            <a:r>
              <a:rPr dirty="0" sz="2600" spc="60">
                <a:latin typeface="Tahoma"/>
                <a:cs typeface="Tahoma"/>
              </a:rPr>
              <a:t>various </a:t>
            </a:r>
            <a:r>
              <a:rPr dirty="0" sz="2600" spc="70">
                <a:latin typeface="Tahoma"/>
                <a:cs typeface="Tahoma"/>
              </a:rPr>
              <a:t>criteria </a:t>
            </a:r>
            <a:r>
              <a:rPr dirty="0" sz="2600" spc="75">
                <a:latin typeface="Tahoma"/>
                <a:cs typeface="Tahoma"/>
              </a:rPr>
              <a:t>such </a:t>
            </a:r>
            <a:r>
              <a:rPr dirty="0" sz="2600" spc="30">
                <a:latin typeface="Tahoma"/>
                <a:cs typeface="Tahoma"/>
              </a:rPr>
              <a:t>as </a:t>
            </a:r>
            <a:r>
              <a:rPr dirty="0" sz="2600" spc="5">
                <a:latin typeface="Tahoma"/>
                <a:cs typeface="Tahoma"/>
              </a:rPr>
              <a:t>time, </a:t>
            </a:r>
            <a:r>
              <a:rPr dirty="0" sz="2600" spc="15">
                <a:latin typeface="Tahoma"/>
                <a:cs typeface="Tahoma"/>
              </a:rPr>
              <a:t>space, </a:t>
            </a:r>
            <a:r>
              <a:rPr dirty="0" sz="2600" spc="30">
                <a:latin typeface="Tahoma"/>
                <a:cs typeface="Tahoma"/>
              </a:rPr>
              <a:t>generality,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80">
                <a:latin typeface="Tahoma"/>
                <a:cs typeface="Tahoma"/>
              </a:rPr>
              <a:t>programming</a:t>
            </a:r>
            <a:r>
              <a:rPr dirty="0" sz="2600" spc="-254">
                <a:latin typeface="Tahoma"/>
                <a:cs typeface="Tahoma"/>
              </a:rPr>
              <a:t> </a:t>
            </a:r>
            <a:r>
              <a:rPr dirty="0" sz="2600" spc="100">
                <a:latin typeface="Tahoma"/>
                <a:cs typeface="Tahoma"/>
              </a:rPr>
              <a:t>effor</a:t>
            </a:r>
            <a:r>
              <a:rPr dirty="0" sz="2600" spc="85">
                <a:latin typeface="Tahoma"/>
                <a:cs typeface="Tahoma"/>
              </a:rPr>
              <a:t>t</a:t>
            </a:r>
            <a:r>
              <a:rPr dirty="0" sz="2600" spc="-130">
                <a:latin typeface="Tahoma"/>
                <a:cs typeface="Tahoma"/>
              </a:rPr>
              <a:t>,</a:t>
            </a:r>
            <a:r>
              <a:rPr dirty="0" sz="2600" spc="-265">
                <a:latin typeface="Tahoma"/>
                <a:cs typeface="Tahoma"/>
              </a:rPr>
              <a:t> </a:t>
            </a:r>
            <a:r>
              <a:rPr dirty="0" sz="2600" spc="65">
                <a:latin typeface="Tahoma"/>
                <a:cs typeface="Tahoma"/>
              </a:rPr>
              <a:t>and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s</a:t>
            </a:r>
            <a:r>
              <a:rPr dirty="0" sz="2600" spc="55">
                <a:latin typeface="Tahoma"/>
                <a:cs typeface="Tahoma"/>
              </a:rPr>
              <a:t>o</a:t>
            </a:r>
            <a:r>
              <a:rPr dirty="0" sz="2600" spc="-235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on.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50">
              <a:latin typeface="Tahoma"/>
              <a:cs typeface="Tahoma"/>
            </a:endParaRPr>
          </a:p>
          <a:p>
            <a:pPr marL="241300" indent="-228600">
              <a:lnSpc>
                <a:spcPts val="311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10">
                <a:latin typeface="Tahoma"/>
                <a:cs typeface="Tahoma"/>
              </a:rPr>
              <a:t>Time</a:t>
            </a:r>
            <a:r>
              <a:rPr dirty="0" sz="2600" spc="-250">
                <a:latin typeface="Tahoma"/>
                <a:cs typeface="Tahoma"/>
              </a:rPr>
              <a:t> </a:t>
            </a:r>
            <a:r>
              <a:rPr dirty="0" sz="2600" spc="45">
                <a:latin typeface="Tahoma"/>
                <a:cs typeface="Tahoma"/>
              </a:rPr>
              <a:t>complexity:</a:t>
            </a:r>
            <a:endParaRPr sz="2600">
              <a:latin typeface="Tahoma"/>
              <a:cs typeface="Tahoma"/>
            </a:endParaRPr>
          </a:p>
          <a:p>
            <a:pPr lvl="1" marL="697865" indent="-228600">
              <a:lnSpc>
                <a:spcPts val="262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70">
                <a:latin typeface="Tahoma"/>
                <a:cs typeface="Tahoma"/>
              </a:rPr>
              <a:t>T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30">
                <a:latin typeface="Tahoma"/>
                <a:cs typeface="Tahoma"/>
              </a:rPr>
              <a:t>me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re</a:t>
            </a:r>
            <a:r>
              <a:rPr dirty="0" sz="2200" spc="40">
                <a:latin typeface="Tahoma"/>
                <a:cs typeface="Tahoma"/>
              </a:rPr>
              <a:t>q</a:t>
            </a:r>
            <a:r>
              <a:rPr dirty="0" sz="2200" spc="55">
                <a:latin typeface="Tahoma"/>
                <a:cs typeface="Tahoma"/>
              </a:rPr>
              <a:t>u</a:t>
            </a:r>
            <a:r>
              <a:rPr dirty="0" sz="2200" spc="10">
                <a:latin typeface="Tahoma"/>
                <a:cs typeface="Tahoma"/>
              </a:rPr>
              <a:t>i</a:t>
            </a:r>
            <a:r>
              <a:rPr dirty="0" sz="2200" spc="55">
                <a:latin typeface="Tahoma"/>
                <a:cs typeface="Tahoma"/>
              </a:rPr>
              <a:t>rem</a:t>
            </a:r>
            <a:r>
              <a:rPr dirty="0" sz="2200" spc="25">
                <a:latin typeface="Tahoma"/>
                <a:cs typeface="Tahoma"/>
              </a:rPr>
              <a:t>e</a:t>
            </a:r>
            <a:r>
              <a:rPr dirty="0" sz="2200" spc="30">
                <a:latin typeface="Tahoma"/>
                <a:cs typeface="Tahoma"/>
              </a:rPr>
              <a:t>n</a:t>
            </a:r>
            <a:r>
              <a:rPr dirty="0" sz="2200" spc="5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  <a:p>
            <a:pPr lvl="1" marL="697865" indent="-228600">
              <a:lnSpc>
                <a:spcPts val="262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0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time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it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takes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to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exe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>
                <a:latin typeface="Tahoma"/>
                <a:cs typeface="Tahoma"/>
              </a:rPr>
              <a:t>ute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50">
              <a:latin typeface="Tahoma"/>
              <a:cs typeface="Tahoma"/>
            </a:endParaRPr>
          </a:p>
          <a:p>
            <a:pPr marL="241300" indent="-228600">
              <a:lnSpc>
                <a:spcPts val="311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25">
                <a:latin typeface="Tahoma"/>
                <a:cs typeface="Tahoma"/>
              </a:rPr>
              <a:t>Sp</a:t>
            </a:r>
            <a:r>
              <a:rPr dirty="0" sz="2600" spc="10">
                <a:latin typeface="Tahoma"/>
                <a:cs typeface="Tahoma"/>
              </a:rPr>
              <a:t>a</a:t>
            </a:r>
            <a:r>
              <a:rPr dirty="0" sz="2600" spc="55">
                <a:latin typeface="Tahoma"/>
                <a:cs typeface="Tahoma"/>
              </a:rPr>
              <a:t>ce</a:t>
            </a:r>
            <a:r>
              <a:rPr dirty="0" sz="2600" spc="-240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c</a:t>
            </a:r>
            <a:r>
              <a:rPr dirty="0" sz="2600" spc="60">
                <a:latin typeface="Tahoma"/>
                <a:cs typeface="Tahoma"/>
              </a:rPr>
              <a:t>omplexit</a:t>
            </a:r>
            <a:r>
              <a:rPr dirty="0" sz="2600" spc="70">
                <a:latin typeface="Tahoma"/>
                <a:cs typeface="Tahoma"/>
              </a:rPr>
              <a:t>y</a:t>
            </a:r>
            <a:r>
              <a:rPr dirty="0" sz="2600" spc="-215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lvl="1" marL="697865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5">
                <a:latin typeface="Tahoma"/>
                <a:cs typeface="Tahoma"/>
              </a:rPr>
              <a:t>Space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re</a:t>
            </a:r>
            <a:r>
              <a:rPr dirty="0" sz="2200" spc="40">
                <a:latin typeface="Tahoma"/>
                <a:cs typeface="Tahoma"/>
              </a:rPr>
              <a:t>q</a:t>
            </a:r>
            <a:r>
              <a:rPr dirty="0" sz="2200" spc="55">
                <a:latin typeface="Tahoma"/>
                <a:cs typeface="Tahoma"/>
              </a:rPr>
              <a:t>u</a:t>
            </a:r>
            <a:r>
              <a:rPr dirty="0" sz="2200" spc="10">
                <a:latin typeface="Tahoma"/>
                <a:cs typeface="Tahoma"/>
              </a:rPr>
              <a:t>i</a:t>
            </a:r>
            <a:r>
              <a:rPr dirty="0" sz="2200" spc="55">
                <a:latin typeface="Tahoma"/>
                <a:cs typeface="Tahoma"/>
              </a:rPr>
              <a:t>rem</a:t>
            </a:r>
            <a:r>
              <a:rPr dirty="0" sz="2200" spc="25">
                <a:latin typeface="Tahoma"/>
                <a:cs typeface="Tahoma"/>
              </a:rPr>
              <a:t>e</a:t>
            </a:r>
            <a:r>
              <a:rPr dirty="0" sz="2200" spc="30">
                <a:latin typeface="Tahoma"/>
                <a:cs typeface="Tahoma"/>
              </a:rPr>
              <a:t>n</a:t>
            </a:r>
            <a:r>
              <a:rPr dirty="0" sz="2200" spc="20">
                <a:latin typeface="Tahoma"/>
                <a:cs typeface="Tahoma"/>
              </a:rPr>
              <a:t>ts</a:t>
            </a:r>
            <a:endParaRPr sz="2200">
              <a:latin typeface="Tahoma"/>
              <a:cs typeface="Tahoma"/>
            </a:endParaRPr>
          </a:p>
          <a:p>
            <a:pPr lvl="1" marL="697865" indent="-228600">
              <a:lnSpc>
                <a:spcPts val="26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0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me</a:t>
            </a:r>
            <a:r>
              <a:rPr dirty="0" sz="2200" spc="60">
                <a:latin typeface="Tahoma"/>
                <a:cs typeface="Tahoma"/>
              </a:rPr>
              <a:t>m</a:t>
            </a:r>
            <a:r>
              <a:rPr dirty="0" sz="2200" spc="95">
                <a:latin typeface="Tahoma"/>
                <a:cs typeface="Tahoma"/>
              </a:rPr>
              <a:t>ory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it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n</a:t>
            </a:r>
            <a:r>
              <a:rPr dirty="0" sz="2200" spc="3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e</a:t>
            </a:r>
            <a:r>
              <a:rPr dirty="0" sz="2200" spc="10">
                <a:latin typeface="Tahoma"/>
                <a:cs typeface="Tahoma"/>
              </a:rPr>
              <a:t>d</a:t>
            </a:r>
            <a:r>
              <a:rPr dirty="0" sz="2200" spc="35">
                <a:latin typeface="Tahoma"/>
                <a:cs typeface="Tahoma"/>
              </a:rPr>
              <a:t>s</a:t>
            </a:r>
            <a:r>
              <a:rPr dirty="0" sz="2200" spc="-204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to</a:t>
            </a:r>
            <a:r>
              <a:rPr dirty="0" sz="2200" spc="-204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exe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>
                <a:latin typeface="Tahoma"/>
                <a:cs typeface="Tahoma"/>
              </a:rPr>
              <a:t>ute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7357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Sum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from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165" b="1">
                <a:solidFill>
                  <a:srgbClr val="8F9EF5"/>
                </a:solidFill>
                <a:latin typeface="Lucida Sans"/>
                <a:cs typeface="Lucida Sans"/>
              </a:rPr>
              <a:t>1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65" b="1">
                <a:solidFill>
                  <a:srgbClr val="8F9EF5"/>
                </a:solidFill>
                <a:latin typeface="Lucida Sans"/>
                <a:cs typeface="Lucida Sans"/>
              </a:rPr>
              <a:t>to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10" b="1">
                <a:solidFill>
                  <a:srgbClr val="8F9EF5"/>
                </a:solidFill>
                <a:latin typeface="Lucida Sans"/>
                <a:cs typeface="Lucida Sans"/>
              </a:rPr>
              <a:t>n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4683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0">
                <a:latin typeface="Tahoma"/>
                <a:cs typeface="Tahoma"/>
              </a:rPr>
              <a:t>How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95">
                <a:latin typeface="Tahoma"/>
                <a:cs typeface="Tahoma"/>
              </a:rPr>
              <a:t>much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time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to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add</a:t>
            </a:r>
            <a:r>
              <a:rPr dirty="0" sz="2800" spc="-265">
                <a:latin typeface="Tahoma"/>
                <a:cs typeface="Tahoma"/>
              </a:rPr>
              <a:t> </a:t>
            </a:r>
            <a:r>
              <a:rPr dirty="0" sz="2800" spc="-595">
                <a:latin typeface="Tahoma"/>
                <a:cs typeface="Tahoma"/>
              </a:rPr>
              <a:t>1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-75">
                <a:latin typeface="Tahoma"/>
                <a:cs typeface="Tahoma"/>
              </a:rPr>
              <a:t>…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110"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619504"/>
            <a:ext cx="2164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Tahoma"/>
                <a:cs typeface="Tahoma"/>
              </a:rPr>
              <a:t>Algo</a:t>
            </a:r>
            <a:r>
              <a:rPr dirty="0" sz="2800" spc="70">
                <a:latin typeface="Tahoma"/>
                <a:cs typeface="Tahoma"/>
              </a:rPr>
              <a:t>r</a:t>
            </a:r>
            <a:r>
              <a:rPr dirty="0" sz="2800" spc="65">
                <a:latin typeface="Tahoma"/>
                <a:cs typeface="Tahoma"/>
              </a:rPr>
              <a:t>ithm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140"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175886"/>
            <a:ext cx="2146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Tahoma"/>
                <a:cs typeface="Tahoma"/>
              </a:rPr>
              <a:t>Algo</a:t>
            </a:r>
            <a:r>
              <a:rPr dirty="0" sz="2800" spc="70">
                <a:latin typeface="Tahoma"/>
                <a:cs typeface="Tahoma"/>
              </a:rPr>
              <a:t>r</a:t>
            </a:r>
            <a:r>
              <a:rPr dirty="0" sz="2800" spc="65">
                <a:latin typeface="Tahoma"/>
                <a:cs typeface="Tahoma"/>
              </a:rPr>
              <a:t>ithm</a:t>
            </a:r>
            <a:r>
              <a:rPr dirty="0" sz="2800" spc="-24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990" y="1775586"/>
            <a:ext cx="2165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Tahoma"/>
                <a:cs typeface="Tahoma"/>
              </a:rPr>
              <a:t>Algo</a:t>
            </a:r>
            <a:r>
              <a:rPr dirty="0" sz="2800" spc="70">
                <a:latin typeface="Tahoma"/>
                <a:cs typeface="Tahoma"/>
              </a:rPr>
              <a:t>r</a:t>
            </a:r>
            <a:r>
              <a:rPr dirty="0" sz="2800" spc="65">
                <a:latin typeface="Tahoma"/>
                <a:cs typeface="Tahoma"/>
              </a:rPr>
              <a:t>ithm</a:t>
            </a:r>
            <a:r>
              <a:rPr dirty="0" sz="2800" spc="-250">
                <a:latin typeface="Tahoma"/>
                <a:cs typeface="Tahoma"/>
              </a:rPr>
              <a:t> </a:t>
            </a:r>
            <a:r>
              <a:rPr dirty="0" sz="2800" spc="150">
                <a:latin typeface="Tahoma"/>
                <a:cs typeface="Tahoma"/>
              </a:rPr>
              <a:t>C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2990" y="3819525"/>
            <a:ext cx="1237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627" y="2100072"/>
            <a:ext cx="9072880" cy="4528185"/>
            <a:chOff x="71627" y="2100072"/>
            <a:chExt cx="9072880" cy="45281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424" y="4681727"/>
              <a:ext cx="4608576" cy="1106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701539"/>
              <a:ext cx="4347972" cy="1926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2610612"/>
              <a:ext cx="4572000" cy="1292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7" y="2100072"/>
              <a:ext cx="4500372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7964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4" b="1">
                <a:solidFill>
                  <a:srgbClr val="8F9EF5"/>
                </a:solidFill>
                <a:latin typeface="Lucida Sans"/>
                <a:cs typeface="Lucida Sans"/>
              </a:rPr>
              <a:t>Fact</a:t>
            </a:r>
            <a:r>
              <a:rPr dirty="0" sz="4000" spc="-155" b="1">
                <a:solidFill>
                  <a:srgbClr val="8F9EF5"/>
                </a:solidFill>
                <a:latin typeface="Lucida Sans"/>
                <a:cs typeface="Lucida Sans"/>
              </a:rPr>
              <a:t>o</a:t>
            </a:r>
            <a:r>
              <a:rPr dirty="0" sz="4000" spc="-250" b="1">
                <a:solidFill>
                  <a:srgbClr val="8F9EF5"/>
                </a:solidFill>
                <a:latin typeface="Lucida Sans"/>
                <a:cs typeface="Lucida Sans"/>
              </a:rPr>
              <a:t>rs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6710680" cy="31959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Tahoma"/>
                <a:cs typeface="Tahoma"/>
              </a:rPr>
              <a:t>Fact</a:t>
            </a:r>
            <a:r>
              <a:rPr dirty="0" sz="2800" spc="60">
                <a:latin typeface="Tahoma"/>
                <a:cs typeface="Tahoma"/>
              </a:rPr>
              <a:t>o</a:t>
            </a:r>
            <a:r>
              <a:rPr dirty="0" sz="2800" spc="95">
                <a:latin typeface="Tahoma"/>
                <a:cs typeface="Tahoma"/>
              </a:rPr>
              <a:t>rs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that</a:t>
            </a:r>
            <a:r>
              <a:rPr dirty="0" sz="2800" spc="-26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determine</a:t>
            </a:r>
            <a:r>
              <a:rPr dirty="0" sz="2800" spc="-23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ru</a:t>
            </a:r>
            <a:r>
              <a:rPr dirty="0" sz="2800" spc="114">
                <a:latin typeface="Tahoma"/>
                <a:cs typeface="Tahoma"/>
              </a:rPr>
              <a:t>n</a:t>
            </a:r>
            <a:r>
              <a:rPr dirty="0" sz="2800" spc="80">
                <a:latin typeface="Tahoma"/>
                <a:cs typeface="Tahoma"/>
              </a:rPr>
              <a:t>ning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time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of</a:t>
            </a:r>
            <a:r>
              <a:rPr dirty="0" sz="2800" spc="-254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a  </a:t>
            </a:r>
            <a:r>
              <a:rPr dirty="0" sz="2800" spc="85">
                <a:latin typeface="Tahoma"/>
                <a:cs typeface="Tahoma"/>
              </a:rPr>
              <a:t>program</a:t>
            </a:r>
            <a:endParaRPr sz="28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Tahoma"/>
                <a:cs typeface="Tahoma"/>
              </a:rPr>
              <a:t>pro</a:t>
            </a:r>
            <a:r>
              <a:rPr dirty="0" sz="2400" spc="75">
                <a:latin typeface="Tahoma"/>
                <a:cs typeface="Tahoma"/>
              </a:rPr>
              <a:t>b</a:t>
            </a:r>
            <a:r>
              <a:rPr dirty="0" sz="2400" spc="35">
                <a:latin typeface="Tahoma"/>
                <a:cs typeface="Tahoma"/>
              </a:rPr>
              <a:t>lem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siz</a:t>
            </a:r>
            <a:r>
              <a:rPr dirty="0" sz="2400" spc="-35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Tahoma"/>
                <a:cs typeface="Tahoma"/>
              </a:rPr>
              <a:t>basic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al</a:t>
            </a:r>
            <a:r>
              <a:rPr dirty="0" sz="2400" spc="20">
                <a:latin typeface="Tahoma"/>
                <a:cs typeface="Tahoma"/>
              </a:rPr>
              <a:t>g</a:t>
            </a:r>
            <a:r>
              <a:rPr dirty="0" sz="2400" spc="70">
                <a:latin typeface="Tahoma"/>
                <a:cs typeface="Tahoma"/>
              </a:rPr>
              <a:t>orithm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265">
                <a:latin typeface="Tahoma"/>
                <a:cs typeface="Tahoma"/>
              </a:rPr>
              <a:t>/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actual</a:t>
            </a:r>
            <a:r>
              <a:rPr dirty="0" sz="2400" spc="-24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pro</a:t>
            </a:r>
            <a:r>
              <a:rPr dirty="0" sz="2400" spc="95">
                <a:latin typeface="Tahoma"/>
                <a:cs typeface="Tahoma"/>
              </a:rPr>
              <a:t>c</a:t>
            </a:r>
            <a:r>
              <a:rPr dirty="0" sz="2400" spc="35">
                <a:latin typeface="Tahoma"/>
                <a:cs typeface="Tahoma"/>
              </a:rPr>
              <a:t>essing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ahoma"/>
                <a:cs typeface="Tahoma"/>
              </a:rPr>
              <a:t>memory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135">
                <a:latin typeface="Tahoma"/>
                <a:cs typeface="Tahoma"/>
              </a:rPr>
              <a:t>c</a:t>
            </a:r>
            <a:r>
              <a:rPr dirty="0" sz="2400" spc="140">
                <a:latin typeface="Tahoma"/>
                <a:cs typeface="Tahoma"/>
              </a:rPr>
              <a:t>c</a:t>
            </a:r>
            <a:r>
              <a:rPr dirty="0" sz="2400" spc="15">
                <a:latin typeface="Tahoma"/>
                <a:cs typeface="Tahoma"/>
              </a:rPr>
              <a:t>ess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speed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Tahoma"/>
                <a:cs typeface="Tahoma"/>
              </a:rPr>
              <a:t>CPU/pro</a:t>
            </a:r>
            <a:r>
              <a:rPr dirty="0" sz="2400" spc="100">
                <a:latin typeface="Tahoma"/>
                <a:cs typeface="Tahoma"/>
              </a:rPr>
              <a:t>c</a:t>
            </a:r>
            <a:r>
              <a:rPr dirty="0" sz="2400" spc="45">
                <a:latin typeface="Tahoma"/>
                <a:cs typeface="Tahoma"/>
              </a:rPr>
              <a:t>essor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speed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Tahoma"/>
                <a:cs typeface="Tahoma"/>
              </a:rPr>
              <a:t>the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114">
                <a:latin typeface="Tahoma"/>
                <a:cs typeface="Tahoma"/>
              </a:rPr>
              <a:t>of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proc</a:t>
            </a:r>
            <a:r>
              <a:rPr dirty="0" sz="2400" spc="30">
                <a:latin typeface="Tahoma"/>
                <a:cs typeface="Tahoma"/>
              </a:rPr>
              <a:t>essors?</a:t>
            </a:r>
            <a:endParaRPr sz="2400">
              <a:latin typeface="Tahoma"/>
              <a:cs typeface="Tahoma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95">
                <a:latin typeface="Tahoma"/>
                <a:cs typeface="Tahoma"/>
              </a:rPr>
              <a:t>com</a:t>
            </a:r>
            <a:r>
              <a:rPr dirty="0" sz="2400" spc="60">
                <a:latin typeface="Tahoma"/>
                <a:cs typeface="Tahoma"/>
              </a:rPr>
              <a:t>pi</a:t>
            </a:r>
            <a:r>
              <a:rPr dirty="0" sz="2400" spc="40">
                <a:latin typeface="Tahoma"/>
                <a:cs typeface="Tahoma"/>
              </a:rPr>
              <a:t>l</a:t>
            </a:r>
            <a:r>
              <a:rPr dirty="0" sz="2400" spc="85">
                <a:latin typeface="Tahoma"/>
                <a:cs typeface="Tahoma"/>
              </a:rPr>
              <a:t>er/link</a:t>
            </a:r>
            <a:r>
              <a:rPr dirty="0" sz="2400" spc="45">
                <a:latin typeface="Tahoma"/>
                <a:cs typeface="Tahoma"/>
              </a:rPr>
              <a:t>er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opt</a:t>
            </a:r>
            <a:r>
              <a:rPr dirty="0" sz="2400" spc="75">
                <a:latin typeface="Tahoma"/>
                <a:cs typeface="Tahoma"/>
              </a:rPr>
              <a:t>imi</a:t>
            </a:r>
            <a:r>
              <a:rPr dirty="0" sz="2400" spc="45">
                <a:latin typeface="Tahoma"/>
                <a:cs typeface="Tahoma"/>
              </a:rPr>
              <a:t>zation?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954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5" b="1">
                <a:solidFill>
                  <a:srgbClr val="8F9EF5"/>
                </a:solidFill>
                <a:latin typeface="Lucida Sans"/>
                <a:cs typeface="Lucida Sans"/>
              </a:rPr>
              <a:t>Moore’s</a:t>
            </a:r>
            <a:r>
              <a:rPr dirty="0" sz="4000" spc="-30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05" b="1">
                <a:solidFill>
                  <a:srgbClr val="8F9EF5"/>
                </a:solidFill>
                <a:latin typeface="Lucida Sans"/>
                <a:cs typeface="Lucida Sans"/>
              </a:rPr>
              <a:t>law</a:t>
            </a:r>
            <a:endParaRPr sz="40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923" y="1219200"/>
            <a:ext cx="5788152" cy="49575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1488947"/>
            <a:ext cx="9156700" cy="5375910"/>
            <a:chOff x="-6350" y="1488947"/>
            <a:chExt cx="9156700" cy="5375910"/>
          </a:xfrm>
        </p:grpSpPr>
        <p:sp>
          <p:nvSpPr>
            <p:cNvPr id="4" name="object 4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3429000"/>
                  </a:moveTo>
                  <a:lnTo>
                    <a:pt x="9144000" y="3429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2792" y="1488947"/>
              <a:ext cx="7239000" cy="4730750"/>
            </a:xfrm>
            <a:custGeom>
              <a:avLst/>
              <a:gdLst/>
              <a:ahLst/>
              <a:cxnLst/>
              <a:rect l="l" t="t" r="r" b="b"/>
              <a:pathLst>
                <a:path w="7239000" h="4730750">
                  <a:moveTo>
                    <a:pt x="7239000" y="925576"/>
                  </a:moveTo>
                  <a:lnTo>
                    <a:pt x="7236561" y="877379"/>
                  </a:lnTo>
                  <a:lnTo>
                    <a:pt x="7229411" y="830580"/>
                  </a:lnTo>
                  <a:lnTo>
                    <a:pt x="7217804" y="785393"/>
                  </a:lnTo>
                  <a:lnTo>
                    <a:pt x="7201941" y="742086"/>
                  </a:lnTo>
                  <a:lnTo>
                    <a:pt x="7182091" y="700874"/>
                  </a:lnTo>
                  <a:lnTo>
                    <a:pt x="7158482" y="662012"/>
                  </a:lnTo>
                  <a:lnTo>
                    <a:pt x="7131342" y="625716"/>
                  </a:lnTo>
                  <a:lnTo>
                    <a:pt x="7100913" y="592239"/>
                  </a:lnTo>
                  <a:lnTo>
                    <a:pt x="7067436" y="561809"/>
                  </a:lnTo>
                  <a:lnTo>
                    <a:pt x="7031139" y="534670"/>
                  </a:lnTo>
                  <a:lnTo>
                    <a:pt x="6992277" y="511060"/>
                  </a:lnTo>
                  <a:lnTo>
                    <a:pt x="6951065" y="491210"/>
                  </a:lnTo>
                  <a:lnTo>
                    <a:pt x="6907758" y="475348"/>
                  </a:lnTo>
                  <a:lnTo>
                    <a:pt x="6862572" y="463740"/>
                  </a:lnTo>
                  <a:lnTo>
                    <a:pt x="6815772" y="456590"/>
                  </a:lnTo>
                  <a:lnTo>
                    <a:pt x="6767576" y="454152"/>
                  </a:lnTo>
                  <a:lnTo>
                    <a:pt x="4107180" y="454152"/>
                  </a:lnTo>
                  <a:lnTo>
                    <a:pt x="3653028" y="0"/>
                  </a:lnTo>
                  <a:lnTo>
                    <a:pt x="187960" y="0"/>
                  </a:lnTo>
                  <a:lnTo>
                    <a:pt x="137985" y="6718"/>
                  </a:lnTo>
                  <a:lnTo>
                    <a:pt x="93091" y="25679"/>
                  </a:lnTo>
                  <a:lnTo>
                    <a:pt x="55041" y="55079"/>
                  </a:lnTo>
                  <a:lnTo>
                    <a:pt x="25654" y="93116"/>
                  </a:lnTo>
                  <a:lnTo>
                    <a:pt x="6705" y="138010"/>
                  </a:lnTo>
                  <a:lnTo>
                    <a:pt x="0" y="187960"/>
                  </a:lnTo>
                  <a:lnTo>
                    <a:pt x="0" y="925576"/>
                  </a:lnTo>
                  <a:lnTo>
                    <a:pt x="0" y="1127760"/>
                  </a:lnTo>
                  <a:lnTo>
                    <a:pt x="0" y="4259021"/>
                  </a:lnTo>
                  <a:lnTo>
                    <a:pt x="2425" y="4307230"/>
                  </a:lnTo>
                  <a:lnTo>
                    <a:pt x="9575" y="4354042"/>
                  </a:lnTo>
                  <a:lnTo>
                    <a:pt x="21183" y="4399229"/>
                  </a:lnTo>
                  <a:lnTo>
                    <a:pt x="37045" y="4442549"/>
                  </a:lnTo>
                  <a:lnTo>
                    <a:pt x="56896" y="4483760"/>
                  </a:lnTo>
                  <a:lnTo>
                    <a:pt x="80505" y="4522635"/>
                  </a:lnTo>
                  <a:lnTo>
                    <a:pt x="107645" y="4558931"/>
                  </a:lnTo>
                  <a:lnTo>
                    <a:pt x="138074" y="4592409"/>
                  </a:lnTo>
                  <a:lnTo>
                    <a:pt x="171551" y="4622838"/>
                  </a:lnTo>
                  <a:lnTo>
                    <a:pt x="207848" y="4649978"/>
                  </a:lnTo>
                  <a:lnTo>
                    <a:pt x="246722" y="4673600"/>
                  </a:lnTo>
                  <a:lnTo>
                    <a:pt x="287921" y="4693450"/>
                  </a:lnTo>
                  <a:lnTo>
                    <a:pt x="331241" y="4709299"/>
                  </a:lnTo>
                  <a:lnTo>
                    <a:pt x="376415" y="4720920"/>
                  </a:lnTo>
                  <a:lnTo>
                    <a:pt x="423214" y="4728070"/>
                  </a:lnTo>
                  <a:lnTo>
                    <a:pt x="471424" y="4730496"/>
                  </a:lnTo>
                  <a:lnTo>
                    <a:pt x="6767576" y="4730496"/>
                  </a:lnTo>
                  <a:lnTo>
                    <a:pt x="6815772" y="4728070"/>
                  </a:lnTo>
                  <a:lnTo>
                    <a:pt x="6862572" y="4720920"/>
                  </a:lnTo>
                  <a:lnTo>
                    <a:pt x="6907758" y="4709299"/>
                  </a:lnTo>
                  <a:lnTo>
                    <a:pt x="6951065" y="4693450"/>
                  </a:lnTo>
                  <a:lnTo>
                    <a:pt x="6992277" y="4673600"/>
                  </a:lnTo>
                  <a:lnTo>
                    <a:pt x="7031139" y="4649978"/>
                  </a:lnTo>
                  <a:lnTo>
                    <a:pt x="7067436" y="4622838"/>
                  </a:lnTo>
                  <a:lnTo>
                    <a:pt x="7100913" y="4592409"/>
                  </a:lnTo>
                  <a:lnTo>
                    <a:pt x="7131342" y="4558931"/>
                  </a:lnTo>
                  <a:lnTo>
                    <a:pt x="7158482" y="4522635"/>
                  </a:lnTo>
                  <a:lnTo>
                    <a:pt x="7182091" y="4483760"/>
                  </a:lnTo>
                  <a:lnTo>
                    <a:pt x="7201941" y="4442549"/>
                  </a:lnTo>
                  <a:lnTo>
                    <a:pt x="7217804" y="4399229"/>
                  </a:lnTo>
                  <a:lnTo>
                    <a:pt x="7229411" y="4354042"/>
                  </a:lnTo>
                  <a:lnTo>
                    <a:pt x="7236561" y="4307230"/>
                  </a:lnTo>
                  <a:lnTo>
                    <a:pt x="7239000" y="4259021"/>
                  </a:lnTo>
                  <a:lnTo>
                    <a:pt x="7239000" y="925576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6453" y="2617469"/>
              <a:ext cx="6477000" cy="2476500"/>
            </a:xfrm>
            <a:custGeom>
              <a:avLst/>
              <a:gdLst/>
              <a:ahLst/>
              <a:cxnLst/>
              <a:rect l="l" t="t" r="r" b="b"/>
              <a:pathLst>
                <a:path w="6477000" h="2476500">
                  <a:moveTo>
                    <a:pt x="0" y="0"/>
                  </a:moveTo>
                  <a:lnTo>
                    <a:pt x="6477000" y="0"/>
                  </a:lnTo>
                </a:path>
                <a:path w="6477000" h="2476500">
                  <a:moveTo>
                    <a:pt x="0" y="2476499"/>
                  </a:moveTo>
                  <a:lnTo>
                    <a:pt x="6477000" y="247649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3594" y="3230321"/>
            <a:ext cx="5587365" cy="1536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7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113664" marR="5080">
              <a:lnSpc>
                <a:spcPts val="4750"/>
              </a:lnSpc>
              <a:spcBef>
                <a:spcPts val="95"/>
              </a:spcBef>
            </a:pPr>
            <a:r>
              <a:rPr dirty="0" sz="4400" spc="-240" b="1">
                <a:solidFill>
                  <a:srgbClr val="FFFFFF"/>
                </a:solidFill>
                <a:latin typeface="Lucida Sans"/>
                <a:cs typeface="Lucida Sans"/>
              </a:rPr>
              <a:t>Meas</a:t>
            </a:r>
            <a:r>
              <a:rPr dirty="0" sz="4400" spc="-235" b="1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4400" spc="-175" b="1">
                <a:solidFill>
                  <a:srgbClr val="FFFFFF"/>
                </a:solidFill>
                <a:latin typeface="Lucida Sans"/>
                <a:cs typeface="Lucida Sans"/>
              </a:rPr>
              <a:t>ring</a:t>
            </a:r>
            <a:r>
              <a:rPr dirty="0" sz="4400" spc="-37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400" spc="-75" b="1">
                <a:solidFill>
                  <a:srgbClr val="FFFFFF"/>
                </a:solidFill>
                <a:latin typeface="Lucida Sans"/>
                <a:cs typeface="Lucida Sans"/>
              </a:rPr>
              <a:t>an  </a:t>
            </a:r>
            <a:r>
              <a:rPr dirty="0" sz="4400" spc="-195" b="1">
                <a:solidFill>
                  <a:srgbClr val="FFFFFF"/>
                </a:solidFill>
                <a:latin typeface="Lucida Sans"/>
                <a:cs typeface="Lucida Sans"/>
              </a:rPr>
              <a:t>Algori</a:t>
            </a:r>
            <a:r>
              <a:rPr dirty="0" sz="4400" spc="-145" b="1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4400" spc="-195" b="1">
                <a:solidFill>
                  <a:srgbClr val="FFFFFF"/>
                </a:solidFill>
                <a:latin typeface="Lucida Sans"/>
                <a:cs typeface="Lucida Sans"/>
              </a:rPr>
              <a:t>hm</a:t>
            </a:r>
            <a:r>
              <a:rPr dirty="0" sz="4400" spc="-37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400" spc="-105" b="1">
                <a:solidFill>
                  <a:srgbClr val="FFFFFF"/>
                </a:solidFill>
                <a:latin typeface="Lucida Sans"/>
                <a:cs typeface="Lucida Sans"/>
              </a:rPr>
              <a:t>Efficien</a:t>
            </a:r>
            <a:r>
              <a:rPr dirty="0" sz="4400" spc="-110" b="1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4400" spc="-60" b="1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endParaRPr sz="4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김자희</dc:creator>
  <dc:title>Introduction</dc:title>
  <dcterms:created xsi:type="dcterms:W3CDTF">2023-11-27T11:51:41Z</dcterms:created>
  <dcterms:modified xsi:type="dcterms:W3CDTF">2023-11-27T11:51:41Z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2023-11-27T00:00:00Z</vt:filetime>
  </property>
</Properties>
</file>