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79" r:id="rId4"/>
    <p:sldId id="280" r:id="rId5"/>
    <p:sldId id="282" r:id="rId6"/>
    <p:sldId id="284" r:id="rId7"/>
    <p:sldId id="283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5" r:id="rId16"/>
    <p:sldId id="296" r:id="rId17"/>
    <p:sldId id="294" r:id="rId18"/>
    <p:sldId id="292" r:id="rId19"/>
    <p:sldId id="299" r:id="rId20"/>
    <p:sldId id="300" r:id="rId21"/>
    <p:sldId id="293" r:id="rId22"/>
    <p:sldId id="297" r:id="rId23"/>
    <p:sldId id="298" r:id="rId24"/>
    <p:sldId id="27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CC9E"/>
    <a:srgbClr val="AFCA9A"/>
    <a:srgbClr val="7CA95B"/>
    <a:srgbClr val="93A201"/>
    <a:srgbClr val="758101"/>
    <a:srgbClr val="673AB7"/>
    <a:srgbClr val="FFF357"/>
    <a:srgbClr val="DFCF00"/>
    <a:srgbClr val="BFBFB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   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52-47DA-8F9C-78DF486DFB71}"/>
              </c:ext>
            </c:extLst>
          </c:dPt>
          <c:dPt>
            <c:idx val="1"/>
            <c:bubble3D val="0"/>
            <c:spPr>
              <a:solidFill>
                <a:srgbClr val="AFCA9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B52-47DA-8F9C-78DF486DFB71}"/>
              </c:ext>
            </c:extLst>
          </c:dPt>
          <c:dLbls>
            <c:dLbl>
              <c:idx val="0"/>
              <c:layout>
                <c:manualLayout>
                  <c:x val="-0.10605367039215356"/>
                  <c:y val="-0.253125031142351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9.6281915184603897E-2"/>
                      <c:h val="0.105102436651382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8B52-47DA-8F9C-78DF486DFB71}"/>
                </c:ext>
              </c:extLst>
            </c:dLbl>
            <c:dLbl>
              <c:idx val="1"/>
              <c:layout>
                <c:manualLayout>
                  <c:x val="7.3588320214513878E-2"/>
                  <c:y val="0.1617187698965021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9.1594281243380163E-2"/>
                      <c:h val="0.105102436651382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8B52-47DA-8F9C-78DF486DFB71}"/>
                </c:ext>
              </c:extLst>
            </c:dLbl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no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네</c:v>
                </c:pt>
                <c:pt idx="1">
                  <c:v>아니오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48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52-47DA-8F9C-78DF486DF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 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F9-421E-A676-4E87FFBAC250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EF9-421E-A676-4E87FFBAC250}"/>
              </c:ext>
            </c:extLst>
          </c:dPt>
          <c:dPt>
            <c:idx val="2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EF9-421E-A676-4E87FFBAC250}"/>
              </c:ext>
            </c:extLst>
          </c:dPt>
          <c:dPt>
            <c:idx val="3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F9-421E-A676-4E87FFBAC250}"/>
              </c:ext>
            </c:extLst>
          </c:dPt>
          <c:dLbls>
            <c:dLbl>
              <c:idx val="0"/>
              <c:layout>
                <c:manualLayout>
                  <c:x val="-0.15583408986602937"/>
                  <c:y val="-0.2203124864473126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EF9-421E-A676-4E87FFBAC250}"/>
                </c:ext>
              </c:extLst>
            </c:dLbl>
            <c:dLbl>
              <c:idx val="1"/>
              <c:layout>
                <c:manualLayout>
                  <c:x val="0.14717664042902776"/>
                  <c:y val="0.1523437406284608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EF9-421E-A676-4E87FFBAC250}"/>
                </c:ext>
              </c:extLst>
            </c:dLbl>
            <c:dLbl>
              <c:idx val="2"/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EF9-421E-A676-4E87FFBAC250}"/>
                </c:ext>
              </c:extLst>
            </c:dLbl>
            <c:dLbl>
              <c:idx val="3"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5EF9-421E-A676-4E87FFBAC2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23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F9-421E-A676-4E87FFBAC2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   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76-41C5-A25F-9B76B5CCD60B}"/>
              </c:ext>
            </c:extLst>
          </c:dPt>
          <c:dPt>
            <c:idx val="1"/>
            <c:bubble3D val="0"/>
            <c:spPr>
              <a:solidFill>
                <a:srgbClr val="AFCA9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76-41C5-A25F-9B76B5CCD60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76-41C5-A25F-9B76B5CCD60B}"/>
              </c:ext>
            </c:extLst>
          </c:dPt>
          <c:dLbls>
            <c:dLbl>
              <c:idx val="0"/>
              <c:layout>
                <c:manualLayout>
                  <c:x val="-0.25106603367304731"/>
                  <c:y val="-3.984375490203677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F76-41C5-A25F-9B76B5CCD60B}"/>
                </c:ext>
              </c:extLst>
            </c:dLbl>
            <c:dLbl>
              <c:idx val="1"/>
              <c:layout>
                <c:manualLayout>
                  <c:x val="0.18938170643441071"/>
                  <c:y val="-0.1148437641294001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020247695081902"/>
                      <c:h val="0.2031049708544501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F76-41C5-A25F-9B76B5CCD60B}"/>
                </c:ext>
              </c:extLst>
            </c:dLbl>
            <c:dLbl>
              <c:idx val="2"/>
              <c:layout>
                <c:manualLayout>
                  <c:x val="0.11038248032177081"/>
                  <c:y val="0.1710937710499226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F76-41C5-A25F-9B76B5CCD6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SNS 광고 영향</c:v>
                </c:pt>
                <c:pt idx="1">
                  <c:v>SNS 이외의 다른 매체 광고 영향</c:v>
                </c:pt>
                <c:pt idx="2">
                  <c:v>기타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</c:v>
                </c:pt>
                <c:pt idx="1">
                  <c:v>12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F76-41C5-A25F-9B76B5CCD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698487962822048"/>
          <c:y val="0.8968011684056556"/>
          <c:w val="0.73252315739907725"/>
          <c:h val="9.85113310176342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0861181036300105"/>
          <c:y val="0.22801183907625974"/>
          <c:w val="0.59143382871099948"/>
          <c:h val="0.640453388343182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   </c:v>
                </c:pt>
              </c:strCache>
            </c:strRef>
          </c:tx>
          <c:explosion val="2"/>
          <c:dPt>
            <c:idx val="0"/>
            <c:bubble3D val="0"/>
            <c:explosion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76-41C5-A25F-9B76B5CCD60B}"/>
              </c:ext>
            </c:extLst>
          </c:dPt>
          <c:dPt>
            <c:idx val="1"/>
            <c:bubble3D val="0"/>
            <c:explosion val="0"/>
            <c:spPr>
              <a:solidFill>
                <a:srgbClr val="AFCA9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76-41C5-A25F-9B76B5CCD60B}"/>
              </c:ext>
            </c:extLst>
          </c:dPt>
          <c:dPt>
            <c:idx val="2"/>
            <c:bubble3D val="0"/>
            <c:explosion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76-41C5-A25F-9B76B5CCD60B}"/>
              </c:ext>
            </c:extLst>
          </c:dPt>
          <c:dPt>
            <c:idx val="3"/>
            <c:bubble3D val="0"/>
            <c:explosion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76-41C5-A25F-9B76B5CCD60B}"/>
              </c:ext>
            </c:extLst>
          </c:dPt>
          <c:dPt>
            <c:idx val="4"/>
            <c:bubble3D val="0"/>
            <c:explosion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F76-41C5-A25F-9B76B5CCD60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F76-41C5-A25F-9B76B5CCD60B}"/>
              </c:ext>
            </c:extLst>
          </c:dPt>
          <c:dLbls>
            <c:dLbl>
              <c:idx val="0"/>
              <c:layout>
                <c:manualLayout>
                  <c:x val="-0.25106603367304731"/>
                  <c:y val="2.812500346026124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245702846000166"/>
                      <c:h val="0.1541037960265497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8F76-41C5-A25F-9B76B5CCD60B}"/>
                </c:ext>
              </c:extLst>
            </c:dLbl>
            <c:dLbl>
              <c:idx val="1"/>
              <c:layout>
                <c:manualLayout>
                  <c:x val="1.0821811796251961E-2"/>
                  <c:y val="3.750000461368165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F76-41C5-A25F-9B76B5CCD60B}"/>
                </c:ext>
              </c:extLst>
            </c:dLbl>
            <c:dLbl>
              <c:idx val="2"/>
              <c:layout>
                <c:manualLayout>
                  <c:x val="-0.14068355335127652"/>
                  <c:y val="-0.1992187745101838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F76-41C5-A25F-9B76B5CCD60B}"/>
                </c:ext>
              </c:extLst>
            </c:dLbl>
            <c:dLbl>
              <c:idx val="3"/>
              <c:layout>
                <c:manualLayout>
                  <c:x val="0.17314898874003265"/>
                  <c:y val="-2.343750288355104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F76-41C5-A25F-9B76B5CCD60B}"/>
                </c:ext>
              </c:extLst>
            </c:dLbl>
            <c:dLbl>
              <c:idx val="4"/>
              <c:layout>
                <c:manualLayout>
                  <c:x val="9.9560668525518731E-2"/>
                  <c:y val="0.1523437687430818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F76-41C5-A25F-9B76B5CCD60B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F76-41C5-A25F-9B76B5CCD6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무계획적 지출이 없음</c:v>
                </c:pt>
                <c:pt idx="1">
                  <c:v>10% 미만</c:v>
                </c:pt>
                <c:pt idx="2">
                  <c:v>10~30%</c:v>
                </c:pt>
                <c:pt idx="3">
                  <c:v>30~50%</c:v>
                </c:pt>
                <c:pt idx="4">
                  <c:v>50~70%</c:v>
                </c:pt>
                <c:pt idx="5">
                  <c:v>71%이상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9</c:v>
                </c:pt>
                <c:pt idx="3">
                  <c:v>3</c:v>
                </c:pt>
                <c:pt idx="4">
                  <c:v>3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F76-41C5-A25F-9B76B5CCD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94503150169766"/>
          <c:y val="0.88976991754059043"/>
          <c:w val="0.73252315739907725"/>
          <c:h val="9.85113310176342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 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F9-421E-A676-4E87FFBAC250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EF9-421E-A676-4E87FFBAC250}"/>
              </c:ext>
            </c:extLst>
          </c:dPt>
          <c:dPt>
            <c:idx val="2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EF9-421E-A676-4E87FFBAC250}"/>
              </c:ext>
            </c:extLst>
          </c:dPt>
          <c:dPt>
            <c:idx val="3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F9-421E-A676-4E87FFBAC250}"/>
              </c:ext>
            </c:extLst>
          </c:dPt>
          <c:dLbls>
            <c:dLbl>
              <c:idx val="0"/>
              <c:layout>
                <c:manualLayout>
                  <c:x val="0.12008632977880949"/>
                  <c:y val="3.984374754898206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EF9-421E-A676-4E87FFBAC250}"/>
                </c:ext>
              </c:extLst>
            </c:dLbl>
            <c:dLbl>
              <c:idx val="1"/>
              <c:layout>
                <c:manualLayout>
                  <c:x val="3.1897931347496203E-2"/>
                  <c:y val="-0.2507812345730047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EF9-421E-A676-4E87FFBAC25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EF9-421E-A676-4E87FFBAC250}"/>
                </c:ext>
              </c:extLst>
            </c:dLbl>
            <c:dLbl>
              <c:idx val="3"/>
              <c:layout>
                <c:manualLayout>
                  <c:x val="-0.12946807429277904"/>
                  <c:y val="4.218749740480454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5EF9-421E-A676-4E87FFBAC2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  <c:pt idx="3">
                  <c:v>40대 이상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50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F9-421E-A676-4E87FFBAC2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   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52-47DA-8F9C-78DF486DFB71}"/>
              </c:ext>
            </c:extLst>
          </c:dPt>
          <c:dPt>
            <c:idx val="1"/>
            <c:bubble3D val="0"/>
            <c:spPr>
              <a:solidFill>
                <a:srgbClr val="AFCA9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B52-47DA-8F9C-78DF486DFB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D70-4EAE-B334-6B5A79BC03E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D70-4EAE-B334-6B5A79BC03E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D70-4EAE-B334-6B5A79BC03E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9D70-4EAE-B334-6B5A79BC03E1}"/>
              </c:ext>
            </c:extLst>
          </c:dPt>
          <c:dLbls>
            <c:dLbl>
              <c:idx val="0"/>
              <c:layout>
                <c:manualLayout>
                  <c:x val="-0.14934100278827817"/>
                  <c:y val="0.1710937710499226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8B52-47DA-8F9C-78DF486DFB71}"/>
                </c:ext>
              </c:extLst>
            </c:dLbl>
            <c:dLbl>
              <c:idx val="1"/>
              <c:layout>
                <c:manualLayout>
                  <c:x val="-0.18829952525478549"/>
                  <c:y val="-5.3906256632167401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BA27C43-5D19-48D1-B297-0488B1424F6B}" type="CATEGORYNAME">
                      <a:rPr lang="ko-KR" altLang="en-US" smtClean="0"/>
                      <a:pPr>
                        <a:defRPr/>
                      </a:pPr>
                      <a:t>[범주 이름]</a:t>
                    </a:fld>
                    <a:endParaRPr lang="ko-KR" altLang="en-US"/>
                  </a:p>
                  <a:p>
                    <a:pPr>
                      <a:defRPr/>
                    </a:pPr>
                    <a:r>
                      <a:rPr lang="ko-KR" altLang="en-US" baseline="0"/>
                      <a:t> </a:t>
                    </a:r>
                    <a:fld id="{50ECE269-888B-4803-83EE-5F815B023CFD}" type="PERCENTAGE">
                      <a:rPr lang="en-US" altLang="ko-KR" baseline="0"/>
                      <a:pPr>
                        <a:defRPr/>
                      </a:pPr>
                      <a:t>[백분율]</a:t>
                    </a:fld>
                    <a:endParaRPr lang="ko-KR" altLang="en-US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B52-47DA-8F9C-78DF486DFB71}"/>
                </c:ext>
              </c:extLst>
            </c:dLbl>
            <c:dLbl>
              <c:idx val="2"/>
              <c:layout>
                <c:manualLayout>
                  <c:x val="0.19912133705103749"/>
                  <c:y val="-9.1406261245849163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049D26E-1FB6-42C7-AA79-38D43C433DC6}" type="CATEGORYNAME">
                      <a:rPr lang="en-US" altLang="ko-KR"/>
                      <a:pPr>
                        <a:defRPr/>
                      </a:pPr>
                      <a:t>[범주 이름]</a:t>
                    </a:fld>
                    <a:r>
                      <a:rPr lang="en-US" altLang="ko-KR" baseline="0"/>
                      <a:t> </a:t>
                    </a:r>
                  </a:p>
                  <a:p>
                    <a:pPr>
                      <a:defRPr/>
                    </a:pPr>
                    <a:fld id="{56FCDEA7-93BA-4DE3-B635-8D34B3D393EC}" type="PERCENTAGE">
                      <a:rPr lang="en-US" altLang="ko-KR" baseline="0" smtClean="0"/>
                      <a:pPr>
                        <a:defRPr/>
                      </a:pPr>
                      <a:t>[백분율]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D70-4EAE-B334-6B5A79BC03E1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D70-4EAE-B334-6B5A79BC03E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70-4EAE-B334-6B5A79BC03E1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D70-4EAE-B334-6B5A79BC03E1}"/>
                </c:ext>
              </c:extLst>
            </c:dLbl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무계획적 지출이 없음</c:v>
                </c:pt>
                <c:pt idx="1">
                  <c:v>10% 미만</c:v>
                </c:pt>
                <c:pt idx="2">
                  <c:v>10~30%</c:v>
                </c:pt>
                <c:pt idx="3">
                  <c:v>30~50%</c:v>
                </c:pt>
                <c:pt idx="4">
                  <c:v>50~70%</c:v>
                </c:pt>
                <c:pt idx="5">
                  <c:v>71%이상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52-47DA-8F9C-78DF486DF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276563756065115"/>
          <c:y val="0.8921136678289453"/>
          <c:w val="0.84723436243934891"/>
          <c:h val="9.85113310176342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 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F9-421E-A676-4E87FFBAC250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EF9-421E-A676-4E87FFBAC250}"/>
              </c:ext>
            </c:extLst>
          </c:dPt>
          <c:dPt>
            <c:idx val="2"/>
            <c:bubble3D val="0"/>
            <c:spPr>
              <a:solidFill>
                <a:schemeClr val="accent6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EF9-421E-A676-4E87FFBAC250}"/>
              </c:ext>
            </c:extLst>
          </c:dPt>
          <c:dPt>
            <c:idx val="3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F9-421E-A676-4E87FFBAC250}"/>
              </c:ext>
            </c:extLst>
          </c:dPt>
          <c:dPt>
            <c:idx val="4"/>
            <c:bubble3D val="0"/>
            <c:spPr>
              <a:solidFill>
                <a:schemeClr val="accent6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D6BF-4771-AFEA-8C12D42FF079}"/>
              </c:ext>
            </c:extLst>
          </c:dPt>
          <c:dPt>
            <c:idx val="5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BF-4771-AFEA-8C12D42FF079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EF9-421E-A676-4E87FFBAC250}"/>
                </c:ext>
              </c:extLst>
            </c:dLbl>
            <c:dLbl>
              <c:idx val="1"/>
              <c:layout>
                <c:manualLayout>
                  <c:x val="-0.1876348902793899"/>
                  <c:y val="8.203124495378660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4-5EF9-421E-A676-4E87FFBAC250}"/>
                </c:ext>
              </c:extLst>
            </c:dLbl>
            <c:dLbl>
              <c:idx val="2"/>
              <c:layout>
                <c:manualLayout>
                  <c:x val="0.15198426112630575"/>
                  <c:y val="-0.2062499873123777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2-5EF9-421E-A676-4E87FFBAC250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EF9-421E-A676-4E87FFBAC250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6BF-4771-AFEA-8C12D42FF079}"/>
                </c:ext>
              </c:extLst>
            </c:dLbl>
            <c:dLbl>
              <c:idx val="5"/>
              <c:layout>
                <c:manualLayout>
                  <c:x val="0.13134442319557288"/>
                  <c:y val="0.1523437406284608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D6BF-4771-AFEA-8C12D42FF079}"/>
                </c:ext>
              </c:extLst>
            </c:dLbl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10만원 미만</c:v>
                </c:pt>
                <c:pt idx="1">
                  <c:v>10만원 이상 30만원 미만</c:v>
                </c:pt>
                <c:pt idx="2">
                  <c:v>30만원 이상 50만원 미만</c:v>
                </c:pt>
                <c:pt idx="3">
                  <c:v>50만원 이상 70만원 미만</c:v>
                </c:pt>
                <c:pt idx="4">
                  <c:v>70만원 이상 90만원 미만</c:v>
                </c:pt>
                <c:pt idx="5">
                  <c:v>90만원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F9-421E-A676-4E87FFBAC2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7213033858198851E-2"/>
          <c:y val="0.88742618802742446"/>
          <c:w val="0.89559551472830479"/>
          <c:h val="9.85113128376406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   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52-47DA-8F9C-78DF486DFB71}"/>
              </c:ext>
            </c:extLst>
          </c:dPt>
          <c:dPt>
            <c:idx val="1"/>
            <c:bubble3D val="0"/>
            <c:spPr>
              <a:solidFill>
                <a:srgbClr val="AFCA9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B52-47DA-8F9C-78DF486DFB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EF-48CE-AD02-986F4246F96F}"/>
              </c:ext>
            </c:extLst>
          </c:dPt>
          <c:dPt>
            <c:idx val="3"/>
            <c:bubble3D val="0"/>
            <c:spPr>
              <a:solidFill>
                <a:srgbClr val="9CCC9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06EF-48CE-AD02-986F4246F96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6EF-48CE-AD02-986F4246F96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EF-48CE-AD02-986F4246F96F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B52-47DA-8F9C-78DF486DFB71}"/>
                </c:ext>
              </c:extLst>
            </c:dLbl>
            <c:dLbl>
              <c:idx val="1"/>
              <c:layout>
                <c:manualLayout>
                  <c:x val="-8.4410132010765915E-2"/>
                  <c:y val="0.1570312693197919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B52-47DA-8F9C-78DF486DFB71}"/>
                </c:ext>
              </c:extLst>
            </c:dLbl>
            <c:dLbl>
              <c:idx val="2"/>
              <c:layout>
                <c:manualLayout>
                  <c:x val="-0.19046388761403599"/>
                  <c:y val="-9.84375121109143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6EF-48CE-AD02-986F4246F96F}"/>
                </c:ext>
              </c:extLst>
            </c:dLbl>
            <c:dLbl>
              <c:idx val="3"/>
              <c:layout>
                <c:manualLayout>
                  <c:x val="0.18180643817703432"/>
                  <c:y val="-0.161718769896502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6EF-48CE-AD02-986F4246F96F}"/>
                </c:ext>
              </c:extLst>
            </c:dLbl>
            <c:dLbl>
              <c:idx val="4"/>
              <c:layout>
                <c:manualLayout>
                  <c:x val="0.1623271769437806"/>
                  <c:y val="6.796875836229807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6EF-48CE-AD02-986F4246F96F}"/>
                </c:ext>
              </c:extLst>
            </c:dLbl>
            <c:dLbl>
              <c:idx val="5"/>
              <c:layout>
                <c:manualLayout>
                  <c:x val="0.11471111982915508"/>
                  <c:y val="0.1652343953290348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8156665409518657"/>
                      <c:h val="0.1215086886698681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6EF-48CE-AD02-986F4246F96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본 적 없다</c:v>
                </c:pt>
                <c:pt idx="1">
                  <c:v>1~5회</c:v>
                </c:pt>
                <c:pt idx="2">
                  <c:v>6~10회</c:v>
                </c:pt>
                <c:pt idx="3">
                  <c:v>11~15회</c:v>
                </c:pt>
                <c:pt idx="4">
                  <c:v>16~20회</c:v>
                </c:pt>
                <c:pt idx="5">
                  <c:v>21회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7</c:v>
                </c:pt>
                <c:pt idx="2">
                  <c:v>17</c:v>
                </c:pt>
                <c:pt idx="3">
                  <c:v>12</c:v>
                </c:pt>
                <c:pt idx="4">
                  <c:v>6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52-47DA-8F9C-78DF486DF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 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F9-421E-A676-4E87FFBAC250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EF9-421E-A676-4E87FFBAC250}"/>
              </c:ext>
            </c:extLst>
          </c:dPt>
          <c:dPt>
            <c:idx val="2"/>
            <c:bubble3D val="0"/>
            <c:spPr>
              <a:solidFill>
                <a:srgbClr val="9CCC9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EF9-421E-A676-4E87FFBAC250}"/>
              </c:ext>
            </c:extLst>
          </c:dPt>
          <c:dPt>
            <c:idx val="3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F9-421E-A676-4E87FFBAC250}"/>
              </c:ext>
            </c:extLst>
          </c:dPt>
          <c:dLbls>
            <c:dLbl>
              <c:idx val="0"/>
              <c:layout>
                <c:manualLayout>
                  <c:x val="-0.14219255334901554"/>
                  <c:y val="0.1687499896192181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EF9-421E-A676-4E87FFBAC250}"/>
                </c:ext>
              </c:extLst>
            </c:dLbl>
            <c:dLbl>
              <c:idx val="1"/>
              <c:layout>
                <c:manualLayout>
                  <c:x val="-0.21228739516709327"/>
                  <c:y val="-0.239062485293892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172316338298114"/>
                      <c:h val="0.154103767587120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5EF9-421E-A676-4E87FFBAC250}"/>
                </c:ext>
              </c:extLst>
            </c:dLbl>
            <c:dLbl>
              <c:idx val="2"/>
              <c:layout>
                <c:manualLayout>
                  <c:x val="0.2042766259380222"/>
                  <c:y val="1.640624899075732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7918010546880728"/>
                      <c:h val="0.154103767587120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5EF9-421E-A676-4E87FFBAC250}"/>
                </c:ext>
              </c:extLst>
            </c:dLbl>
            <c:dLbl>
              <c:idx val="3"/>
              <c:layout>
                <c:manualLayout>
                  <c:x val="0.12016272114001307"/>
                  <c:y val="0.1640624899075732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5EF9-421E-A676-4E87FFBAC2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1시간 미만</c:v>
                </c:pt>
                <c:pt idx="1">
                  <c:v>1시간 이상 3시간 미만</c:v>
                </c:pt>
                <c:pt idx="2">
                  <c:v>3시간 이상 5시간 미만</c:v>
                </c:pt>
                <c:pt idx="3">
                  <c:v>5시간 이상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21</c:v>
                </c:pt>
                <c:pt idx="2">
                  <c:v>8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F9-421E-A676-4E87FFBAC2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   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52-47DA-8F9C-78DF486DFB71}"/>
              </c:ext>
            </c:extLst>
          </c:dPt>
          <c:dPt>
            <c:idx val="1"/>
            <c:bubble3D val="0"/>
            <c:spPr>
              <a:solidFill>
                <a:srgbClr val="AFCA9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B52-47DA-8F9C-78DF486DFB71}"/>
              </c:ext>
            </c:extLst>
          </c:dPt>
          <c:dLbls>
            <c:dLbl>
              <c:idx val="0"/>
              <c:layout>
                <c:manualLayout>
                  <c:x val="-0.18613516289553517"/>
                  <c:y val="-0.1476562681663715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B52-47DA-8F9C-78DF486DFB71}"/>
                </c:ext>
              </c:extLst>
            </c:dLbl>
            <c:dLbl>
              <c:idx val="1"/>
              <c:layout>
                <c:manualLayout>
                  <c:x val="0.16665590166228139"/>
                  <c:y val="0.1125000138410450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B52-47DA-8F9C-78DF486DFB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31</c:v>
                </c:pt>
                <c:pt idx="1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52-47DA-8F9C-78DF486DF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 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96F-426F-8253-AFB34EBFE9C7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6F-426F-8253-AFB34EBFE9C7}"/>
              </c:ext>
            </c:extLst>
          </c:dPt>
          <c:dPt>
            <c:idx val="2"/>
            <c:bubble3D val="0"/>
            <c:spPr>
              <a:solidFill>
                <a:schemeClr val="accent6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96F-426F-8253-AFB34EBFE9C7}"/>
              </c:ext>
            </c:extLst>
          </c:dPt>
          <c:dPt>
            <c:idx val="3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96F-426F-8253-AFB34EBFE9C7}"/>
              </c:ext>
            </c:extLst>
          </c:dPt>
          <c:dPt>
            <c:idx val="4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96F-426F-8253-AFB34EBFE9C7}"/>
              </c:ext>
            </c:extLst>
          </c:dPt>
          <c:dPt>
            <c:idx val="5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96F-426F-8253-AFB34EBFE9C7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96F-426F-8253-AFB34EBFE9C7}"/>
                </c:ext>
              </c:extLst>
            </c:dLbl>
            <c:dLbl>
              <c:idx val="1"/>
              <c:layout>
                <c:manualLayout>
                  <c:x val="-0.13322084597037082"/>
                  <c:y val="0.1921874881774429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3505220682270008"/>
                      <c:h val="0.154103767587120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96F-426F-8253-AFB34EBFE9C7}"/>
                </c:ext>
              </c:extLst>
            </c:dLbl>
            <c:dLbl>
              <c:idx val="2"/>
              <c:layout>
                <c:manualLayout>
                  <c:x val="-0.172597948367606"/>
                  <c:y val="-0.1078124933678338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F96F-426F-8253-AFB34EBFE9C7}"/>
                </c:ext>
              </c:extLst>
            </c:dLbl>
            <c:dLbl>
              <c:idx val="3"/>
              <c:layout>
                <c:manualLayout>
                  <c:x val="9.6498851142593059E-2"/>
                  <c:y val="-0.1955121065752887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7-F96F-426F-8253-AFB34EBFE9C7}"/>
                </c:ext>
              </c:extLst>
            </c:dLbl>
            <c:dLbl>
              <c:idx val="4"/>
              <c:layout>
                <c:manualLayout>
                  <c:x val="0.15320255821704895"/>
                  <c:y val="-5.185666511708506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9-F96F-426F-8253-AFB34EBFE9C7}"/>
                </c:ext>
              </c:extLst>
            </c:dLbl>
            <c:dLbl>
              <c:idx val="5"/>
              <c:layout>
                <c:manualLayout>
                  <c:x val="0.15010791222351186"/>
                  <c:y val="0.1499999907726383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B-F96F-426F-8253-AFB34EBFE9C7}"/>
                </c:ext>
              </c:extLst>
            </c:dLbl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10만원 미만</c:v>
                </c:pt>
                <c:pt idx="1">
                  <c:v>10만원 이상 30만원 미만</c:v>
                </c:pt>
                <c:pt idx="2">
                  <c:v>30만원 이상 50만원 미만</c:v>
                </c:pt>
                <c:pt idx="3">
                  <c:v>50만원 이상 70만원 미만</c:v>
                </c:pt>
                <c:pt idx="4">
                  <c:v>70만원 이상 90만원 미만</c:v>
                </c:pt>
                <c:pt idx="5">
                  <c:v>90만원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11</c:v>
                </c:pt>
                <c:pt idx="3">
                  <c:v>10</c:v>
                </c:pt>
                <c:pt idx="4">
                  <c:v>6</c:v>
                </c:pt>
                <c:pt idx="5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96F-426F-8253-AFB34EBFE9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7213033858198851E-2"/>
          <c:y val="0.88742618802742446"/>
          <c:w val="0.89559551472830479"/>
          <c:h val="9.85113128376406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   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76-41C5-A25F-9B76B5CCD60B}"/>
              </c:ext>
            </c:extLst>
          </c:dPt>
          <c:dPt>
            <c:idx val="1"/>
            <c:bubble3D val="0"/>
            <c:spPr>
              <a:solidFill>
                <a:srgbClr val="AFCA9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76-41C5-A25F-9B76B5CCD60B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76-41C5-A25F-9B76B5CCD60B}"/>
              </c:ext>
            </c:extLst>
          </c:dPt>
          <c:dPt>
            <c:idx val="3"/>
            <c:bubble3D val="0"/>
            <c:spPr>
              <a:solidFill>
                <a:srgbClr val="9CCC9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76-41C5-A25F-9B76B5CCD60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F76-41C5-A25F-9B76B5CCD60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F76-41C5-A25F-9B76B5CCD60B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F76-41C5-A25F-9B76B5CCD60B}"/>
                </c:ext>
              </c:extLst>
            </c:dLbl>
            <c:dLbl>
              <c:idx val="1"/>
              <c:layout>
                <c:manualLayout>
                  <c:x val="-0.22292932300279211"/>
                  <c:y val="-2.3437502883551903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F76-41C5-A25F-9B76B5CCD60B}"/>
                </c:ext>
              </c:extLst>
            </c:dLbl>
            <c:dLbl>
              <c:idx val="2"/>
              <c:layout>
                <c:manualLayout>
                  <c:x val="0.1904638876140359"/>
                  <c:y val="-0.1171875144177552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F76-41C5-A25F-9B76B5CCD60B}"/>
                </c:ext>
              </c:extLst>
            </c:dLbl>
            <c:dLbl>
              <c:idx val="3"/>
              <c:layout>
                <c:manualLayout>
                  <c:x val="0.12986174155502447"/>
                  <c:y val="0.1476562681663715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F76-41C5-A25F-9B76B5CCD60B}"/>
                </c:ext>
              </c:extLst>
            </c:dLbl>
            <c:dLbl>
              <c:idx val="4"/>
              <c:layout>
                <c:manualLayout>
                  <c:x val="-0.15799845222527983"/>
                  <c:y val="6.56250080739429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99524"/>
                        <a:gd name="adj2" fmla="val 2643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9-8F76-41C5-A25F-9B76B5CCD60B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F76-41C5-A25F-9B76B5CCD6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무계획적 지출이 없음</c:v>
                </c:pt>
                <c:pt idx="1">
                  <c:v>10% 미만</c:v>
                </c:pt>
                <c:pt idx="2">
                  <c:v>10~30%</c:v>
                </c:pt>
                <c:pt idx="3">
                  <c:v>30~50%</c:v>
                </c:pt>
                <c:pt idx="4">
                  <c:v>50~70%</c:v>
                </c:pt>
                <c:pt idx="5">
                  <c:v>71%이상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16</c:v>
                </c:pt>
                <c:pt idx="2">
                  <c:v>9</c:v>
                </c:pt>
                <c:pt idx="3">
                  <c:v>5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F76-41C5-A25F-9B76B5CCD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482051726897007"/>
          <c:y val="0.88742616725223511"/>
          <c:w val="0.84723436243934891"/>
          <c:h val="9.85113310176342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0553D-88A0-4260-9E6B-097CEBAF7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6E3BF3-98BF-449E-ADCF-7977AC83F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23EB-0D66-484B-A754-3983F54E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2022-12-15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672C4-D726-4244-B34B-460C6BF0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C414D-B338-4578-A80F-9284D9C0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5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7311B-A13C-4F88-8CB2-16C6F989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225EB8-8D68-42A9-AB17-DA5504934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30108-C868-4078-8BB9-82B29F25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2022-12-15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36EFAF-D68A-43A0-A424-F868CF51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35645-AB13-4E8F-993E-E3FB5867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6B6AE3-2A4D-4F7B-8929-FC425B9AB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9144E8-2F37-4216-AF5A-260A2EF42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6B5B3-4EFE-4ED0-8811-9F1390F6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2022-12-15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2D93D-6CC5-44E4-9142-BB2AFB2F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A8BAF-7FA9-4AEE-B155-EACEB0A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27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9A636-8193-4956-A006-F3AB0DEB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662A3-9A33-49E8-A42E-7029B7139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1FC66-B019-456E-B997-C9F3EABA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2022-12-15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8DF73-7AB2-444F-9892-ABF14087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34DF5-4B00-4D45-8935-D47B0992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94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6F3D2-6A2F-4093-913F-682E17B1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F51BC-37E0-4AB6-87C0-A66A71FCB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DAF4D-9732-413C-B1D5-576DCDD3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2022-12-15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2D48A-C2D1-446F-99B4-0A53C531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8991E-FED4-48B8-A538-1A072101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489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83CA7-D85A-435A-B591-594E9FDE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F3927-5C65-4171-9501-2755A2C04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46E724-15C1-4779-AE6E-5D1C83708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FC5308-7C49-48D3-A131-ED30CCE8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2022-12-15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29B6DB-3B45-4D41-879E-9BD55AF5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9E2E58-0BF0-4422-8BCC-94CB70C5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83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8B010-C411-4382-8BF0-0CD4DCB6A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38119-16B0-49BB-84C0-8D17ACF7D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0383DB-6AAA-45BD-8E88-E3893E536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CD71-F06D-4B98-B26E-C8D940FC1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661579-F889-42A9-AEC9-6EE25B088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30B9DB-B61E-4470-84C5-C9D85B02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2022-12-15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788943-EA53-4CED-BFED-6422EE40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3BD451-90A0-4528-9092-AD2F1C05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52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5506E-9D34-43B5-9555-1748E54E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704C4D-3D5B-4257-BCD7-CCB3D649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2022-12-15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787A24-BE84-4157-94C1-9A7A79D9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F1FFAF-AEA7-452C-A4D1-30DB6A2D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18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C4024C-82C6-4423-B6FE-9BA4FAA0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2022-12-15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F9293E-421C-4271-B305-C1DCD9CB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117AE5-D386-44E1-A33E-AF0CB98B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75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EC912-60E5-4D3D-871C-FF5DA7CB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D9E88-74F3-422C-9E59-510E80C6A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94D063-B3A4-4C3C-8069-84656AB76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F32F1B-2CCC-4D15-A803-12968F82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2022-12-15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54016-EFB9-428B-81C1-FED128C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00FA2-5102-4C8C-96F7-2B817D3A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17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21D4F-EBDD-443A-A896-AF6E7BD0A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1F57C0-F860-4BEC-809A-CA3A136A9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A4343B-537F-4B30-B217-CAD8D30C6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9E8029-4A06-46F6-8D25-4B017CF9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2022-12-15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EFA6CE-3D65-41B0-9261-33E1BC67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6F452B-13C5-4C0B-841E-5F75AA1D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002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9A71E5-0996-4C33-9FB0-6B7DA87D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87D56C-E45E-4468-92BA-7EFD330D5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1BF50-8679-45DD-AF2E-48DE0F8E0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D5F8-769D-42A4-8431-1999C6ACF644}" type="datetimeFigureOut">
              <a:rPr lang="ko-KR" altLang="en-US" smtClean="0"/>
              <a:t>2022-12-15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1FF8A-3476-41E0-8703-153F2F253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616DB-7397-4BC5-AD2D-F85F7AABF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93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3E8E6B-167C-42CA-A999-FEA8F2E30DA6}"/>
              </a:ext>
            </a:extLst>
          </p:cNvPr>
          <p:cNvSpPr txBox="1"/>
          <p:nvPr/>
        </p:nvSpPr>
        <p:spPr>
          <a:xfrm>
            <a:off x="1544828" y="2601876"/>
            <a:ext cx="3972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코트라 고딕체" panose="02020603020101020101" pitchFamily="18" charset="-127"/>
              </a:rPr>
              <a:t>통계처리입문</a:t>
            </a:r>
            <a:endParaRPr lang="en-US" altLang="ko-KR" sz="2800" spc="-150" dirty="0">
              <a:latin typeface="나눔스퀘어 네오 OTF Bold" panose="00000800000000000000" pitchFamily="50" charset="-127"/>
              <a:ea typeface="나눔스퀘어 네오 OTF Bold" panose="00000800000000000000" pitchFamily="50" charset="-127"/>
              <a:cs typeface="코트라 고딕체" panose="02020603020101020101" pitchFamily="18" charset="-127"/>
            </a:endParaRPr>
          </a:p>
          <a:p>
            <a:r>
              <a:rPr lang="ko-KR" altLang="en-US" sz="2800" spc="-150" dirty="0">
                <a:solidFill>
                  <a:srgbClr val="93A20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코트라 고딕체" panose="02020603020101020101" pitchFamily="18" charset="-127"/>
              </a:rPr>
              <a:t>가설 검정 프로젝트 발표</a:t>
            </a:r>
            <a:endParaRPr lang="en-US" altLang="ko-KR" sz="2800" spc="-150" dirty="0">
              <a:solidFill>
                <a:srgbClr val="93A20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  <a:cs typeface="코트라 고딕체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AB716-4B23-446A-B27C-F24286BF861D}"/>
              </a:ext>
            </a:extLst>
          </p:cNvPr>
          <p:cNvSpPr txBox="1"/>
          <p:nvPr/>
        </p:nvSpPr>
        <p:spPr>
          <a:xfrm>
            <a:off x="4878527" y="6419328"/>
            <a:ext cx="2737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2022 2</a:t>
            </a:r>
            <a:r>
              <a:rPr lang="ko-KR" altLang="en-US" sz="1400" spc="-150" dirty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학기 </a:t>
            </a:r>
            <a:r>
              <a:rPr lang="en-US" altLang="ko-KR" sz="1400" spc="-150" dirty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ITM </a:t>
            </a:r>
            <a:r>
              <a:rPr lang="ko-KR" altLang="en-US" sz="1400" spc="-150" dirty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전공 통계처리입문 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C1FD5D9-0E24-4680-812C-3E57EB16C56F}"/>
              </a:ext>
            </a:extLst>
          </p:cNvPr>
          <p:cNvCxnSpPr>
            <a:cxnSpLocks/>
          </p:cNvCxnSpPr>
          <p:nvPr/>
        </p:nvCxnSpPr>
        <p:spPr>
          <a:xfrm>
            <a:off x="5702568" y="6381750"/>
            <a:ext cx="10646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E23544E-6BA9-42ED-8146-B4699CFA84AD}"/>
              </a:ext>
            </a:extLst>
          </p:cNvPr>
          <p:cNvCxnSpPr>
            <a:cxnSpLocks/>
          </p:cNvCxnSpPr>
          <p:nvPr/>
        </p:nvCxnSpPr>
        <p:spPr>
          <a:xfrm flipV="1">
            <a:off x="5561556" y="3269989"/>
            <a:ext cx="6630444" cy="13239"/>
          </a:xfrm>
          <a:prstGeom prst="line">
            <a:avLst/>
          </a:prstGeom>
          <a:ln w="9525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9082B28-6966-405E-98C2-B86531ACAFD2}"/>
              </a:ext>
            </a:extLst>
          </p:cNvPr>
          <p:cNvCxnSpPr>
            <a:cxnSpLocks/>
          </p:cNvCxnSpPr>
          <p:nvPr/>
        </p:nvCxnSpPr>
        <p:spPr>
          <a:xfrm>
            <a:off x="165100" y="3269728"/>
            <a:ext cx="1274092" cy="1"/>
          </a:xfrm>
          <a:prstGeom prst="line">
            <a:avLst/>
          </a:prstGeom>
          <a:ln w="9525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EADECE8-873F-12FF-EB6B-9B5B50DC8B04}"/>
              </a:ext>
            </a:extLst>
          </p:cNvPr>
          <p:cNvSpPr txBox="1"/>
          <p:nvPr/>
        </p:nvSpPr>
        <p:spPr>
          <a:xfrm>
            <a:off x="1544828" y="3574772"/>
            <a:ext cx="7268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4</a:t>
            </a:r>
            <a:r>
              <a:rPr lang="ko-KR" altLang="en-US" sz="1200" dirty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조 </a:t>
            </a:r>
            <a:r>
              <a:rPr lang="en-US" altLang="ko-KR" sz="1200" dirty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(21102054 </a:t>
            </a:r>
            <a:r>
              <a:rPr lang="ko-KR" altLang="en-US" sz="1200" dirty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임새연</a:t>
            </a:r>
            <a:r>
              <a:rPr lang="en-US" altLang="ko-KR" sz="1200" dirty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22102007 </a:t>
            </a:r>
            <a:r>
              <a:rPr lang="ko-KR" altLang="en-US" sz="1200" dirty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이가연 </a:t>
            </a:r>
            <a:r>
              <a:rPr lang="en-US" altLang="ko-KR" sz="1200" dirty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22101994 </a:t>
            </a:r>
            <a:r>
              <a:rPr lang="ko-KR" altLang="en-US" sz="1200" dirty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김준섭</a:t>
            </a:r>
            <a:r>
              <a:rPr lang="en-US" altLang="ko-KR" sz="1200" dirty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)</a:t>
            </a:r>
            <a:endParaRPr lang="ko-KR" altLang="en-US" sz="1200" dirty="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292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309B83BE-4BB9-8E8C-7676-CA520E6CA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1940248"/>
              </p:ext>
            </p:extLst>
          </p:nvPr>
        </p:nvGraphicFramePr>
        <p:xfrm>
          <a:off x="6312158" y="902024"/>
          <a:ext cx="5867779" cy="5418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F2D7AE42-8BAD-DD2C-24EA-BA08330E7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267340"/>
              </p:ext>
            </p:extLst>
          </p:nvPr>
        </p:nvGraphicFramePr>
        <p:xfrm>
          <a:off x="-141158" y="930875"/>
          <a:ext cx="676846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72100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0C99C5-11F5-8197-C28A-6D73D59791B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599702" y="552188"/>
            <a:ext cx="959229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F63267-DCA4-9410-52D5-34FD904B097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-42325" y="552188"/>
            <a:ext cx="71301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FC5932-D0F3-E717-AE33-F94BEFBC7919}"/>
              </a:ext>
            </a:extLst>
          </p:cNvPr>
          <p:cNvSpPr txBox="1"/>
          <p:nvPr/>
        </p:nvSpPr>
        <p:spPr>
          <a:xfrm>
            <a:off x="736731" y="290578"/>
            <a:ext cx="17718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rPr>
              <a:t>조사결과</a:t>
            </a:r>
            <a:endParaRPr kumimoji="0" lang="en-US" altLang="ko-KR" sz="28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코트라 고딕체" panose="0202060302010102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0C4311E-405D-A6A8-E3DD-2CFCA351F876}"/>
              </a:ext>
            </a:extLst>
          </p:cNvPr>
          <p:cNvGrpSpPr/>
          <p:nvPr/>
        </p:nvGrpSpPr>
        <p:grpSpPr>
          <a:xfrm>
            <a:off x="5541218" y="1010379"/>
            <a:ext cx="6459598" cy="707886"/>
            <a:chOff x="512653" y="5416806"/>
            <a:chExt cx="6459598" cy="707886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C7D12A9-0AF3-7523-3E05-B5CE4FE6FC8B}"/>
                </a:ext>
              </a:extLst>
            </p:cNvPr>
            <p:cNvSpPr/>
            <p:nvPr/>
          </p:nvSpPr>
          <p:spPr>
            <a:xfrm>
              <a:off x="512653" y="5482894"/>
              <a:ext cx="57833" cy="230825"/>
            </a:xfrm>
            <a:prstGeom prst="roundRect">
              <a:avLst>
                <a:gd name="adj" fmla="val 27647"/>
              </a:avLst>
            </a:prstGeom>
            <a:solidFill>
              <a:srgbClr val="DFCF00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AA9312-5523-7DC6-22DA-EC7756C0632F}"/>
                </a:ext>
              </a:extLst>
            </p:cNvPr>
            <p:cNvSpPr txBox="1"/>
            <p:nvPr/>
          </p:nvSpPr>
          <p:spPr>
            <a:xfrm>
              <a:off x="645642" y="5416806"/>
              <a:ext cx="632660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SNS</a:t>
              </a:r>
              <a:r>
                <a:rPr lang="ko-KR" altLang="en-US" sz="20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를 사용하지 않는 경우</a:t>
              </a:r>
              <a:endParaRPr lang="en-US" altLang="ko-KR" sz="2000" b="1" spc="-150" dirty="0"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한 달 총 지출액에서 무계획적인 지출의 비율은 어느 정도인가요</a:t>
              </a:r>
              <a:r>
                <a:rPr lang="en-US" altLang="ko-KR" sz="20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?</a:t>
              </a:r>
              <a:endPara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8010652-859B-BFE1-EFD2-8D637FF0B501}"/>
              </a:ext>
            </a:extLst>
          </p:cNvPr>
          <p:cNvGrpSpPr/>
          <p:nvPr/>
        </p:nvGrpSpPr>
        <p:grpSpPr>
          <a:xfrm>
            <a:off x="884697" y="1028934"/>
            <a:ext cx="3877803" cy="707886"/>
            <a:chOff x="749869" y="1013695"/>
            <a:chExt cx="3877803" cy="707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906071D-D5EB-03F0-5CF3-5659AB56CD18}"/>
                </a:ext>
              </a:extLst>
            </p:cNvPr>
            <p:cNvSpPr txBox="1"/>
            <p:nvPr/>
          </p:nvSpPr>
          <p:spPr>
            <a:xfrm>
              <a:off x="890227" y="1013695"/>
              <a:ext cx="373744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SNS</a:t>
              </a:r>
              <a:r>
                <a:rPr lang="ko-KR" altLang="en-US" sz="20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를 사용하자 않는 경우</a:t>
              </a:r>
              <a:endParaRPr lang="en-US" altLang="ko-KR" sz="2000" b="1" spc="-150" dirty="0"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한 달 평균 지출이 어느 정도 되나요</a:t>
              </a:r>
              <a:r>
                <a:rPr lang="en-US" altLang="ko-KR" sz="20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?</a:t>
              </a:r>
              <a:endPara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FFA1E40-008E-01F4-421B-379AB0F1853B}"/>
                </a:ext>
              </a:extLst>
            </p:cNvPr>
            <p:cNvSpPr/>
            <p:nvPr/>
          </p:nvSpPr>
          <p:spPr>
            <a:xfrm>
              <a:off x="749869" y="1098337"/>
              <a:ext cx="57833" cy="230825"/>
            </a:xfrm>
            <a:prstGeom prst="roundRect">
              <a:avLst>
                <a:gd name="adj" fmla="val 27647"/>
              </a:avLst>
            </a:prstGeom>
            <a:solidFill>
              <a:srgbClr val="DFCF00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69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309B83BE-4BB9-8E8C-7676-CA520E6CA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5492589"/>
              </p:ext>
            </p:extLst>
          </p:nvPr>
        </p:nvGraphicFramePr>
        <p:xfrm>
          <a:off x="6349098" y="923650"/>
          <a:ext cx="5867779" cy="5418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F2D7AE42-8BAD-DD2C-24EA-BA08330E7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8772247"/>
              </p:ext>
            </p:extLst>
          </p:nvPr>
        </p:nvGraphicFramePr>
        <p:xfrm>
          <a:off x="-119893" y="930875"/>
          <a:ext cx="634140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72100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0C99C5-11F5-8197-C28A-6D73D59791B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599702" y="552188"/>
            <a:ext cx="959229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F63267-DCA4-9410-52D5-34FD904B097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-42325" y="552188"/>
            <a:ext cx="71301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FC5932-D0F3-E717-AE33-F94BEFBC7919}"/>
              </a:ext>
            </a:extLst>
          </p:cNvPr>
          <p:cNvSpPr txBox="1"/>
          <p:nvPr/>
        </p:nvSpPr>
        <p:spPr>
          <a:xfrm>
            <a:off x="736731" y="290578"/>
            <a:ext cx="17718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rPr>
              <a:t>조사결과</a:t>
            </a:r>
            <a:endParaRPr kumimoji="0" lang="en-US" altLang="ko-KR" sz="28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코트라 고딕체" panose="0202060302010102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0C4311E-405D-A6A8-E3DD-2CFCA351F876}"/>
              </a:ext>
            </a:extLst>
          </p:cNvPr>
          <p:cNvGrpSpPr/>
          <p:nvPr/>
        </p:nvGrpSpPr>
        <p:grpSpPr>
          <a:xfrm>
            <a:off x="6877026" y="1028934"/>
            <a:ext cx="6216851" cy="707886"/>
            <a:chOff x="512653" y="5416806"/>
            <a:chExt cx="6216851" cy="707886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C7D12A9-0AF3-7523-3E05-B5CE4FE6FC8B}"/>
                </a:ext>
              </a:extLst>
            </p:cNvPr>
            <p:cNvSpPr/>
            <p:nvPr/>
          </p:nvSpPr>
          <p:spPr>
            <a:xfrm>
              <a:off x="512653" y="5482894"/>
              <a:ext cx="57833" cy="230825"/>
            </a:xfrm>
            <a:prstGeom prst="roundRect">
              <a:avLst>
                <a:gd name="adj" fmla="val 27647"/>
              </a:avLst>
            </a:prstGeom>
            <a:solidFill>
              <a:srgbClr val="DFCF00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AA9312-5523-7DC6-22DA-EC7756C0632F}"/>
                </a:ext>
              </a:extLst>
            </p:cNvPr>
            <p:cNvSpPr txBox="1"/>
            <p:nvPr/>
          </p:nvSpPr>
          <p:spPr>
            <a:xfrm>
              <a:off x="861725" y="5416806"/>
              <a:ext cx="586777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SNS</a:t>
              </a:r>
              <a:r>
                <a:rPr lang="ko-KR" altLang="en-US" sz="20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를 사용하는 경우</a:t>
              </a:r>
              <a:endParaRPr lang="en-US" altLang="ko-KR" sz="2000" b="1" spc="-150" dirty="0"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SNS </a:t>
              </a:r>
              <a:r>
                <a:rPr lang="ko-KR" altLang="en-US" sz="20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광고를  하루 평균 몇 번 정도 접하시나요</a:t>
              </a:r>
              <a:r>
                <a:rPr lang="en-US" altLang="ko-KR" sz="20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?</a:t>
              </a:r>
              <a:endPara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8010652-859B-BFE1-EFD2-8D637FF0B501}"/>
              </a:ext>
            </a:extLst>
          </p:cNvPr>
          <p:cNvGrpSpPr/>
          <p:nvPr/>
        </p:nvGrpSpPr>
        <p:grpSpPr>
          <a:xfrm>
            <a:off x="884697" y="1028934"/>
            <a:ext cx="4847381" cy="707886"/>
            <a:chOff x="749869" y="1013695"/>
            <a:chExt cx="4847381" cy="707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906071D-D5EB-03F0-5CF3-5659AB56CD18}"/>
                </a:ext>
              </a:extLst>
            </p:cNvPr>
            <p:cNvSpPr txBox="1"/>
            <p:nvPr/>
          </p:nvSpPr>
          <p:spPr>
            <a:xfrm>
              <a:off x="890227" y="1013695"/>
              <a:ext cx="470702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SNS</a:t>
              </a:r>
              <a:r>
                <a:rPr lang="ko-KR" altLang="en-US" sz="20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를 사용하는 경우</a:t>
              </a:r>
              <a:endParaRPr lang="en-US" altLang="ko-KR" sz="2000" b="1" spc="-150" dirty="0"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SNS</a:t>
              </a:r>
              <a:r>
                <a:rPr lang="ko-KR" altLang="en-US" sz="20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를 하루 평균 몇 시간 정도 사용하시나요</a:t>
              </a:r>
              <a:r>
                <a:rPr lang="en-US" altLang="ko-KR" sz="20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?</a:t>
              </a:r>
              <a:endPara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FFA1E40-008E-01F4-421B-379AB0F1853B}"/>
                </a:ext>
              </a:extLst>
            </p:cNvPr>
            <p:cNvSpPr/>
            <p:nvPr/>
          </p:nvSpPr>
          <p:spPr>
            <a:xfrm>
              <a:off x="749869" y="1098337"/>
              <a:ext cx="57833" cy="230825"/>
            </a:xfrm>
            <a:prstGeom prst="roundRect">
              <a:avLst>
                <a:gd name="adj" fmla="val 27647"/>
              </a:avLst>
            </a:prstGeom>
            <a:solidFill>
              <a:srgbClr val="DFCF00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85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309B83BE-4BB9-8E8C-7676-CA520E6CA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995093"/>
              </p:ext>
            </p:extLst>
          </p:nvPr>
        </p:nvGraphicFramePr>
        <p:xfrm>
          <a:off x="6290893" y="902024"/>
          <a:ext cx="5867779" cy="5418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72100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0C99C5-11F5-8197-C28A-6D73D59791B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599702" y="552188"/>
            <a:ext cx="959229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F63267-DCA4-9410-52D5-34FD904B097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-42325" y="552188"/>
            <a:ext cx="71301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FC5932-D0F3-E717-AE33-F94BEFBC7919}"/>
              </a:ext>
            </a:extLst>
          </p:cNvPr>
          <p:cNvSpPr txBox="1"/>
          <p:nvPr/>
        </p:nvSpPr>
        <p:spPr>
          <a:xfrm>
            <a:off x="736731" y="290578"/>
            <a:ext cx="17718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rPr>
              <a:t>조사결과</a:t>
            </a:r>
            <a:endParaRPr kumimoji="0" lang="en-US" altLang="ko-KR" sz="28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코트라 고딕체" panose="0202060302010102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0C4311E-405D-A6A8-E3DD-2CFCA351F876}"/>
              </a:ext>
            </a:extLst>
          </p:cNvPr>
          <p:cNvGrpSpPr/>
          <p:nvPr/>
        </p:nvGrpSpPr>
        <p:grpSpPr>
          <a:xfrm>
            <a:off x="6498143" y="1010379"/>
            <a:ext cx="6459598" cy="707886"/>
            <a:chOff x="512653" y="5416806"/>
            <a:chExt cx="6459598" cy="707886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C7D12A9-0AF3-7523-3E05-B5CE4FE6FC8B}"/>
                </a:ext>
              </a:extLst>
            </p:cNvPr>
            <p:cNvSpPr/>
            <p:nvPr/>
          </p:nvSpPr>
          <p:spPr>
            <a:xfrm>
              <a:off x="512653" y="5482894"/>
              <a:ext cx="57833" cy="230825"/>
            </a:xfrm>
            <a:prstGeom prst="roundRect">
              <a:avLst>
                <a:gd name="adj" fmla="val 27647"/>
              </a:avLst>
            </a:prstGeom>
            <a:solidFill>
              <a:srgbClr val="DFCF00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AA9312-5523-7DC6-22DA-EC7756C0632F}"/>
                </a:ext>
              </a:extLst>
            </p:cNvPr>
            <p:cNvSpPr txBox="1"/>
            <p:nvPr/>
          </p:nvSpPr>
          <p:spPr>
            <a:xfrm>
              <a:off x="645642" y="5416806"/>
              <a:ext cx="632660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SNS</a:t>
              </a:r>
              <a:r>
                <a:rPr lang="ko-KR" altLang="en-US" sz="20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를 사용하는 경우</a:t>
              </a:r>
              <a:endParaRPr lang="en-US" altLang="ko-KR" sz="2000" b="1" spc="-150" dirty="0"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SNS </a:t>
              </a:r>
              <a:r>
                <a:rPr lang="ko-KR" altLang="en-US" sz="20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광고의 영향을 받고 제품을 구매한 적이 있나요</a:t>
              </a:r>
              <a:r>
                <a:rPr lang="en-US" altLang="ko-KR" sz="20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?</a:t>
              </a:r>
              <a:endPara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8010652-859B-BFE1-EFD2-8D637FF0B501}"/>
              </a:ext>
            </a:extLst>
          </p:cNvPr>
          <p:cNvGrpSpPr/>
          <p:nvPr/>
        </p:nvGrpSpPr>
        <p:grpSpPr>
          <a:xfrm>
            <a:off x="1288732" y="1028934"/>
            <a:ext cx="3877803" cy="707886"/>
            <a:chOff x="749869" y="1013695"/>
            <a:chExt cx="3877803" cy="707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906071D-D5EB-03F0-5CF3-5659AB56CD18}"/>
                </a:ext>
              </a:extLst>
            </p:cNvPr>
            <p:cNvSpPr txBox="1"/>
            <p:nvPr/>
          </p:nvSpPr>
          <p:spPr>
            <a:xfrm>
              <a:off x="890227" y="1013695"/>
              <a:ext cx="373744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SNS</a:t>
              </a:r>
              <a:r>
                <a:rPr lang="ko-KR" altLang="en-US" sz="20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를 사용하는 경우</a:t>
              </a:r>
              <a:endParaRPr lang="en-US" altLang="ko-KR" sz="2000" b="1" spc="-150" dirty="0"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한 달 평균 지출이 어느 정도 되나요</a:t>
              </a:r>
              <a:r>
                <a:rPr lang="en-US" altLang="ko-KR" sz="20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?</a:t>
              </a:r>
              <a:endPara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FFA1E40-008E-01F4-421B-379AB0F1853B}"/>
                </a:ext>
              </a:extLst>
            </p:cNvPr>
            <p:cNvSpPr/>
            <p:nvPr/>
          </p:nvSpPr>
          <p:spPr>
            <a:xfrm>
              <a:off x="749869" y="1098337"/>
              <a:ext cx="57833" cy="230825"/>
            </a:xfrm>
            <a:prstGeom prst="roundRect">
              <a:avLst>
                <a:gd name="adj" fmla="val 27647"/>
              </a:avLst>
            </a:prstGeom>
            <a:solidFill>
              <a:srgbClr val="DFCF00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2BB36246-62CF-5E3A-C6F6-27B4F0936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8293153"/>
              </p:ext>
            </p:extLst>
          </p:nvPr>
        </p:nvGraphicFramePr>
        <p:xfrm>
          <a:off x="-141158" y="930875"/>
          <a:ext cx="676846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191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10B9966E-6650-E44E-5D6D-98D74A3D0B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0698683"/>
              </p:ext>
            </p:extLst>
          </p:nvPr>
        </p:nvGraphicFramePr>
        <p:xfrm>
          <a:off x="6308650" y="1002742"/>
          <a:ext cx="5867779" cy="5418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F2D7AE42-8BAD-DD2C-24EA-BA08330E7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7904683"/>
              </p:ext>
            </p:extLst>
          </p:nvPr>
        </p:nvGraphicFramePr>
        <p:xfrm>
          <a:off x="-77363" y="803285"/>
          <a:ext cx="5867779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72100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0C99C5-11F5-8197-C28A-6D73D59791B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599702" y="552188"/>
            <a:ext cx="959229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F63267-DCA4-9410-52D5-34FD904B097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-42325" y="552188"/>
            <a:ext cx="71301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FC5932-D0F3-E717-AE33-F94BEFBC7919}"/>
              </a:ext>
            </a:extLst>
          </p:cNvPr>
          <p:cNvSpPr txBox="1"/>
          <p:nvPr/>
        </p:nvSpPr>
        <p:spPr>
          <a:xfrm>
            <a:off x="736731" y="290578"/>
            <a:ext cx="17718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rPr>
              <a:t>조사결과</a:t>
            </a:r>
            <a:endParaRPr kumimoji="0" lang="en-US" altLang="ko-KR" sz="28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코트라 고딕체" panose="0202060302010102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0C4311E-405D-A6A8-E3DD-2CFCA351F876}"/>
              </a:ext>
            </a:extLst>
          </p:cNvPr>
          <p:cNvGrpSpPr/>
          <p:nvPr/>
        </p:nvGrpSpPr>
        <p:grpSpPr>
          <a:xfrm>
            <a:off x="5904615" y="1002742"/>
            <a:ext cx="6544658" cy="646331"/>
            <a:chOff x="512653" y="5416806"/>
            <a:chExt cx="6544658" cy="646331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C7D12A9-0AF3-7523-3E05-B5CE4FE6FC8B}"/>
                </a:ext>
              </a:extLst>
            </p:cNvPr>
            <p:cNvSpPr/>
            <p:nvPr/>
          </p:nvSpPr>
          <p:spPr>
            <a:xfrm>
              <a:off x="512653" y="5482894"/>
              <a:ext cx="57833" cy="230825"/>
            </a:xfrm>
            <a:prstGeom prst="roundRect">
              <a:avLst>
                <a:gd name="adj" fmla="val 27647"/>
              </a:avLst>
            </a:prstGeom>
            <a:solidFill>
              <a:srgbClr val="DFCF00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AA9312-5523-7DC6-22DA-EC7756C0632F}"/>
                </a:ext>
              </a:extLst>
            </p:cNvPr>
            <p:cNvSpPr txBox="1"/>
            <p:nvPr/>
          </p:nvSpPr>
          <p:spPr>
            <a:xfrm>
              <a:off x="730702" y="5416806"/>
              <a:ext cx="632660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8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SNS</a:t>
              </a:r>
              <a:r>
                <a:rPr lang="ko-KR" altLang="en-US" sz="18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를 사용하며 </a:t>
              </a:r>
              <a:r>
                <a:rPr lang="en-US" altLang="ko-KR" sz="18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SNS </a:t>
              </a:r>
              <a:r>
                <a:rPr lang="ko-KR" altLang="en-US" sz="18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광고를 보고 무계획적 소비를 한 적 있는 경우</a:t>
              </a:r>
              <a:r>
                <a:rPr lang="en-US" altLang="ko-KR" sz="18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,</a:t>
              </a: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한 달 총 지출액에서 무계획적인 지출의 비율은 어느 정도인가요</a:t>
              </a:r>
              <a:r>
                <a:rPr lang="en-US" altLang="ko-KR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?</a:t>
              </a:r>
              <a:endParaRPr kumimoji="0" lang="en-US" altLang="ko-KR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8010652-859B-BFE1-EFD2-8D637FF0B501}"/>
              </a:ext>
            </a:extLst>
          </p:cNvPr>
          <p:cNvGrpSpPr/>
          <p:nvPr/>
        </p:nvGrpSpPr>
        <p:grpSpPr>
          <a:xfrm>
            <a:off x="191184" y="987251"/>
            <a:ext cx="6908822" cy="646331"/>
            <a:chOff x="749869" y="1013695"/>
            <a:chExt cx="6908822" cy="646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906071D-D5EB-03F0-5CF3-5659AB56CD18}"/>
                </a:ext>
              </a:extLst>
            </p:cNvPr>
            <p:cNvSpPr txBox="1"/>
            <p:nvPr/>
          </p:nvSpPr>
          <p:spPr>
            <a:xfrm>
              <a:off x="890227" y="1013695"/>
              <a:ext cx="676846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8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SNS</a:t>
              </a:r>
              <a:r>
                <a:rPr lang="ko-KR" altLang="en-US" sz="18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를 사용하는 경우</a:t>
              </a:r>
              <a:endParaRPr lang="en-US" altLang="ko-KR" sz="1800" b="1" spc="-150" dirty="0"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endParaRP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SNS</a:t>
              </a:r>
              <a:r>
                <a:rPr lang="ko-KR" altLang="en-US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의 광고를 보고 무계획적인 소비를 한 경험이 있으신가요</a:t>
              </a:r>
              <a:r>
                <a:rPr lang="en-US" altLang="ko-KR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?</a:t>
              </a:r>
              <a:endParaRPr kumimoji="0" lang="en-US" altLang="ko-KR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FFA1E40-008E-01F4-421B-379AB0F1853B}"/>
                </a:ext>
              </a:extLst>
            </p:cNvPr>
            <p:cNvSpPr/>
            <p:nvPr/>
          </p:nvSpPr>
          <p:spPr>
            <a:xfrm>
              <a:off x="749869" y="1098337"/>
              <a:ext cx="57833" cy="230825"/>
            </a:xfrm>
            <a:prstGeom prst="roundRect">
              <a:avLst>
                <a:gd name="adj" fmla="val 27647"/>
              </a:avLst>
            </a:prstGeom>
            <a:solidFill>
              <a:srgbClr val="DFCF00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9526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DE246165-9B0B-9B0F-C9AE-AB2DF496AE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8154232"/>
              </p:ext>
            </p:extLst>
          </p:nvPr>
        </p:nvGraphicFramePr>
        <p:xfrm>
          <a:off x="6466570" y="813798"/>
          <a:ext cx="5867779" cy="5418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10B9966E-6650-E44E-5D6D-98D74A3D0B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8022754"/>
              </p:ext>
            </p:extLst>
          </p:nvPr>
        </p:nvGraphicFramePr>
        <p:xfrm>
          <a:off x="331346" y="1060495"/>
          <a:ext cx="5867779" cy="5418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72100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0C99C5-11F5-8197-C28A-6D73D59791B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599702" y="552188"/>
            <a:ext cx="959229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F63267-DCA4-9410-52D5-34FD904B097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-42325" y="552188"/>
            <a:ext cx="71301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FC5932-D0F3-E717-AE33-F94BEFBC7919}"/>
              </a:ext>
            </a:extLst>
          </p:cNvPr>
          <p:cNvSpPr txBox="1"/>
          <p:nvPr/>
        </p:nvSpPr>
        <p:spPr>
          <a:xfrm>
            <a:off x="736731" y="290578"/>
            <a:ext cx="17718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rPr>
              <a:t>조사결과</a:t>
            </a:r>
            <a:endParaRPr kumimoji="0" lang="en-US" altLang="ko-KR" sz="28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코트라 고딕체" panose="0202060302010102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0C4311E-405D-A6A8-E3DD-2CFCA351F876}"/>
              </a:ext>
            </a:extLst>
          </p:cNvPr>
          <p:cNvGrpSpPr/>
          <p:nvPr/>
        </p:nvGrpSpPr>
        <p:grpSpPr>
          <a:xfrm>
            <a:off x="198357" y="1060495"/>
            <a:ext cx="6459598" cy="646331"/>
            <a:chOff x="512653" y="5416806"/>
            <a:chExt cx="6459598" cy="646331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C7D12A9-0AF3-7523-3E05-B5CE4FE6FC8B}"/>
                </a:ext>
              </a:extLst>
            </p:cNvPr>
            <p:cNvSpPr/>
            <p:nvPr/>
          </p:nvSpPr>
          <p:spPr>
            <a:xfrm>
              <a:off x="512653" y="5482894"/>
              <a:ext cx="57833" cy="230825"/>
            </a:xfrm>
            <a:prstGeom prst="roundRect">
              <a:avLst>
                <a:gd name="adj" fmla="val 27647"/>
              </a:avLst>
            </a:prstGeom>
            <a:solidFill>
              <a:srgbClr val="DFCF00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AA9312-5523-7DC6-22DA-EC7756C0632F}"/>
                </a:ext>
              </a:extLst>
            </p:cNvPr>
            <p:cNvSpPr txBox="1"/>
            <p:nvPr/>
          </p:nvSpPr>
          <p:spPr>
            <a:xfrm>
              <a:off x="645642" y="5416806"/>
              <a:ext cx="632660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8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SNS</a:t>
              </a:r>
              <a:r>
                <a:rPr lang="ko-KR" altLang="en-US" sz="18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를 사용하며 </a:t>
              </a:r>
              <a:r>
                <a:rPr lang="en-US" altLang="ko-KR" sz="18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SNS </a:t>
              </a:r>
              <a:r>
                <a:rPr lang="ko-KR" altLang="en-US" sz="18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광고를 보고 무계획적 소비를 한 적 없는 경우</a:t>
              </a:r>
              <a:r>
                <a:rPr lang="en-US" altLang="ko-KR" sz="18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,</a:t>
              </a:r>
            </a:p>
            <a:p>
              <a:pPr>
                <a:defRPr/>
              </a:pPr>
              <a:r>
                <a:rPr lang="ko-KR" altLang="en-US" sz="18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 </a:t>
              </a:r>
              <a:r>
                <a:rPr lang="ko-KR" altLang="en-US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한 달 총 지출액에서 무계획적인 지출의 비율은 어느 정도인가요</a:t>
              </a:r>
              <a:r>
                <a:rPr lang="en-US" altLang="ko-KR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?</a:t>
              </a:r>
              <a:endParaRPr kumimoji="0" lang="en-US" altLang="ko-KR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5DD84C7-1432-FF44-02E0-0291EF6D8151}"/>
              </a:ext>
            </a:extLst>
          </p:cNvPr>
          <p:cNvGrpSpPr/>
          <p:nvPr/>
        </p:nvGrpSpPr>
        <p:grpSpPr>
          <a:xfrm>
            <a:off x="7066986" y="1060495"/>
            <a:ext cx="6459598" cy="646331"/>
            <a:chOff x="512653" y="5416806"/>
            <a:chExt cx="6459598" cy="646331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C804369-E1FB-411E-A805-B23C240F153C}"/>
                </a:ext>
              </a:extLst>
            </p:cNvPr>
            <p:cNvSpPr/>
            <p:nvPr/>
          </p:nvSpPr>
          <p:spPr>
            <a:xfrm>
              <a:off x="512653" y="5482894"/>
              <a:ext cx="57833" cy="230825"/>
            </a:xfrm>
            <a:prstGeom prst="roundRect">
              <a:avLst>
                <a:gd name="adj" fmla="val 27647"/>
              </a:avLst>
            </a:prstGeom>
            <a:solidFill>
              <a:srgbClr val="DFCF00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7CC328-AA95-8D0F-93CF-005B13365E92}"/>
                </a:ext>
              </a:extLst>
            </p:cNvPr>
            <p:cNvSpPr txBox="1"/>
            <p:nvPr/>
          </p:nvSpPr>
          <p:spPr>
            <a:xfrm>
              <a:off x="645642" y="5416806"/>
              <a:ext cx="632660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SNS </a:t>
              </a:r>
              <a:r>
                <a:rPr lang="ko-KR" altLang="en-US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사용 여부 무관</a:t>
              </a:r>
              <a:r>
                <a:rPr lang="en-US" altLang="ko-KR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, </a:t>
              </a:r>
              <a:r>
                <a:rPr lang="ko-KR" altLang="en-US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무계획적 지출을 경험한 경우</a:t>
              </a:r>
              <a:r>
                <a:rPr lang="en-US" altLang="ko-KR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,</a:t>
              </a:r>
            </a:p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무계획적 지출의 원인이 무엇이라고 생각하시나요</a:t>
              </a:r>
              <a:r>
                <a:rPr lang="en-US" altLang="ko-KR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?</a:t>
              </a:r>
              <a:endParaRPr kumimoji="0" lang="en-US" altLang="ko-KR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489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0C99C5-11F5-8197-C28A-6D73D59791B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599702" y="552188"/>
            <a:ext cx="959229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F63267-DCA4-9410-52D5-34FD904B097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-42325" y="552188"/>
            <a:ext cx="71301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FC5932-D0F3-E717-AE33-F94BEFBC7919}"/>
              </a:ext>
            </a:extLst>
          </p:cNvPr>
          <p:cNvSpPr txBox="1"/>
          <p:nvPr/>
        </p:nvSpPr>
        <p:spPr>
          <a:xfrm>
            <a:off x="736731" y="290578"/>
            <a:ext cx="17718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rPr>
              <a:t>가설검정</a:t>
            </a:r>
            <a:endParaRPr kumimoji="0" lang="en-US" altLang="ko-KR" sz="28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코트라 고딕체" panose="020206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086F46D-DAC0-4850-9736-CBD915A59F10}"/>
              </a:ext>
            </a:extLst>
          </p:cNvPr>
          <p:cNvSpPr/>
          <p:nvPr/>
        </p:nvSpPr>
        <p:spPr>
          <a:xfrm>
            <a:off x="314184" y="1371925"/>
            <a:ext cx="76547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1F10F-30B8-FDF0-2EFE-16B0996C89D7}"/>
              </a:ext>
            </a:extLst>
          </p:cNvPr>
          <p:cNvSpPr txBox="1"/>
          <p:nvPr/>
        </p:nvSpPr>
        <p:spPr>
          <a:xfrm>
            <a:off x="447173" y="1308906"/>
            <a:ext cx="2586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spc="-150" dirty="0">
                <a:solidFill>
                  <a:prstClr val="black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코트라 고딕체" panose="02020603020101020101" pitchFamily="18" charset="-127"/>
              </a:rPr>
              <a:t>가설</a:t>
            </a:r>
            <a:r>
              <a:rPr lang="en-US" altLang="ko-KR" sz="2000" b="1" spc="-150" dirty="0">
                <a:solidFill>
                  <a:prstClr val="black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코트라 고딕체" panose="02020603020101020101" pitchFamily="18" charset="-127"/>
              </a:rPr>
              <a:t>1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OTF Light" panose="00000400000000000000" pitchFamily="50" charset="-127"/>
              <a:ea typeface="나눔스퀘어 네오 OTF Light" panose="00000400000000000000" pitchFamily="50" charset="-127"/>
              <a:cs typeface="코트라 고딕체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B16751-DE9A-E86E-60F5-0D02A5B6950E}"/>
                  </a:ext>
                </a:extLst>
              </p:cNvPr>
              <p:cNvSpPr txBox="1"/>
              <p:nvPr/>
            </p:nvSpPr>
            <p:spPr>
              <a:xfrm>
                <a:off x="447173" y="1871032"/>
                <a:ext cx="13373932" cy="38472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SNS  </a:t>
                </a:r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광고의 영향을 받아 제품을 구매한 적 있는 사람 중 무계획적 지출을 한 사람은 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40% </a:t>
                </a:r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이상일 것이다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.</a:t>
                </a:r>
              </a:p>
              <a:p>
                <a:endParaRPr lang="en-US" altLang="ko-KR" sz="2000" dirty="0"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</a:endParaRPr>
              </a:p>
              <a:p>
                <a:pPr algn="just"/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H</a:t>
                </a:r>
                <a:r>
                  <a:rPr lang="en-US" altLang="ko-KR" sz="1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0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 : p = 0.4</a:t>
                </a:r>
              </a:p>
              <a:p>
                <a:pPr algn="just"/>
                <a:endParaRPr lang="en-US" altLang="ko-KR" sz="2000" dirty="0"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</a:endParaRPr>
              </a:p>
              <a:p>
                <a:pPr algn="just"/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H</a:t>
                </a:r>
                <a:r>
                  <a:rPr lang="en-US" altLang="ko-KR" sz="11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1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 : p &gt; 0.4</a:t>
                </a:r>
              </a:p>
              <a:p>
                <a:endParaRPr lang="en-US" altLang="ko-KR" sz="1600" dirty="0"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</a:endParaRPr>
              </a:p>
              <a:p>
                <a:r>
                  <a:rPr lang="en-US" altLang="ko-KR" sz="16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(</a:t>
                </a:r>
                <a:r>
                  <a:rPr lang="ko-KR" altLang="en-US" sz="16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모바일 쇼핑에서 약 </a:t>
                </a:r>
                <a:r>
                  <a:rPr lang="en-US" altLang="ko-KR" sz="16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40%</a:t>
                </a:r>
                <a:r>
                  <a:rPr lang="ko-KR" altLang="en-US" sz="16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가 비 계획 혹은 즉석</a:t>
                </a:r>
                <a:r>
                  <a:rPr lang="en-US" altLang="ko-KR" sz="16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, </a:t>
                </a:r>
                <a:r>
                  <a:rPr lang="ko-KR" altLang="en-US" sz="16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충동 구매를 행한다는 </a:t>
                </a:r>
                <a:endParaRPr lang="en-US" altLang="ko-KR" sz="1600" dirty="0"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</a:endParaRPr>
              </a:p>
              <a:p>
                <a:endParaRPr lang="en-US" altLang="ko-KR" sz="1600" dirty="0"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</a:endParaRPr>
              </a:p>
              <a:p>
                <a:r>
                  <a:rPr lang="ko-KR" altLang="en-US" sz="16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외부 자료에 근거하여 해당 가설 설정</a:t>
                </a:r>
                <a:r>
                  <a:rPr lang="en-US" altLang="ko-KR" sz="16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)</a:t>
                </a:r>
              </a:p>
              <a:p>
                <a:endParaRPr lang="en-US" altLang="ko-KR" sz="2000" dirty="0"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</a:endParaRPr>
              </a:p>
              <a:p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n</a:t>
                </a:r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 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=</a:t>
                </a:r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 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31</a:t>
                </a:r>
              </a:p>
              <a:p>
                <a:endParaRPr lang="en-US" altLang="ko-KR" sz="2000" dirty="0"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</a:endParaRPr>
              </a:p>
              <a:p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유의 수준 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) = 0.05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B16751-DE9A-E86E-60F5-0D02A5B69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73" y="1871032"/>
                <a:ext cx="13373932" cy="3847207"/>
              </a:xfrm>
              <a:prstGeom prst="rect">
                <a:avLst/>
              </a:prstGeom>
              <a:blipFill>
                <a:blip r:embed="rId2"/>
                <a:stretch>
                  <a:fillRect l="-456" t="-951" b="-20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8DB1618D-D8AF-64CD-6B2C-3E27A50276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7995684" y="2543012"/>
            <a:ext cx="3749143" cy="391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FAD947-50CC-BFE7-A446-041133D278CB}"/>
              </a:ext>
            </a:extLst>
          </p:cNvPr>
          <p:cNvSpPr txBox="1"/>
          <p:nvPr/>
        </p:nvSpPr>
        <p:spPr>
          <a:xfrm>
            <a:off x="8526426" y="3092685"/>
            <a:ext cx="3070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*</a:t>
            </a:r>
            <a:r>
              <a:rPr lang="ko-KR" altLang="en-US" sz="9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오픈 </a:t>
            </a:r>
            <a:r>
              <a:rPr lang="ko-KR" altLang="en-US" sz="900" dirty="0" err="1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서베이</a:t>
            </a:r>
            <a:r>
              <a:rPr lang="ko-KR" altLang="en-US" sz="9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  제공</a:t>
            </a:r>
            <a:endParaRPr lang="en-US" altLang="ko-KR" sz="9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  <a:p>
            <a:r>
              <a:rPr lang="en-US" altLang="ko-KR" sz="9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2015~2018</a:t>
            </a:r>
            <a:r>
              <a:rPr lang="ko-KR" altLang="en-US" sz="9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년의 쇼핑 트렌드 분석 자료</a:t>
            </a:r>
            <a:endParaRPr lang="en-US" altLang="ko-KR" sz="9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356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>
            <a:spLocks/>
          </p:cNvSpPr>
          <p:nvPr/>
        </p:nvSpPr>
        <p:spPr>
          <a:xfrm>
            <a:off x="0" y="672100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0C99C5-11F5-8197-C28A-6D73D59791B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599702" y="552188"/>
            <a:ext cx="959229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F63267-DCA4-9410-52D5-34FD904B097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-42325" y="552188"/>
            <a:ext cx="71301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FC5932-D0F3-E717-AE33-F94BEFBC7919}"/>
              </a:ext>
            </a:extLst>
          </p:cNvPr>
          <p:cNvSpPr txBox="1"/>
          <p:nvPr/>
        </p:nvSpPr>
        <p:spPr>
          <a:xfrm>
            <a:off x="736731" y="290578"/>
            <a:ext cx="17718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rPr>
              <a:t>결과 분석</a:t>
            </a:r>
            <a:endParaRPr kumimoji="0" lang="en-US" altLang="ko-KR" sz="28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코트라 고딕체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85E3313-8C33-41D4-29B1-2A839C804636}"/>
              </a:ext>
            </a:extLst>
          </p:cNvPr>
          <p:cNvSpPr/>
          <p:nvPr/>
        </p:nvSpPr>
        <p:spPr>
          <a:xfrm>
            <a:off x="474870" y="3861152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BB09EA-F305-599A-33AB-D54A2463BAFE}"/>
              </a:ext>
            </a:extLst>
          </p:cNvPr>
          <p:cNvSpPr txBox="1"/>
          <p:nvPr/>
        </p:nvSpPr>
        <p:spPr>
          <a:xfrm>
            <a:off x="607859" y="3798133"/>
            <a:ext cx="19540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spc="-150" dirty="0">
                <a:solidFill>
                  <a:prstClr val="black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코트라 고딕체" panose="02020603020101020101" pitchFamily="18" charset="-127"/>
              </a:rPr>
              <a:t>Prop Test</a:t>
            </a:r>
            <a:r>
              <a:rPr lang="ko-KR" altLang="en-US" sz="2000" b="1" spc="-150" dirty="0">
                <a:solidFill>
                  <a:prstClr val="black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코트라 고딕체" panose="02020603020101020101" pitchFamily="18" charset="-127"/>
              </a:rPr>
              <a:t> 결과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OTF Light" panose="00000400000000000000" pitchFamily="50" charset="-127"/>
              <a:ea typeface="나눔스퀘어 네오 OTF Light" panose="00000400000000000000" pitchFamily="50" charset="-127"/>
              <a:cs typeface="코트라 고딕체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13D770-F5E7-DAEE-4AF1-82FD79211698}"/>
                  </a:ext>
                </a:extLst>
              </p:cNvPr>
              <p:cNvSpPr txBox="1"/>
              <p:nvPr/>
            </p:nvSpPr>
            <p:spPr>
              <a:xfrm>
                <a:off x="607859" y="4274574"/>
                <a:ext cx="11241557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P-value = 0.0001 &lt;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 = 0.05</a:t>
                </a:r>
              </a:p>
              <a:p>
                <a:endParaRPr lang="en-US" altLang="ko-KR" sz="2000" dirty="0"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</a:endParaRPr>
              </a:p>
              <a:p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유의수준 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5%</a:t>
                </a:r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에서 </a:t>
                </a:r>
                <a:r>
                  <a:rPr lang="ko-KR" altLang="en-US" sz="2000" dirty="0" err="1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귀무가설</a:t>
                </a:r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 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H</a:t>
                </a:r>
                <a:r>
                  <a:rPr lang="en-US" altLang="ko-KR" sz="1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0</a:t>
                </a:r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을 기각한다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.</a:t>
                </a:r>
              </a:p>
              <a:p>
                <a:endParaRPr lang="en-US" altLang="ko-KR" sz="2000" dirty="0"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</a:endParaRPr>
              </a:p>
              <a:p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SNS </a:t>
                </a:r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사용자 중에서 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40% </a:t>
                </a:r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이상의 사람들이 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SNS </a:t>
                </a:r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광고의 영향으로 무계획적 지출을 했다고 볼 수 있다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13D770-F5E7-DAEE-4AF1-82FD79211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59" y="4274574"/>
                <a:ext cx="11241557" cy="1631216"/>
              </a:xfrm>
              <a:prstGeom prst="rect">
                <a:avLst/>
              </a:prstGeom>
              <a:blipFill>
                <a:blip r:embed="rId2"/>
                <a:stretch>
                  <a:fillRect l="-597" t="-1493" b="-5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2CF5E88-0ABD-52BC-8254-AAA4E0748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70" y="1169106"/>
            <a:ext cx="6837309" cy="24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41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0C99C5-11F5-8197-C28A-6D73D59791B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599702" y="552188"/>
            <a:ext cx="959229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F63267-DCA4-9410-52D5-34FD904B097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-42325" y="552188"/>
            <a:ext cx="71301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FC5932-D0F3-E717-AE33-F94BEFBC7919}"/>
              </a:ext>
            </a:extLst>
          </p:cNvPr>
          <p:cNvSpPr txBox="1"/>
          <p:nvPr/>
        </p:nvSpPr>
        <p:spPr>
          <a:xfrm>
            <a:off x="736731" y="290578"/>
            <a:ext cx="17718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rPr>
              <a:t>가설검정</a:t>
            </a:r>
            <a:endParaRPr kumimoji="0" lang="en-US" altLang="ko-KR" sz="28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코트라 고딕체" panose="020206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086F46D-DAC0-4850-9736-CBD915A59F10}"/>
              </a:ext>
            </a:extLst>
          </p:cNvPr>
          <p:cNvSpPr/>
          <p:nvPr/>
        </p:nvSpPr>
        <p:spPr>
          <a:xfrm>
            <a:off x="1954646" y="2254965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1F10F-30B8-FDF0-2EFE-16B0996C89D7}"/>
              </a:ext>
            </a:extLst>
          </p:cNvPr>
          <p:cNvSpPr txBox="1"/>
          <p:nvPr/>
        </p:nvSpPr>
        <p:spPr>
          <a:xfrm>
            <a:off x="2087635" y="2191946"/>
            <a:ext cx="19540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spc="-150" dirty="0">
                <a:solidFill>
                  <a:prstClr val="black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코트라 고딕체" panose="02020603020101020101" pitchFamily="18" charset="-127"/>
              </a:rPr>
              <a:t>가설</a:t>
            </a:r>
            <a:r>
              <a:rPr lang="en-US" altLang="ko-KR" sz="2000" b="1" spc="-150" dirty="0">
                <a:solidFill>
                  <a:prstClr val="black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코트라 고딕체" panose="02020603020101020101" pitchFamily="18" charset="-127"/>
              </a:rPr>
              <a:t>2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OTF Light" panose="00000400000000000000" pitchFamily="50" charset="-127"/>
              <a:ea typeface="나눔스퀘어 네오 OTF Light" panose="00000400000000000000" pitchFamily="50" charset="-127"/>
              <a:cs typeface="코트라 고딕체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B16751-DE9A-E86E-60F5-0D02A5B6950E}"/>
                  </a:ext>
                </a:extLst>
              </p:cNvPr>
              <p:cNvSpPr txBox="1"/>
              <p:nvPr/>
            </p:nvSpPr>
            <p:spPr>
              <a:xfrm>
                <a:off x="2087635" y="2669012"/>
                <a:ext cx="10104365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SNS </a:t>
                </a:r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광고 노출 횟수와 무계획적 소비 여부 사이에는 관계가 있을 것이다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.</a:t>
                </a:r>
                <a:endParaRPr lang="ko-KR" altLang="en-US" sz="2000" dirty="0"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</a:endParaRPr>
              </a:p>
              <a:p>
                <a:endParaRPr lang="en-US" altLang="ko-KR" sz="2000" dirty="0"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</a:endParaRPr>
              </a:p>
              <a:p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H</a:t>
                </a:r>
                <a:r>
                  <a:rPr lang="en-US" altLang="ko-KR" sz="1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0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 : SNS </a:t>
                </a:r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광고 노출 횟수와 무계획적 소비 여부 사이에는 관계가 없다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.</a:t>
                </a:r>
              </a:p>
              <a:p>
                <a:endParaRPr lang="en-US" altLang="ko-KR" sz="2000" dirty="0"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</a:endParaRPr>
              </a:p>
              <a:p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H</a:t>
                </a:r>
                <a:r>
                  <a:rPr lang="en-US" altLang="ko-KR" sz="11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1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 : SNS </a:t>
                </a:r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광고 노출 횟수와 무계획적 소비 여부 사이에는 관계가 있다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.</a:t>
                </a:r>
              </a:p>
              <a:p>
                <a:endParaRPr lang="en-US" altLang="ko-KR" sz="2000" dirty="0"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</a:endParaRPr>
              </a:p>
              <a:p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유의 수준 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) = 0.05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B16751-DE9A-E86E-60F5-0D02A5B69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635" y="2669012"/>
                <a:ext cx="10104365" cy="2246769"/>
              </a:xfrm>
              <a:prstGeom prst="rect">
                <a:avLst/>
              </a:prstGeom>
              <a:blipFill>
                <a:blip r:embed="rId2"/>
                <a:stretch>
                  <a:fillRect l="-603" t="-1630"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488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>
            <a:spLocks/>
          </p:cNvSpPr>
          <p:nvPr/>
        </p:nvSpPr>
        <p:spPr>
          <a:xfrm>
            <a:off x="0" y="672100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0C99C5-11F5-8197-C28A-6D73D59791B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599702" y="552188"/>
            <a:ext cx="959229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F63267-DCA4-9410-52D5-34FD904B097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-42325" y="552188"/>
            <a:ext cx="71301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FC5932-D0F3-E717-AE33-F94BEFBC7919}"/>
              </a:ext>
            </a:extLst>
          </p:cNvPr>
          <p:cNvSpPr txBox="1"/>
          <p:nvPr/>
        </p:nvSpPr>
        <p:spPr>
          <a:xfrm>
            <a:off x="736731" y="290578"/>
            <a:ext cx="17718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rPr>
              <a:t>가설검정</a:t>
            </a:r>
            <a:endParaRPr kumimoji="0" lang="en-US" altLang="ko-KR" sz="28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코트라 고딕체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85E3313-8C33-41D4-29B1-2A839C804636}"/>
              </a:ext>
            </a:extLst>
          </p:cNvPr>
          <p:cNvSpPr/>
          <p:nvPr/>
        </p:nvSpPr>
        <p:spPr>
          <a:xfrm>
            <a:off x="736731" y="3660860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BB09EA-F305-599A-33AB-D54A2463BAFE}"/>
              </a:ext>
            </a:extLst>
          </p:cNvPr>
          <p:cNvSpPr txBox="1"/>
          <p:nvPr/>
        </p:nvSpPr>
        <p:spPr>
          <a:xfrm>
            <a:off x="869720" y="3597841"/>
            <a:ext cx="19540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spc="-150" dirty="0">
                <a:solidFill>
                  <a:prstClr val="black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코트라 고딕체" panose="02020603020101020101" pitchFamily="18" charset="-127"/>
              </a:rPr>
              <a:t>독립성 검정 결과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OTF Light" panose="00000400000000000000" pitchFamily="50" charset="-127"/>
              <a:ea typeface="나눔스퀘어 네오 OTF Light" panose="00000400000000000000" pitchFamily="50" charset="-127"/>
              <a:cs typeface="코트라 고딕체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13D770-F5E7-DAEE-4AF1-82FD79211698}"/>
                  </a:ext>
                </a:extLst>
              </p:cNvPr>
              <p:cNvSpPr txBox="1"/>
              <p:nvPr/>
            </p:nvSpPr>
            <p:spPr>
              <a:xfrm>
                <a:off x="869720" y="4074282"/>
                <a:ext cx="10104365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집단 별 표본의 수가 적으므로 카이 제곱 검정 대신 피셔 정확 검정 사용</a:t>
                </a:r>
                <a:endParaRPr lang="en-US" altLang="ko-KR" sz="2000" dirty="0"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</a:endParaRPr>
              </a:p>
              <a:p>
                <a:endParaRPr lang="en-US" altLang="ko-KR" sz="2000" dirty="0"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</a:endParaRPr>
              </a:p>
              <a:p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P-value = 0.02 &lt;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 = 0.05</a:t>
                </a:r>
              </a:p>
              <a:p>
                <a:endParaRPr lang="en-US" altLang="ko-KR" sz="2000" dirty="0"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</a:endParaRPr>
              </a:p>
              <a:p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유의수준 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5%</a:t>
                </a:r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에서 </a:t>
                </a:r>
                <a:r>
                  <a:rPr lang="ko-KR" altLang="en-US" sz="2000" dirty="0" err="1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귀무가설</a:t>
                </a:r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 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H</a:t>
                </a:r>
                <a:r>
                  <a:rPr lang="en-US" altLang="ko-KR" sz="1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0 </a:t>
                </a:r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을 기각한다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.</a:t>
                </a:r>
              </a:p>
              <a:p>
                <a:endParaRPr lang="en-US" altLang="ko-KR" sz="2000" dirty="0"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</a:endParaRPr>
              </a:p>
              <a:p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SNS </a:t>
                </a:r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광고 노출 횟수와 무계획적 소비 여부 사이에는 유의미한 관계가 있다고 볼 수 있다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13D770-F5E7-DAEE-4AF1-82FD79211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20" y="4074282"/>
                <a:ext cx="10104365" cy="2246769"/>
              </a:xfrm>
              <a:prstGeom prst="rect">
                <a:avLst/>
              </a:prstGeom>
              <a:blipFill>
                <a:blip r:embed="rId2"/>
                <a:stretch>
                  <a:fillRect l="-664" t="-1355" b="-37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 descr="텍스트이(가) 표시된 사진">
            <a:extLst>
              <a:ext uri="{FF2B5EF4-FFF2-40B4-BE49-F238E27FC236}">
                <a16:creationId xmlns:a16="http://schemas.microsoft.com/office/drawing/2014/main" id="{D15907B5-7B39-6051-AB34-B6AE59438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94" y="1142051"/>
            <a:ext cx="5339496" cy="216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41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0C99C5-11F5-8197-C28A-6D73D59791B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599702" y="552188"/>
            <a:ext cx="959229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F63267-DCA4-9410-52D5-34FD904B097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-42325" y="552188"/>
            <a:ext cx="71301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FC5932-D0F3-E717-AE33-F94BEFBC7919}"/>
              </a:ext>
            </a:extLst>
          </p:cNvPr>
          <p:cNvSpPr txBox="1"/>
          <p:nvPr/>
        </p:nvSpPr>
        <p:spPr>
          <a:xfrm>
            <a:off x="736731" y="290578"/>
            <a:ext cx="17718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rPr>
              <a:t>가설검정</a:t>
            </a:r>
            <a:endParaRPr kumimoji="0" lang="en-US" altLang="ko-KR" sz="28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코트라 고딕체" panose="020206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086F46D-DAC0-4850-9736-CBD915A59F10}"/>
              </a:ext>
            </a:extLst>
          </p:cNvPr>
          <p:cNvSpPr/>
          <p:nvPr/>
        </p:nvSpPr>
        <p:spPr>
          <a:xfrm>
            <a:off x="1252897" y="113661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1F10F-30B8-FDF0-2EFE-16B0996C89D7}"/>
              </a:ext>
            </a:extLst>
          </p:cNvPr>
          <p:cNvSpPr txBox="1"/>
          <p:nvPr/>
        </p:nvSpPr>
        <p:spPr>
          <a:xfrm>
            <a:off x="1385886" y="1073598"/>
            <a:ext cx="19540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spc="-150" dirty="0">
                <a:solidFill>
                  <a:prstClr val="black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코트라 고딕체" panose="02020603020101020101" pitchFamily="18" charset="-127"/>
              </a:rPr>
              <a:t>가설</a:t>
            </a:r>
            <a:r>
              <a:rPr lang="en-US" altLang="ko-KR" sz="2000" b="1" spc="-150" dirty="0">
                <a:solidFill>
                  <a:prstClr val="black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코트라 고딕체" panose="02020603020101020101" pitchFamily="18" charset="-127"/>
              </a:rPr>
              <a:t>3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OTF Light" panose="00000400000000000000" pitchFamily="50" charset="-127"/>
              <a:ea typeface="나눔스퀘어 네오 OTF Light" panose="00000400000000000000" pitchFamily="50" charset="-127"/>
              <a:cs typeface="코트라 고딕체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B16751-DE9A-E86E-60F5-0D02A5B6950E}"/>
                  </a:ext>
                </a:extLst>
              </p:cNvPr>
              <p:cNvSpPr txBox="1"/>
              <p:nvPr/>
            </p:nvSpPr>
            <p:spPr>
              <a:xfrm>
                <a:off x="1385886" y="1593194"/>
                <a:ext cx="10104365" cy="4708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SNS </a:t>
                </a:r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를 사용하지 않는 집단과 사용하는 집단의 무계획적 지출 평균에는 차이가 있을 것이다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.</a:t>
                </a:r>
              </a:p>
              <a:p>
                <a:endParaRPr lang="en-US" altLang="ko-KR" sz="2000" dirty="0"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</a:endParaRPr>
              </a:p>
              <a:p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H</a:t>
                </a:r>
                <a:r>
                  <a:rPr lang="en-US" altLang="ko-KR" sz="1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0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 : SNS </a:t>
                </a:r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를 사용하지 않는 집단과 사용하는 집단의 지출 평균에는 차이가 없다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.</a:t>
                </a:r>
              </a:p>
              <a:p>
                <a:endParaRPr lang="en-US" altLang="ko-KR" sz="2000" dirty="0"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</a:endParaRPr>
              </a:p>
              <a:p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000" dirty="0"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</a:endParaRPr>
              </a:p>
              <a:p>
                <a:endParaRPr lang="en-US" altLang="ko-KR" sz="2000" dirty="0"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</a:endParaRPr>
              </a:p>
              <a:p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H</a:t>
                </a:r>
                <a:r>
                  <a:rPr lang="en-US" altLang="ko-KR" sz="11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1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 : SNS</a:t>
                </a:r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를 사용하지 않는 집단과 사용하는 집단의 지출 평균에는 차이가 있다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.</a:t>
                </a:r>
              </a:p>
              <a:p>
                <a:endParaRPr lang="en-US" altLang="ko-KR" sz="2000" dirty="0"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</a:endParaRPr>
              </a:p>
              <a:p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0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ko-KR" sz="2000" dirty="0"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</a:endParaRPr>
              </a:p>
              <a:p>
                <a:endParaRPr lang="en-US" altLang="ko-KR" sz="2000" dirty="0"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 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=  (SNS</a:t>
                </a:r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를 사용하지 않는 집단 표본 수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) = 5</a:t>
                </a:r>
              </a:p>
              <a:p>
                <a:endParaRPr lang="en-US" altLang="ko-KR" sz="2000" dirty="0"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 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= (SNS</a:t>
                </a:r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를 사용하지 않는 집단 표본 수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) = 48</a:t>
                </a:r>
              </a:p>
              <a:p>
                <a:endParaRPr lang="en-US" altLang="ko-KR" sz="2000" dirty="0"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</a:endParaRPr>
              </a:p>
              <a:p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유의 수준 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) = 0.05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B16751-DE9A-E86E-60F5-0D02A5B69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886" y="1593194"/>
                <a:ext cx="10104365" cy="4708981"/>
              </a:xfrm>
              <a:prstGeom prst="rect">
                <a:avLst/>
              </a:prstGeom>
              <a:blipFill>
                <a:blip r:embed="rId2"/>
                <a:stretch>
                  <a:fillRect l="-603" t="-647" b="-14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10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2100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512653" y="945398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645642" y="879310"/>
            <a:ext cx="10259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spc="-150" dirty="0">
                <a:solidFill>
                  <a:prstClr val="black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코트라 고딕체" panose="02020603020101020101" pitchFamily="18" charset="-127"/>
              </a:rPr>
              <a:t>주제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OTF Light" panose="00000400000000000000" pitchFamily="50" charset="-127"/>
              <a:ea typeface="나눔스퀘어 네오 OTF Light" panose="00000400000000000000" pitchFamily="50" charset="-127"/>
              <a:cs typeface="코트라 고딕체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5F4AE-CFAB-82B3-20E1-D83876345A7F}"/>
              </a:ext>
            </a:extLst>
          </p:cNvPr>
          <p:cNvSpPr txBox="1"/>
          <p:nvPr/>
        </p:nvSpPr>
        <p:spPr>
          <a:xfrm>
            <a:off x="796998" y="1458360"/>
            <a:ext cx="60605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소셜미디어 광고와 소비의 상관관계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A5D9BB2-2A6C-3553-8C68-4F4C3B7CF6DE}"/>
              </a:ext>
            </a:extLst>
          </p:cNvPr>
          <p:cNvSpPr/>
          <p:nvPr/>
        </p:nvSpPr>
        <p:spPr>
          <a:xfrm>
            <a:off x="512653" y="2424740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1B4BB-66A9-58C4-EB41-8AAC0EF129A7}"/>
              </a:ext>
            </a:extLst>
          </p:cNvPr>
          <p:cNvSpPr txBox="1"/>
          <p:nvPr/>
        </p:nvSpPr>
        <p:spPr>
          <a:xfrm>
            <a:off x="645642" y="2361721"/>
            <a:ext cx="19540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spc="-150" dirty="0">
                <a:solidFill>
                  <a:prstClr val="black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코트라 고딕체" panose="02020603020101020101" pitchFamily="18" charset="-127"/>
              </a:rPr>
              <a:t>주제 의미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OTF Light" panose="00000400000000000000" pitchFamily="50" charset="-127"/>
              <a:ea typeface="나눔스퀘어 네오 OTF Light" panose="00000400000000000000" pitchFamily="50" charset="-127"/>
              <a:cs typeface="코트라 고딕체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A8FF5-2C54-21F5-38D0-9DA317D5AA14}"/>
              </a:ext>
            </a:extLst>
          </p:cNvPr>
          <p:cNvSpPr txBox="1"/>
          <p:nvPr/>
        </p:nvSpPr>
        <p:spPr>
          <a:xfrm>
            <a:off x="822050" y="2919508"/>
            <a:ext cx="68689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SNS </a:t>
            </a: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광고는 사람들의 소비에 큰 영향을 줄 것이다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5E0AE61-D3AB-7126-CF8A-86D9E9302A78}"/>
              </a:ext>
            </a:extLst>
          </p:cNvPr>
          <p:cNvSpPr/>
          <p:nvPr/>
        </p:nvSpPr>
        <p:spPr>
          <a:xfrm>
            <a:off x="512653" y="3873361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64DD4F-841C-FEF6-8136-1FEB8A749588}"/>
              </a:ext>
            </a:extLst>
          </p:cNvPr>
          <p:cNvSpPr txBox="1"/>
          <p:nvPr/>
        </p:nvSpPr>
        <p:spPr>
          <a:xfrm>
            <a:off x="645642" y="3810342"/>
            <a:ext cx="19540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spc="-150" dirty="0">
                <a:solidFill>
                  <a:prstClr val="black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코트라 고딕체" panose="02020603020101020101" pitchFamily="18" charset="-127"/>
              </a:rPr>
              <a:t>선정 배경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OTF Light" panose="00000400000000000000" pitchFamily="50" charset="-127"/>
              <a:ea typeface="나눔스퀘어 네오 OTF Light" panose="00000400000000000000" pitchFamily="50" charset="-127"/>
              <a:cs typeface="코트라 고딕체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31AD38-9128-1A57-A560-29EA8D0D1CBD}"/>
              </a:ext>
            </a:extLst>
          </p:cNvPr>
          <p:cNvSpPr txBox="1"/>
          <p:nvPr/>
        </p:nvSpPr>
        <p:spPr>
          <a:xfrm>
            <a:off x="796998" y="4414622"/>
            <a:ext cx="1109020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 최근 소셜 미디어에서 많은 광고를 접할 수 있다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. </a:t>
            </a: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기술이 발전함에 따라 모두에게 동일하게 띄워지는 </a:t>
            </a:r>
            <a:endParaRPr lang="en-US" altLang="ko-KR" sz="20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  <a:p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광고가 아니라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, </a:t>
            </a: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사용자의 관심사에 적합한 광고들이 뜬다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. </a:t>
            </a: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사람들이 소셜미디어를 접하는 시간이 비교적 많을 것이라고 생각했고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, </a:t>
            </a: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그렇다면 광고에 많이 노출된 사람들은 그렇지 않은 사람들과 비교 했을 때 </a:t>
            </a:r>
            <a:endParaRPr lang="en-US" altLang="ko-KR" sz="20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  <a:p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충동적인 구매 빈도와 지출 비용이 높을 것이라는 생각이 들었다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. </a:t>
            </a: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이에 따라 소셜 미디어 사용 여부와</a:t>
            </a:r>
            <a:endParaRPr lang="en-US" altLang="ko-KR" sz="20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  <a:p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지출 비용 사이의 연관성이 있는지 알아보고자 위와 같은 주제를 선정하게 되었다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.</a:t>
            </a: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9460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>
            <a:spLocks/>
          </p:cNvSpPr>
          <p:nvPr/>
        </p:nvSpPr>
        <p:spPr>
          <a:xfrm>
            <a:off x="0" y="672100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0C99C5-11F5-8197-C28A-6D73D59791B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599702" y="552188"/>
            <a:ext cx="959229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F63267-DCA4-9410-52D5-34FD904B097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-42325" y="552188"/>
            <a:ext cx="71301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FC5932-D0F3-E717-AE33-F94BEFBC7919}"/>
              </a:ext>
            </a:extLst>
          </p:cNvPr>
          <p:cNvSpPr txBox="1"/>
          <p:nvPr/>
        </p:nvSpPr>
        <p:spPr>
          <a:xfrm>
            <a:off x="736731" y="290578"/>
            <a:ext cx="17718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rPr>
              <a:t>가설검정</a:t>
            </a:r>
            <a:endParaRPr kumimoji="0" lang="en-US" altLang="ko-KR" sz="28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코트라 고딕체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58307B-BB8A-E522-DC81-BA4C5327B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4" y="1716355"/>
            <a:ext cx="6320073" cy="3840482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85E3313-8C33-41D4-29B1-2A839C804636}"/>
              </a:ext>
            </a:extLst>
          </p:cNvPr>
          <p:cNvSpPr/>
          <p:nvPr/>
        </p:nvSpPr>
        <p:spPr>
          <a:xfrm>
            <a:off x="6527931" y="2005196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BB09EA-F305-599A-33AB-D54A2463BAFE}"/>
              </a:ext>
            </a:extLst>
          </p:cNvPr>
          <p:cNvSpPr txBox="1"/>
          <p:nvPr/>
        </p:nvSpPr>
        <p:spPr>
          <a:xfrm>
            <a:off x="6660920" y="1942177"/>
            <a:ext cx="19540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spc="-150" dirty="0">
                <a:solidFill>
                  <a:prstClr val="black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코트라 고딕체" panose="02020603020101020101" pitchFamily="18" charset="-127"/>
              </a:rPr>
              <a:t>t</a:t>
            </a:r>
            <a:r>
              <a:rPr lang="ko-KR" altLang="en-US" sz="2000" b="1" spc="-150" dirty="0">
                <a:solidFill>
                  <a:prstClr val="black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코트라 고딕체" panose="02020603020101020101" pitchFamily="18" charset="-127"/>
              </a:rPr>
              <a:t> 검정 결과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OTF Light" panose="00000400000000000000" pitchFamily="50" charset="-127"/>
              <a:ea typeface="나눔스퀘어 네오 OTF Light" panose="00000400000000000000" pitchFamily="50" charset="-127"/>
              <a:cs typeface="코트라 고딕체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13D770-F5E7-DAEE-4AF1-82FD79211698}"/>
                  </a:ext>
                </a:extLst>
              </p:cNvPr>
              <p:cNvSpPr txBox="1"/>
              <p:nvPr/>
            </p:nvSpPr>
            <p:spPr>
              <a:xfrm>
                <a:off x="6660921" y="2418618"/>
                <a:ext cx="5913852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집단 별 표본의 수가 적으므로 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t </a:t>
                </a:r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검정 사용</a:t>
                </a:r>
                <a:endParaRPr lang="en-US" altLang="ko-KR" sz="2000" dirty="0"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</a:endParaRPr>
              </a:p>
              <a:p>
                <a:endParaRPr lang="en-US" altLang="ko-KR" sz="2000" dirty="0"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</a:endParaRPr>
              </a:p>
              <a:p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P-value = 0.5 &gt;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 = 0.05</a:t>
                </a:r>
              </a:p>
              <a:p>
                <a:endParaRPr lang="en-US" altLang="ko-KR" sz="2000" dirty="0"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</a:endParaRPr>
              </a:p>
              <a:p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유의수준 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5%</a:t>
                </a:r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에서 </a:t>
                </a:r>
                <a:r>
                  <a:rPr lang="ko-KR" altLang="en-US" sz="2000" dirty="0" err="1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귀무가설</a:t>
                </a:r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 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H</a:t>
                </a:r>
                <a:r>
                  <a:rPr lang="en-US" altLang="ko-KR" sz="1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0 </a:t>
                </a:r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을 채택한다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.</a:t>
                </a:r>
              </a:p>
              <a:p>
                <a:endParaRPr lang="en-US" altLang="ko-KR" sz="2000" dirty="0"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</a:endParaRPr>
              </a:p>
              <a:p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SNS</a:t>
                </a:r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를 사용하지 않는 집단과 사용하는 집단의 </a:t>
                </a:r>
                <a:endParaRPr lang="en-US" altLang="ko-KR" sz="2000" dirty="0"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</a:endParaRPr>
              </a:p>
              <a:p>
                <a:endParaRPr lang="en-US" altLang="ko-KR" sz="2000" dirty="0"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</a:endParaRPr>
              </a:p>
              <a:p>
                <a:r>
                  <a:rPr lang="ko-KR" altLang="en-US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무계획적 지출 평균에는 유의미한 차이가 없다</a:t>
                </a:r>
                <a:r>
                  <a:rPr lang="en-US" altLang="ko-KR" sz="2000" dirty="0"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13D770-F5E7-DAEE-4AF1-82FD79211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921" y="2418618"/>
                <a:ext cx="5913852" cy="2862322"/>
              </a:xfrm>
              <a:prstGeom prst="rect">
                <a:avLst/>
              </a:prstGeom>
              <a:blipFill>
                <a:blip r:embed="rId3"/>
                <a:stretch>
                  <a:fillRect l="-1134" t="-1279" b="-29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604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>
            <a:spLocks/>
          </p:cNvSpPr>
          <p:nvPr/>
        </p:nvSpPr>
        <p:spPr>
          <a:xfrm>
            <a:off x="0" y="672100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0C99C5-11F5-8197-C28A-6D73D59791B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599702" y="552188"/>
            <a:ext cx="959229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F63267-DCA4-9410-52D5-34FD904B097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-42325" y="552188"/>
            <a:ext cx="71301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FC5932-D0F3-E717-AE33-F94BEFBC7919}"/>
              </a:ext>
            </a:extLst>
          </p:cNvPr>
          <p:cNvSpPr txBox="1"/>
          <p:nvPr/>
        </p:nvSpPr>
        <p:spPr>
          <a:xfrm>
            <a:off x="736731" y="290578"/>
            <a:ext cx="17718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rPr>
              <a:t>결과 분석</a:t>
            </a:r>
            <a:endParaRPr kumimoji="0" lang="en-US" altLang="ko-KR" sz="28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코트라 고딕체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38B21B-BEBB-8F84-D955-9F2CD0979007}"/>
              </a:ext>
            </a:extLst>
          </p:cNvPr>
          <p:cNvSpPr txBox="1"/>
          <p:nvPr/>
        </p:nvSpPr>
        <p:spPr>
          <a:xfrm>
            <a:off x="475221" y="1935412"/>
            <a:ext cx="1124155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첫 번째 가설은 기각되어야 한다</a:t>
            </a:r>
            <a:r>
              <a:rPr lang="en-US" altLang="ko-KR" sz="2000" b="1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.</a:t>
            </a:r>
          </a:p>
          <a:p>
            <a:endParaRPr lang="en-US" altLang="ko-KR" sz="20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  <a:p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SNS </a:t>
            </a: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사용자 중에서 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40% </a:t>
            </a: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이상의 사람들이 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SNS </a:t>
            </a: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광고의 영향으로 무계획적 지출을 했다고 볼 수 있다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.</a:t>
            </a:r>
          </a:p>
          <a:p>
            <a:endParaRPr lang="en-US" altLang="ko-KR" sz="20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  <a:p>
            <a:r>
              <a:rPr lang="ko-KR" altLang="en-US" sz="2000" b="1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두 번째 가설은 기각되어야 한다</a:t>
            </a:r>
            <a:r>
              <a:rPr lang="en-US" altLang="ko-KR" sz="2000" b="1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.</a:t>
            </a:r>
          </a:p>
          <a:p>
            <a:endParaRPr lang="en-US" altLang="ko-KR" sz="20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  <a:p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SNS </a:t>
            </a: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광고 노출 횟수와 무계획적 소비 여부 사이에는 유의미한 관계가 있다고 볼 수 있다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.</a:t>
            </a:r>
          </a:p>
          <a:p>
            <a:endParaRPr lang="en-US" altLang="ko-KR" sz="20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  <a:p>
            <a:r>
              <a:rPr lang="ko-KR" altLang="en-US" sz="2000" b="1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세 번째 가설은 기각되어야 한다</a:t>
            </a:r>
            <a:r>
              <a:rPr lang="en-US" altLang="ko-KR" sz="2000" b="1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.</a:t>
            </a:r>
          </a:p>
          <a:p>
            <a:endParaRPr lang="en-US" altLang="ko-KR" sz="20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  <a:p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무계획적 지출 평균 비용에는 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SNS</a:t>
            </a: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의 사용 여부가 유의미한 영향을 주지 않는다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.</a:t>
            </a:r>
          </a:p>
          <a:p>
            <a:endParaRPr lang="en-US" altLang="ko-KR" sz="20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  <a:p>
            <a:endParaRPr lang="en-US" altLang="ko-KR" sz="20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2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>
            <a:spLocks/>
          </p:cNvSpPr>
          <p:nvPr/>
        </p:nvSpPr>
        <p:spPr>
          <a:xfrm>
            <a:off x="0" y="672100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0C99C5-11F5-8197-C28A-6D73D59791B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599702" y="552188"/>
            <a:ext cx="959229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F63267-DCA4-9410-52D5-34FD904B097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-42325" y="552188"/>
            <a:ext cx="71301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FC5932-D0F3-E717-AE33-F94BEFBC7919}"/>
              </a:ext>
            </a:extLst>
          </p:cNvPr>
          <p:cNvSpPr txBox="1"/>
          <p:nvPr/>
        </p:nvSpPr>
        <p:spPr>
          <a:xfrm>
            <a:off x="736731" y="290578"/>
            <a:ext cx="17718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rPr>
              <a:t>결론 도출</a:t>
            </a:r>
            <a:endParaRPr kumimoji="0" lang="en-US" altLang="ko-KR" sz="28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코트라 고딕체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0A75A-FCC2-8A25-CB0B-9F8881B1DCFF}"/>
              </a:ext>
            </a:extLst>
          </p:cNvPr>
          <p:cNvSpPr txBox="1"/>
          <p:nvPr/>
        </p:nvSpPr>
        <p:spPr>
          <a:xfrm>
            <a:off x="772707" y="1874575"/>
            <a:ext cx="106465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SNS</a:t>
            </a: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에서의 광고 시청은 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SNS </a:t>
            </a: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사용자의 무계획적 지출을 유도해 낼 수 있다고 보여지므로 </a:t>
            </a:r>
            <a:endParaRPr lang="en-US" altLang="ko-KR" sz="20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  <a:p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판매자는 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SNS </a:t>
            </a: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에서의 광고효과를 극대화하기 위해 효과적인 광고 매체로서 판단한 뒤 </a:t>
            </a:r>
            <a:endParaRPr lang="en-US" altLang="ko-KR" sz="20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  <a:p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이를 유심하게 관찰하고 알맞은 홍보 전략을 수립해야 한다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. </a:t>
            </a:r>
          </a:p>
          <a:p>
            <a:endParaRPr lang="en-US" altLang="ko-KR" sz="20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  <a:p>
            <a:endParaRPr lang="en-US" altLang="ko-KR" sz="20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  <a:p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소비자는 합리적이고 계획적인 소비 생활을 위해서 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SNS</a:t>
            </a: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에서 접하는 광고를 비판적인 시각으로 </a:t>
            </a:r>
            <a:endParaRPr lang="en-US" altLang="ko-KR" sz="20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  <a:p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바라보고 계획을 동반한 구매 전략을 설정해야 한다는 시사점을 이끌어낼 수 있다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. </a:t>
            </a:r>
          </a:p>
          <a:p>
            <a:endParaRPr lang="en-US" altLang="ko-KR" sz="20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  <a:p>
            <a:endParaRPr lang="en-US" altLang="ko-KR" sz="20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  <a:p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SNS</a:t>
            </a: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의 사용 여부는 무계획적 지출의 비용 크기 자체에는 유의미한 영향을 주지 않으므로 </a:t>
            </a:r>
            <a:endParaRPr lang="en-US" altLang="ko-KR" sz="20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  <a:p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무계획적 지출 비용 크기의 동인은 소셜미디어 상 광고 뿐만 아니라 개인의 수입 정도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, </a:t>
            </a: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관심사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 </a:t>
            </a: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등의 다른 요인일 것이다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6164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>
            <a:spLocks/>
          </p:cNvSpPr>
          <p:nvPr/>
        </p:nvSpPr>
        <p:spPr>
          <a:xfrm>
            <a:off x="0" y="672100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0C99C5-11F5-8197-C28A-6D73D59791B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381153" y="552188"/>
            <a:ext cx="8810848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F63267-DCA4-9410-52D5-34FD904B097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-42325" y="552188"/>
            <a:ext cx="71301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FC5932-D0F3-E717-AE33-F94BEFBC7919}"/>
              </a:ext>
            </a:extLst>
          </p:cNvPr>
          <p:cNvSpPr txBox="1"/>
          <p:nvPr/>
        </p:nvSpPr>
        <p:spPr>
          <a:xfrm>
            <a:off x="736731" y="290578"/>
            <a:ext cx="26444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rPr>
              <a:t>한계 및 개선 방향</a:t>
            </a:r>
            <a:endParaRPr kumimoji="0" lang="en-US" altLang="ko-KR" sz="28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코트라 고딕체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89223-A254-6453-44B2-0F47FA30F5AB}"/>
              </a:ext>
            </a:extLst>
          </p:cNvPr>
          <p:cNvSpPr txBox="1"/>
          <p:nvPr/>
        </p:nvSpPr>
        <p:spPr>
          <a:xfrm>
            <a:off x="879108" y="1874575"/>
            <a:ext cx="1043378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1 ) </a:t>
            </a: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더 많은 표본 수 및 다양성이 필요하다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.</a:t>
            </a:r>
            <a:endParaRPr lang="ko-KR" altLang="en-US" sz="20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  <a:p>
            <a:endParaRPr lang="en-US" altLang="ko-KR" sz="20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연령대가 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20</a:t>
            </a: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대가 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94%</a:t>
            </a: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로 다른 연령대에 비해 압도적으로 높다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SNS</a:t>
            </a: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를 활용하지 않는 표본의 응답 수가 현저히 적다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.</a:t>
            </a:r>
          </a:p>
          <a:p>
            <a:endParaRPr lang="en-US" altLang="ko-KR" sz="20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  <a:p>
            <a:endParaRPr lang="en-US" altLang="ko-KR" sz="20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  <a:p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2 ) </a:t>
            </a: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무계획적 지출의 영향을 주는 독립 변수의 다양성을 고려해야 한다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.</a:t>
            </a:r>
          </a:p>
          <a:p>
            <a:endParaRPr lang="en-US" altLang="ko-KR" sz="20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무계획적 지출에 영향을 주는 다른 요인들을 고려한다면 무계획적 소비의 원인이 되는 요인을 더욱 정확하게 도출할 수 있을 것이다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.</a:t>
            </a:r>
            <a:endParaRPr lang="ko-KR" altLang="en-US" sz="20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  <a:p>
            <a:endParaRPr lang="en-US" altLang="ko-KR" sz="20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731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FF1AA5F-7605-4E01-85ED-525E56CDA876}"/>
              </a:ext>
            </a:extLst>
          </p:cNvPr>
          <p:cNvSpPr txBox="1"/>
          <p:nvPr/>
        </p:nvSpPr>
        <p:spPr>
          <a:xfrm>
            <a:off x="1407576" y="3008118"/>
            <a:ext cx="726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rgbClr val="75810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rPr>
              <a:t>감사합니다</a:t>
            </a:r>
            <a:endParaRPr lang="en-US" altLang="ko-KR" sz="2800" spc="-150" dirty="0">
              <a:solidFill>
                <a:srgbClr val="75810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코트라 고딕체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2B34681-609C-4395-A88E-5A2B05F632FA}"/>
              </a:ext>
            </a:extLst>
          </p:cNvPr>
          <p:cNvCxnSpPr>
            <a:cxnSpLocks/>
          </p:cNvCxnSpPr>
          <p:nvPr/>
        </p:nvCxnSpPr>
        <p:spPr>
          <a:xfrm>
            <a:off x="3243714" y="3269728"/>
            <a:ext cx="8948286" cy="261"/>
          </a:xfrm>
          <a:prstGeom prst="line">
            <a:avLst/>
          </a:prstGeom>
          <a:ln w="9525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C344373-6AA4-461E-8848-11F7B1B2AFF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-6417" y="3269728"/>
            <a:ext cx="1413993" cy="0"/>
          </a:xfrm>
          <a:prstGeom prst="line">
            <a:avLst/>
          </a:prstGeom>
          <a:ln w="9525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E80A0BC-675B-467A-E21A-D4A3D4D9E94A}"/>
              </a:ext>
            </a:extLst>
          </p:cNvPr>
          <p:cNvSpPr txBox="1"/>
          <p:nvPr/>
        </p:nvSpPr>
        <p:spPr>
          <a:xfrm>
            <a:off x="4878527" y="6419328"/>
            <a:ext cx="2737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2022 2</a:t>
            </a:r>
            <a:r>
              <a:rPr lang="ko-KR" altLang="en-US" sz="1400" spc="-150" dirty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학기 </a:t>
            </a:r>
            <a:r>
              <a:rPr lang="en-US" altLang="ko-KR" sz="1400" spc="-150" dirty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ITM </a:t>
            </a:r>
            <a:r>
              <a:rPr lang="ko-KR" altLang="en-US" sz="1400" spc="-150" dirty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전공 통계처리입문 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1458731-B442-772E-FAC7-3C784C803A37}"/>
              </a:ext>
            </a:extLst>
          </p:cNvPr>
          <p:cNvCxnSpPr>
            <a:cxnSpLocks/>
          </p:cNvCxnSpPr>
          <p:nvPr/>
        </p:nvCxnSpPr>
        <p:spPr>
          <a:xfrm>
            <a:off x="5702568" y="6381750"/>
            <a:ext cx="10646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40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2100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300003" y="753216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432992" y="687128"/>
            <a:ext cx="10259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spc="-150" dirty="0">
                <a:solidFill>
                  <a:prstClr val="black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코트라 고딕체" panose="02020603020101020101" pitchFamily="18" charset="-127"/>
              </a:rPr>
              <a:t>활용도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OTF Light" panose="00000400000000000000" pitchFamily="50" charset="-127"/>
              <a:ea typeface="나눔스퀘어 네오 OTF Light" panose="00000400000000000000" pitchFamily="50" charset="-127"/>
              <a:cs typeface="코트라 고딕체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5F4AE-CFAB-82B3-20E1-D83876345A7F}"/>
              </a:ext>
            </a:extLst>
          </p:cNvPr>
          <p:cNvSpPr txBox="1"/>
          <p:nvPr/>
        </p:nvSpPr>
        <p:spPr>
          <a:xfrm>
            <a:off x="584347" y="1266178"/>
            <a:ext cx="1105972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소셜 미디어 사용 시간이 많을수록 지출 비용이 높을 것이라는 가설이 채택된다면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, </a:t>
            </a:r>
          </a:p>
          <a:p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광고주의 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 </a:t>
            </a: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목적이 소셜 미디어를 통해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 </a:t>
            </a: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성공적으로 달성되었다는 것을 의미할 것이다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. </a:t>
            </a:r>
          </a:p>
          <a:p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그렇다면 이를 바탕으로 하여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,</a:t>
            </a: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 광고주들이 보다 확신을 가지고 </a:t>
            </a:r>
            <a:endParaRPr lang="en-US" altLang="ko-KR" sz="20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  <a:p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다른 매체를 이용한 광고보다 소셜 미디어에 광고비 편성을 집중할 것이다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.</a:t>
            </a:r>
          </a:p>
          <a:p>
            <a:endParaRPr lang="en-US" altLang="ko-KR" sz="20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  <a:p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또한 개인적인 차원에서는 소비 습관을 살펴보고  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SNS </a:t>
            </a: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광고로 인해 자신이 계획하지 않은 소비가 </a:t>
            </a:r>
            <a:endParaRPr lang="en-US" altLang="ko-KR" sz="20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  <a:p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증가할 수 있다는 사실을 파악할 수 있다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. </a:t>
            </a: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이를 통해 불필요한 소비의 존재를 깨닫고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,</a:t>
            </a:r>
          </a:p>
          <a:p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소비습관의 개선을 이루는데 해당 가설 검정의 결과가 도움이 될 것이다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.</a:t>
            </a:r>
            <a:endParaRPr lang="ko-KR" altLang="en-US" sz="20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A5D9BB2-2A6C-3553-8C68-4F4C3B7CF6DE}"/>
              </a:ext>
            </a:extLst>
          </p:cNvPr>
          <p:cNvSpPr/>
          <p:nvPr/>
        </p:nvSpPr>
        <p:spPr>
          <a:xfrm>
            <a:off x="300003" y="403065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1B4BB-66A9-58C4-EB41-8AAC0EF129A7}"/>
              </a:ext>
            </a:extLst>
          </p:cNvPr>
          <p:cNvSpPr txBox="1"/>
          <p:nvPr/>
        </p:nvSpPr>
        <p:spPr>
          <a:xfrm>
            <a:off x="432992" y="3967638"/>
            <a:ext cx="19540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spc="-150" dirty="0">
                <a:solidFill>
                  <a:prstClr val="black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코트라 고딕체" panose="02020603020101020101" pitchFamily="18" charset="-127"/>
              </a:rPr>
              <a:t>가설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OTF Light" panose="00000400000000000000" pitchFamily="50" charset="-127"/>
              <a:ea typeface="나눔스퀘어 네오 OTF Light" panose="00000400000000000000" pitchFamily="50" charset="-127"/>
              <a:cs typeface="코트라 고딕체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A8FF5-2C54-21F5-38D0-9DA317D5AA14}"/>
              </a:ext>
            </a:extLst>
          </p:cNvPr>
          <p:cNvSpPr txBox="1"/>
          <p:nvPr/>
        </p:nvSpPr>
        <p:spPr>
          <a:xfrm>
            <a:off x="584347" y="4575271"/>
            <a:ext cx="1198333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SNS  </a:t>
            </a: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광고의 영향을 받아 제품을 구매한 적 있는 사람 중 무계획적 지출을 한 사람은 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40% </a:t>
            </a: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이상일 것이다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.</a:t>
            </a:r>
          </a:p>
          <a:p>
            <a:endParaRPr lang="en-US" altLang="ko-KR" sz="20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  <a:p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SNS </a:t>
            </a: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광고 노출 횟수와 무계획적 소비 여부 사이에는 관계가 있을 것이다</a:t>
            </a:r>
          </a:p>
          <a:p>
            <a:endParaRPr lang="en-US" altLang="ko-KR" sz="20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  <a:p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SNS </a:t>
            </a:r>
            <a:r>
              <a:rPr lang="ko-KR" altLang="en-US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를 사용하지 않는 집단과 사용하는 집단의 무계획적 지출 평균에는 차이가 있을 것이다</a:t>
            </a:r>
            <a:r>
              <a:rPr lang="en-US" altLang="ko-KR" sz="20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276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2100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0C99C5-11F5-8197-C28A-6D73D59791BF}"/>
              </a:ext>
            </a:extLst>
          </p:cNvPr>
          <p:cNvCxnSpPr>
            <a:cxnSpLocks/>
          </p:cNvCxnSpPr>
          <p:nvPr/>
        </p:nvCxnSpPr>
        <p:spPr>
          <a:xfrm>
            <a:off x="2599702" y="552188"/>
            <a:ext cx="959229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F63267-DCA4-9410-52D5-34FD904B0973}"/>
              </a:ext>
            </a:extLst>
          </p:cNvPr>
          <p:cNvCxnSpPr>
            <a:cxnSpLocks/>
          </p:cNvCxnSpPr>
          <p:nvPr/>
        </p:nvCxnSpPr>
        <p:spPr>
          <a:xfrm>
            <a:off x="-42325" y="552188"/>
            <a:ext cx="71301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06BAC42-224D-C524-38C1-1266B0CE0D92}"/>
              </a:ext>
            </a:extLst>
          </p:cNvPr>
          <p:cNvGrpSpPr/>
          <p:nvPr/>
        </p:nvGrpSpPr>
        <p:grpSpPr>
          <a:xfrm>
            <a:off x="7278864" y="1098186"/>
            <a:ext cx="1544062" cy="400110"/>
            <a:chOff x="512653" y="5416806"/>
            <a:chExt cx="1544062" cy="40011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8086D08-7828-6162-16AD-6E625E606989}"/>
                </a:ext>
              </a:extLst>
            </p:cNvPr>
            <p:cNvSpPr/>
            <p:nvPr/>
          </p:nvSpPr>
          <p:spPr>
            <a:xfrm>
              <a:off x="512653" y="5482894"/>
              <a:ext cx="57833" cy="230825"/>
            </a:xfrm>
            <a:prstGeom prst="roundRect">
              <a:avLst>
                <a:gd name="adj" fmla="val 27647"/>
              </a:avLst>
            </a:prstGeom>
            <a:solidFill>
              <a:srgbClr val="DFCF00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906071D-D5EB-03F0-5CF3-5659AB56CD18}"/>
                </a:ext>
              </a:extLst>
            </p:cNvPr>
            <p:cNvSpPr txBox="1"/>
            <p:nvPr/>
          </p:nvSpPr>
          <p:spPr>
            <a:xfrm>
              <a:off x="645642" y="5416806"/>
              <a:ext cx="141107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spc="-150" dirty="0">
                  <a:solidFill>
                    <a:prstClr val="black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기본 질문</a:t>
              </a:r>
              <a:endPara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코트라 고딕체" panose="02020603020101020101" pitchFamily="18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826051EF-02B2-79F4-5934-6E73D229E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442" y="1663968"/>
            <a:ext cx="4095879" cy="4541519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02E7F0FD-7D14-20D5-B19E-119AB97DEFC0}"/>
              </a:ext>
            </a:extLst>
          </p:cNvPr>
          <p:cNvGrpSpPr/>
          <p:nvPr/>
        </p:nvGrpSpPr>
        <p:grpSpPr>
          <a:xfrm>
            <a:off x="487023" y="2880443"/>
            <a:ext cx="4090326" cy="400110"/>
            <a:chOff x="512647" y="5419710"/>
            <a:chExt cx="2769164" cy="400110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EDDCE606-4666-DBBF-C8F0-A6E65D9037B4}"/>
                </a:ext>
              </a:extLst>
            </p:cNvPr>
            <p:cNvSpPr/>
            <p:nvPr/>
          </p:nvSpPr>
          <p:spPr>
            <a:xfrm>
              <a:off x="512647" y="5482894"/>
              <a:ext cx="38995" cy="230825"/>
            </a:xfrm>
            <a:prstGeom prst="roundRect">
              <a:avLst>
                <a:gd name="adj" fmla="val 27647"/>
              </a:avLst>
            </a:prstGeom>
            <a:solidFill>
              <a:srgbClr val="DFCF00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85DB67-EE75-5C72-2A22-492B0FA5813F}"/>
                </a:ext>
              </a:extLst>
            </p:cNvPr>
            <p:cNvSpPr txBox="1"/>
            <p:nvPr/>
          </p:nvSpPr>
          <p:spPr>
            <a:xfrm>
              <a:off x="636991" y="5419710"/>
              <a:ext cx="264482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spc="-150" dirty="0">
                  <a:solidFill>
                    <a:prstClr val="black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조사 방법</a:t>
              </a:r>
              <a:r>
                <a:rPr kumimoji="0" lang="ko-KR" altLang="en-US" sz="2000" b="1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 </a:t>
              </a:r>
              <a:r>
                <a:rPr kumimoji="0" lang="en-US" altLang="ko-KR" sz="2000" b="1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:  </a:t>
              </a:r>
              <a:r>
                <a:rPr lang="en-US" altLang="ko-KR" sz="2000" b="1" spc="-150" dirty="0">
                  <a:solidFill>
                    <a:prstClr val="black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Google</a:t>
              </a:r>
              <a:r>
                <a:rPr lang="ko-KR" altLang="en-US" sz="2000" b="1" spc="-150" dirty="0">
                  <a:solidFill>
                    <a:prstClr val="black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 </a:t>
              </a:r>
              <a:r>
                <a:rPr lang="en-US" altLang="ko-KR" sz="2000" b="1" spc="-150" dirty="0">
                  <a:solidFill>
                    <a:prstClr val="black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Form</a:t>
              </a:r>
              <a:r>
                <a:rPr lang="ko-KR" altLang="en-US" sz="2000" b="1" spc="-150" dirty="0">
                  <a:solidFill>
                    <a:prstClr val="black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 </a:t>
              </a:r>
              <a:r>
                <a:rPr lang="en-US" altLang="ko-KR" sz="2000" b="1" spc="-150" dirty="0">
                  <a:solidFill>
                    <a:prstClr val="black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(</a:t>
              </a:r>
              <a:r>
                <a:rPr lang="ko-KR" altLang="en-US" sz="2000" b="1" spc="-150" dirty="0">
                  <a:solidFill>
                    <a:prstClr val="black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설문지</a:t>
              </a:r>
              <a:r>
                <a:rPr lang="en-US" altLang="ko-KR" sz="2000" b="1" spc="-150" dirty="0">
                  <a:solidFill>
                    <a:prstClr val="black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)</a:t>
              </a:r>
              <a:endPara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코트라 고딕체" panose="0202060302010102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5459949-08A4-3E30-DFC6-B93C27191E23}"/>
              </a:ext>
            </a:extLst>
          </p:cNvPr>
          <p:cNvGrpSpPr/>
          <p:nvPr/>
        </p:nvGrpSpPr>
        <p:grpSpPr>
          <a:xfrm>
            <a:off x="487035" y="3560524"/>
            <a:ext cx="6587447" cy="400110"/>
            <a:chOff x="512653" y="5416806"/>
            <a:chExt cx="6587447" cy="40011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B93D5B5-AC82-BC13-74C0-FD732871601C}"/>
                </a:ext>
              </a:extLst>
            </p:cNvPr>
            <p:cNvSpPr/>
            <p:nvPr/>
          </p:nvSpPr>
          <p:spPr>
            <a:xfrm>
              <a:off x="512653" y="5482894"/>
              <a:ext cx="57833" cy="230825"/>
            </a:xfrm>
            <a:prstGeom prst="roundRect">
              <a:avLst>
                <a:gd name="adj" fmla="val 27647"/>
              </a:avLst>
            </a:prstGeom>
            <a:solidFill>
              <a:srgbClr val="DFCF00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5C7AD8E-C199-14DE-58B0-13187BF436C4}"/>
                </a:ext>
              </a:extLst>
            </p:cNvPr>
            <p:cNvSpPr txBox="1"/>
            <p:nvPr/>
          </p:nvSpPr>
          <p:spPr>
            <a:xfrm>
              <a:off x="645642" y="5416806"/>
              <a:ext cx="645445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spc="-150" dirty="0">
                  <a:solidFill>
                    <a:prstClr val="black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홍보 방법 </a:t>
              </a:r>
              <a:r>
                <a:rPr lang="en-US" altLang="ko-KR" sz="2000" b="1" spc="-150" dirty="0">
                  <a:solidFill>
                    <a:prstClr val="black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:  </a:t>
              </a:r>
              <a:r>
                <a:rPr lang="ko-KR" altLang="en-US" sz="2000" spc="-150" dirty="0">
                  <a:solidFill>
                    <a:prstClr val="black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카카오톡 </a:t>
              </a:r>
              <a:r>
                <a:rPr lang="en-US" altLang="ko-KR" sz="2000" spc="-150" dirty="0">
                  <a:solidFill>
                    <a:prstClr val="black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, </a:t>
              </a:r>
              <a:r>
                <a:rPr lang="ko-KR" altLang="en-US" sz="2000" spc="-150" dirty="0" err="1">
                  <a:solidFill>
                    <a:prstClr val="black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에브리타임</a:t>
              </a:r>
              <a:r>
                <a:rPr lang="en-US" altLang="ko-KR" sz="2000" spc="-150" dirty="0">
                  <a:solidFill>
                    <a:prstClr val="black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,  </a:t>
              </a:r>
              <a:r>
                <a:rPr lang="ko-KR" altLang="en-US" sz="2000" spc="-150" dirty="0">
                  <a:solidFill>
                    <a:prstClr val="black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인스타그램</a:t>
              </a:r>
              <a:r>
                <a:rPr lang="en-US" altLang="ko-KR" sz="2000" spc="-150" dirty="0">
                  <a:solidFill>
                    <a:prstClr val="black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, </a:t>
              </a:r>
              <a:r>
                <a:rPr lang="ko-KR" altLang="en-US" sz="2000" spc="-150" dirty="0">
                  <a:solidFill>
                    <a:prstClr val="black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개발자 커뮤니티</a:t>
              </a:r>
              <a:endParaRPr kumimoji="0" lang="en-US" altLang="ko-KR" sz="200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코트라 고딕체" panose="02020603020101020101" pitchFamily="18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DAA0A25-1B92-E2F4-3A84-EAFADCDF6FFF}"/>
              </a:ext>
            </a:extLst>
          </p:cNvPr>
          <p:cNvSpPr txBox="1"/>
          <p:nvPr/>
        </p:nvSpPr>
        <p:spPr>
          <a:xfrm>
            <a:off x="736731" y="290578"/>
            <a:ext cx="17718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rPr>
              <a:t>설문조사</a:t>
            </a:r>
            <a:endParaRPr kumimoji="0" lang="en-US" altLang="ko-KR" sz="28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코트라 고딕체" panose="0202060302010102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F4E85DE-FFA7-E7FB-8416-CC0D99142AA4}"/>
              </a:ext>
            </a:extLst>
          </p:cNvPr>
          <p:cNvGrpSpPr/>
          <p:nvPr/>
        </p:nvGrpSpPr>
        <p:grpSpPr>
          <a:xfrm>
            <a:off x="487035" y="4264848"/>
            <a:ext cx="6587447" cy="400110"/>
            <a:chOff x="512653" y="5416806"/>
            <a:chExt cx="6587447" cy="40011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48773DC8-AA65-EC46-0F2B-E752B2744310}"/>
                </a:ext>
              </a:extLst>
            </p:cNvPr>
            <p:cNvSpPr/>
            <p:nvPr/>
          </p:nvSpPr>
          <p:spPr>
            <a:xfrm>
              <a:off x="512653" y="5482894"/>
              <a:ext cx="57833" cy="230825"/>
            </a:xfrm>
            <a:prstGeom prst="roundRect">
              <a:avLst>
                <a:gd name="adj" fmla="val 27647"/>
              </a:avLst>
            </a:prstGeom>
            <a:solidFill>
              <a:srgbClr val="DFCF00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3F5F56E-7AF0-8C01-2537-6A670E699A59}"/>
                </a:ext>
              </a:extLst>
            </p:cNvPr>
            <p:cNvSpPr txBox="1"/>
            <p:nvPr/>
          </p:nvSpPr>
          <p:spPr>
            <a:xfrm>
              <a:off x="645642" y="5416806"/>
              <a:ext cx="645445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spc="-150" dirty="0">
                  <a:solidFill>
                    <a:prstClr val="black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조사 기간</a:t>
              </a:r>
              <a:r>
                <a:rPr lang="en-US" altLang="ko-KR" sz="2000" b="1" spc="-150" dirty="0">
                  <a:solidFill>
                    <a:prstClr val="black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:  </a:t>
              </a:r>
              <a:r>
                <a:rPr lang="en-US" altLang="ko-KR" sz="2000" spc="-150" dirty="0">
                  <a:solidFill>
                    <a:prstClr val="black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2022</a:t>
              </a:r>
              <a:r>
                <a:rPr lang="ko-KR" altLang="en-US" sz="2000" spc="-150" dirty="0">
                  <a:solidFill>
                    <a:prstClr val="black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년 </a:t>
              </a:r>
              <a:r>
                <a:rPr lang="en-US" altLang="ko-KR" sz="2000" spc="-150" dirty="0">
                  <a:solidFill>
                    <a:prstClr val="black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12</a:t>
              </a:r>
              <a:r>
                <a:rPr lang="ko-KR" altLang="en-US" sz="2000" spc="-150" dirty="0">
                  <a:solidFill>
                    <a:prstClr val="black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월 </a:t>
              </a:r>
              <a:r>
                <a:rPr lang="en-US" altLang="ko-KR" sz="2000" spc="-150" dirty="0">
                  <a:solidFill>
                    <a:prstClr val="black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11</a:t>
              </a:r>
              <a:r>
                <a:rPr lang="ko-KR" altLang="en-US" sz="2000" spc="-150" dirty="0">
                  <a:solidFill>
                    <a:prstClr val="black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일 </a:t>
              </a:r>
              <a:r>
                <a:rPr lang="en-US" altLang="ko-KR" sz="2000" spc="-150" dirty="0">
                  <a:solidFill>
                    <a:prstClr val="black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~ 2022</a:t>
              </a:r>
              <a:r>
                <a:rPr lang="ko-KR" altLang="en-US" sz="2000" spc="-150" dirty="0">
                  <a:solidFill>
                    <a:prstClr val="black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년 </a:t>
              </a:r>
              <a:r>
                <a:rPr lang="en-US" altLang="ko-KR" sz="2000" spc="-150" dirty="0">
                  <a:solidFill>
                    <a:prstClr val="black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12</a:t>
              </a:r>
              <a:r>
                <a:rPr lang="ko-KR" altLang="en-US" sz="2000" spc="-150" dirty="0">
                  <a:solidFill>
                    <a:prstClr val="black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월 </a:t>
              </a:r>
              <a:r>
                <a:rPr lang="en-US" altLang="ko-KR" sz="2000" spc="-150" dirty="0">
                  <a:solidFill>
                    <a:prstClr val="black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14</a:t>
              </a:r>
              <a:r>
                <a:rPr lang="ko-KR" altLang="en-US" sz="2000" spc="-150" dirty="0">
                  <a:solidFill>
                    <a:prstClr val="black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일</a:t>
              </a:r>
              <a:endParaRPr kumimoji="0" lang="en-US" altLang="ko-KR" sz="200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코트라 고딕체" panose="02020603020101020101" pitchFamily="18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0310281-8B97-B9D0-6253-7743B7FF5A39}"/>
              </a:ext>
            </a:extLst>
          </p:cNvPr>
          <p:cNvGrpSpPr/>
          <p:nvPr/>
        </p:nvGrpSpPr>
        <p:grpSpPr>
          <a:xfrm>
            <a:off x="487035" y="2208281"/>
            <a:ext cx="2058045" cy="400110"/>
            <a:chOff x="512653" y="5416806"/>
            <a:chExt cx="2058045" cy="40011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60687AA-A85A-7D55-3681-D1AA0A6E3314}"/>
                </a:ext>
              </a:extLst>
            </p:cNvPr>
            <p:cNvSpPr/>
            <p:nvPr/>
          </p:nvSpPr>
          <p:spPr>
            <a:xfrm>
              <a:off x="512653" y="5482894"/>
              <a:ext cx="57833" cy="230825"/>
            </a:xfrm>
            <a:prstGeom prst="roundRect">
              <a:avLst>
                <a:gd name="adj" fmla="val 27647"/>
              </a:avLst>
            </a:prstGeom>
            <a:solidFill>
              <a:srgbClr val="DFCF00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430DA97-8B6A-C684-9454-B367A269950C}"/>
                </a:ext>
              </a:extLst>
            </p:cNvPr>
            <p:cNvSpPr txBox="1"/>
            <p:nvPr/>
          </p:nvSpPr>
          <p:spPr>
            <a:xfrm>
              <a:off x="645642" y="5416806"/>
              <a:ext cx="19250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표본 수 </a:t>
              </a:r>
              <a:r>
                <a:rPr kumimoji="0" lang="en-US" altLang="ko-KR" sz="2000" b="1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:  53 </a:t>
              </a:r>
              <a:r>
                <a:rPr kumimoji="0" lang="ko-KR" altLang="en-US" sz="2000" b="1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코트라 고딕체" panose="02020603020101020101" pitchFamily="18" charset="-127"/>
                </a:rPr>
                <a:t>명</a:t>
              </a:r>
              <a:endPara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코트라 고딕체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7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2100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0C99C5-11F5-8197-C28A-6D73D59791BF}"/>
              </a:ext>
            </a:extLst>
          </p:cNvPr>
          <p:cNvCxnSpPr>
            <a:cxnSpLocks/>
          </p:cNvCxnSpPr>
          <p:nvPr/>
        </p:nvCxnSpPr>
        <p:spPr>
          <a:xfrm>
            <a:off x="2599702" y="552188"/>
            <a:ext cx="959229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F63267-DCA4-9410-52D5-34FD904B0973}"/>
              </a:ext>
            </a:extLst>
          </p:cNvPr>
          <p:cNvCxnSpPr>
            <a:cxnSpLocks/>
          </p:cNvCxnSpPr>
          <p:nvPr/>
        </p:nvCxnSpPr>
        <p:spPr>
          <a:xfrm>
            <a:off x="-42325" y="552188"/>
            <a:ext cx="71301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66D2C42-8B48-C9D8-C3ED-47C25FF5D624}"/>
              </a:ext>
            </a:extLst>
          </p:cNvPr>
          <p:cNvGrpSpPr/>
          <p:nvPr/>
        </p:nvGrpSpPr>
        <p:grpSpPr>
          <a:xfrm>
            <a:off x="1202020" y="1135204"/>
            <a:ext cx="9787961" cy="5072750"/>
            <a:chOff x="1247096" y="1135204"/>
            <a:chExt cx="9787961" cy="507275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06BAC42-224D-C524-38C1-1266B0CE0D92}"/>
                </a:ext>
              </a:extLst>
            </p:cNvPr>
            <p:cNvGrpSpPr/>
            <p:nvPr/>
          </p:nvGrpSpPr>
          <p:grpSpPr>
            <a:xfrm>
              <a:off x="6294120" y="1683377"/>
              <a:ext cx="2560320" cy="400110"/>
              <a:chOff x="512653" y="5416806"/>
              <a:chExt cx="2560320" cy="400110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98086D08-7828-6162-16AD-6E625E606989}"/>
                  </a:ext>
                </a:extLst>
              </p:cNvPr>
              <p:cNvSpPr/>
              <p:nvPr/>
            </p:nvSpPr>
            <p:spPr>
              <a:xfrm>
                <a:off x="512653" y="5482894"/>
                <a:ext cx="57833" cy="230825"/>
              </a:xfrm>
              <a:prstGeom prst="roundRect">
                <a:avLst>
                  <a:gd name="adj" fmla="val 27647"/>
                </a:avLst>
              </a:prstGeom>
              <a:solidFill>
                <a:srgbClr val="DFCF00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06071D-D5EB-03F0-5CF3-5659AB56CD18}"/>
                  </a:ext>
                </a:extLst>
              </p:cNvPr>
              <p:cNvSpPr txBox="1"/>
              <p:nvPr/>
            </p:nvSpPr>
            <p:spPr>
              <a:xfrm>
                <a:off x="645642" y="5416806"/>
                <a:ext cx="24273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000" b="1" spc="-150" dirty="0">
                    <a:solidFill>
                      <a:prstClr val="black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  <a:cs typeface="코트라 고딕체" panose="02020603020101020101" pitchFamily="18" charset="-127"/>
                  </a:rPr>
                  <a:t>SNS </a:t>
                </a:r>
                <a:r>
                  <a:rPr lang="ko-KR" altLang="en-US" sz="2000" b="1" spc="-150" dirty="0">
                    <a:solidFill>
                      <a:prstClr val="black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  <a:cs typeface="코트라 고딕체" panose="02020603020101020101" pitchFamily="18" charset="-127"/>
                  </a:rPr>
                  <a:t>사용하는 경우</a:t>
                </a:r>
                <a:endParaRPr kumimoji="0" lang="en-US" altLang="ko-KR" sz="2000" b="1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endParaRPr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96F9461-6483-0CDF-6F48-4A3474999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096" y="1135204"/>
              <a:ext cx="4740937" cy="507118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5180292-0629-CDA1-07DF-52FEFCDF4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4120" y="2396482"/>
              <a:ext cx="4740937" cy="381147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8D7DFFD-A00C-352F-E485-CDB668469CDC}"/>
              </a:ext>
            </a:extLst>
          </p:cNvPr>
          <p:cNvSpPr txBox="1"/>
          <p:nvPr/>
        </p:nvSpPr>
        <p:spPr>
          <a:xfrm>
            <a:off x="736731" y="290578"/>
            <a:ext cx="17718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rPr>
              <a:t>설문조사</a:t>
            </a:r>
            <a:endParaRPr kumimoji="0" lang="en-US" altLang="ko-KR" sz="28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36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2100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0C99C5-11F5-8197-C28A-6D73D59791BF}"/>
              </a:ext>
            </a:extLst>
          </p:cNvPr>
          <p:cNvCxnSpPr>
            <a:cxnSpLocks/>
          </p:cNvCxnSpPr>
          <p:nvPr/>
        </p:nvCxnSpPr>
        <p:spPr>
          <a:xfrm>
            <a:off x="2599702" y="552188"/>
            <a:ext cx="959229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F63267-DCA4-9410-52D5-34FD904B0973}"/>
              </a:ext>
            </a:extLst>
          </p:cNvPr>
          <p:cNvCxnSpPr>
            <a:cxnSpLocks/>
          </p:cNvCxnSpPr>
          <p:nvPr/>
        </p:nvCxnSpPr>
        <p:spPr>
          <a:xfrm>
            <a:off x="-42325" y="552188"/>
            <a:ext cx="71301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D4E23C6-4B97-879C-2802-B2655C0C87FD}"/>
              </a:ext>
            </a:extLst>
          </p:cNvPr>
          <p:cNvGrpSpPr/>
          <p:nvPr/>
        </p:nvGrpSpPr>
        <p:grpSpPr>
          <a:xfrm>
            <a:off x="827096" y="1276038"/>
            <a:ext cx="10537808" cy="4783404"/>
            <a:chOff x="670694" y="1276038"/>
            <a:chExt cx="10537808" cy="478340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06BAC42-224D-C524-38C1-1266B0CE0D92}"/>
                </a:ext>
              </a:extLst>
            </p:cNvPr>
            <p:cNvGrpSpPr/>
            <p:nvPr/>
          </p:nvGrpSpPr>
          <p:grpSpPr>
            <a:xfrm>
              <a:off x="670694" y="1276038"/>
              <a:ext cx="4981332" cy="400110"/>
              <a:chOff x="512653" y="5416806"/>
              <a:chExt cx="4981332" cy="400110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98086D08-7828-6162-16AD-6E625E606989}"/>
                  </a:ext>
                </a:extLst>
              </p:cNvPr>
              <p:cNvSpPr/>
              <p:nvPr/>
            </p:nvSpPr>
            <p:spPr>
              <a:xfrm>
                <a:off x="512653" y="5482894"/>
                <a:ext cx="57833" cy="230825"/>
              </a:xfrm>
              <a:prstGeom prst="roundRect">
                <a:avLst>
                  <a:gd name="adj" fmla="val 27647"/>
                </a:avLst>
              </a:prstGeom>
              <a:solidFill>
                <a:srgbClr val="DFCF00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06071D-D5EB-03F0-5CF3-5659AB56CD18}"/>
                  </a:ext>
                </a:extLst>
              </p:cNvPr>
              <p:cNvSpPr txBox="1"/>
              <p:nvPr/>
            </p:nvSpPr>
            <p:spPr>
              <a:xfrm>
                <a:off x="645642" y="5416806"/>
                <a:ext cx="484834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000" b="1" spc="-150" dirty="0">
                    <a:solidFill>
                      <a:prstClr val="black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  <a:cs typeface="코트라 고딕체" panose="02020603020101020101" pitchFamily="18" charset="-127"/>
                  </a:rPr>
                  <a:t>SNS </a:t>
                </a:r>
                <a:r>
                  <a:rPr lang="ko-KR" altLang="en-US" sz="2000" b="1" spc="-150" dirty="0">
                    <a:solidFill>
                      <a:prstClr val="black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  <a:cs typeface="코트라 고딕체" panose="02020603020101020101" pitchFamily="18" charset="-127"/>
                  </a:rPr>
                  <a:t>사용하는 경우 </a:t>
                </a:r>
                <a:r>
                  <a:rPr lang="en-US" altLang="ko-KR" sz="2000" b="1" spc="-150" dirty="0">
                    <a:solidFill>
                      <a:prstClr val="black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  <a:cs typeface="코트라 고딕체" panose="02020603020101020101" pitchFamily="18" charset="-127"/>
                  </a:rPr>
                  <a:t>– </a:t>
                </a:r>
                <a:r>
                  <a:rPr lang="ko-KR" altLang="en-US" sz="2000" b="1" spc="-150" dirty="0">
                    <a:solidFill>
                      <a:prstClr val="black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  <a:cs typeface="코트라 고딕체" panose="02020603020101020101" pitchFamily="18" charset="-127"/>
                  </a:rPr>
                  <a:t>광고 제품 구매 경험 </a:t>
                </a:r>
                <a:r>
                  <a:rPr lang="en-US" altLang="ko-KR" sz="2000" b="1" spc="-150" dirty="0">
                    <a:solidFill>
                      <a:prstClr val="black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  <a:cs typeface="코트라 고딕체" panose="02020603020101020101" pitchFamily="18" charset="-127"/>
                  </a:rPr>
                  <a:t>O</a:t>
                </a:r>
                <a:r>
                  <a:rPr lang="ko-KR" altLang="en-US" sz="2000" b="1" spc="-150" dirty="0">
                    <a:solidFill>
                      <a:prstClr val="black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  <a:cs typeface="코트라 고딕체" panose="02020603020101020101" pitchFamily="18" charset="-127"/>
                  </a:rPr>
                  <a:t> </a:t>
                </a:r>
                <a:endParaRPr kumimoji="0" lang="en-US" altLang="ko-KR" sz="2000" b="1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endParaRPr>
              </a:p>
            </p:txBody>
          </p:sp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D26767D-4F34-4577-653F-BD5810A3C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694" y="1736951"/>
              <a:ext cx="4931098" cy="4322491"/>
            </a:xfrm>
            <a:prstGeom prst="rect">
              <a:avLst/>
            </a:prstGeom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27D8066-5B1D-097E-901D-5AE0F73A9B1F}"/>
                </a:ext>
              </a:extLst>
            </p:cNvPr>
            <p:cNvGrpSpPr/>
            <p:nvPr/>
          </p:nvGrpSpPr>
          <p:grpSpPr>
            <a:xfrm>
              <a:off x="6227172" y="1736952"/>
              <a:ext cx="4923491" cy="2916858"/>
              <a:chOff x="2599702" y="2204707"/>
              <a:chExt cx="6801799" cy="4029637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52375D64-AE2C-97F7-AFD6-BEA2B5A0E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9702" y="2204707"/>
                <a:ext cx="6801799" cy="4029637"/>
              </a:xfrm>
              <a:prstGeom prst="rect">
                <a:avLst/>
              </a:prstGeom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3C757BB-A369-B9DB-08E3-683080A8A85C}"/>
                  </a:ext>
                </a:extLst>
              </p:cNvPr>
              <p:cNvSpPr/>
              <p:nvPr/>
            </p:nvSpPr>
            <p:spPr>
              <a:xfrm>
                <a:off x="2849880" y="2265667"/>
                <a:ext cx="746760" cy="462291"/>
              </a:xfrm>
              <a:prstGeom prst="rect">
                <a:avLst/>
              </a:prstGeom>
              <a:solidFill>
                <a:srgbClr val="673A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CC7AD09-7F53-AFFD-6FB0-FD94528823BB}"/>
                </a:ext>
              </a:extLst>
            </p:cNvPr>
            <p:cNvGrpSpPr/>
            <p:nvPr/>
          </p:nvGrpSpPr>
          <p:grpSpPr>
            <a:xfrm>
              <a:off x="6227170" y="1276038"/>
              <a:ext cx="4981332" cy="400110"/>
              <a:chOff x="512653" y="5416806"/>
              <a:chExt cx="4981332" cy="400110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5FBEA174-DD8E-674A-4EB5-FC40CC320D06}"/>
                  </a:ext>
                </a:extLst>
              </p:cNvPr>
              <p:cNvSpPr/>
              <p:nvPr/>
            </p:nvSpPr>
            <p:spPr>
              <a:xfrm>
                <a:off x="512653" y="5482894"/>
                <a:ext cx="57833" cy="230825"/>
              </a:xfrm>
              <a:prstGeom prst="roundRect">
                <a:avLst>
                  <a:gd name="adj" fmla="val 27647"/>
                </a:avLst>
              </a:prstGeom>
              <a:solidFill>
                <a:srgbClr val="DFCF00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BC9B34D-EB71-B4D4-6575-C238D00FD023}"/>
                  </a:ext>
                </a:extLst>
              </p:cNvPr>
              <p:cNvSpPr txBox="1"/>
              <p:nvPr/>
            </p:nvSpPr>
            <p:spPr>
              <a:xfrm>
                <a:off x="645642" y="5416806"/>
                <a:ext cx="484834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000" b="1" spc="-150" dirty="0">
                    <a:solidFill>
                      <a:prstClr val="black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  <a:cs typeface="코트라 고딕체" panose="02020603020101020101" pitchFamily="18" charset="-127"/>
                  </a:rPr>
                  <a:t>SNS </a:t>
                </a:r>
                <a:r>
                  <a:rPr lang="ko-KR" altLang="en-US" sz="2000" b="1" spc="-150" dirty="0">
                    <a:solidFill>
                      <a:prstClr val="black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  <a:cs typeface="코트라 고딕체" panose="02020603020101020101" pitchFamily="18" charset="-127"/>
                  </a:rPr>
                  <a:t>사용하는 경우 </a:t>
                </a:r>
                <a:r>
                  <a:rPr lang="en-US" altLang="ko-KR" sz="2000" b="1" spc="-150" dirty="0">
                    <a:solidFill>
                      <a:prstClr val="black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  <a:cs typeface="코트라 고딕체" panose="02020603020101020101" pitchFamily="18" charset="-127"/>
                  </a:rPr>
                  <a:t>– </a:t>
                </a:r>
                <a:r>
                  <a:rPr lang="ko-KR" altLang="en-US" sz="2000" b="1" spc="-150" dirty="0">
                    <a:solidFill>
                      <a:prstClr val="black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  <a:cs typeface="코트라 고딕체" panose="02020603020101020101" pitchFamily="18" charset="-127"/>
                  </a:rPr>
                  <a:t>광고 제품 구매 경험 </a:t>
                </a:r>
                <a:r>
                  <a:rPr lang="en-US" altLang="ko-KR" sz="2000" b="1" spc="-150" dirty="0">
                    <a:solidFill>
                      <a:prstClr val="black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  <a:cs typeface="코트라 고딕체" panose="02020603020101020101" pitchFamily="18" charset="-127"/>
                  </a:rPr>
                  <a:t>X</a:t>
                </a:r>
                <a:r>
                  <a:rPr lang="ko-KR" altLang="en-US" sz="2000" b="1" spc="-150" dirty="0">
                    <a:solidFill>
                      <a:prstClr val="black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  <a:cs typeface="코트라 고딕체" panose="02020603020101020101" pitchFamily="18" charset="-127"/>
                  </a:rPr>
                  <a:t> </a:t>
                </a:r>
                <a:endParaRPr kumimoji="0" lang="en-US" altLang="ko-KR" sz="2000" b="1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endParaRP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C0644F1-924C-D67E-A724-E6047A670790}"/>
              </a:ext>
            </a:extLst>
          </p:cNvPr>
          <p:cNvSpPr txBox="1"/>
          <p:nvPr/>
        </p:nvSpPr>
        <p:spPr>
          <a:xfrm>
            <a:off x="736731" y="290578"/>
            <a:ext cx="17718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rPr>
              <a:t>설문조사</a:t>
            </a:r>
            <a:endParaRPr kumimoji="0" lang="en-US" altLang="ko-KR" sz="28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537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2100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0C99C5-11F5-8197-C28A-6D73D59791BF}"/>
              </a:ext>
            </a:extLst>
          </p:cNvPr>
          <p:cNvCxnSpPr>
            <a:cxnSpLocks/>
          </p:cNvCxnSpPr>
          <p:nvPr/>
        </p:nvCxnSpPr>
        <p:spPr>
          <a:xfrm>
            <a:off x="2599702" y="552188"/>
            <a:ext cx="959229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F63267-DCA4-9410-52D5-34FD904B0973}"/>
              </a:ext>
            </a:extLst>
          </p:cNvPr>
          <p:cNvCxnSpPr>
            <a:cxnSpLocks/>
          </p:cNvCxnSpPr>
          <p:nvPr/>
        </p:nvCxnSpPr>
        <p:spPr>
          <a:xfrm>
            <a:off x="-42325" y="552188"/>
            <a:ext cx="71301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FC5932-D0F3-E717-AE33-F94BEFBC7919}"/>
              </a:ext>
            </a:extLst>
          </p:cNvPr>
          <p:cNvSpPr txBox="1"/>
          <p:nvPr/>
        </p:nvSpPr>
        <p:spPr>
          <a:xfrm>
            <a:off x="736731" y="290578"/>
            <a:ext cx="17718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rPr>
              <a:t>설문조사</a:t>
            </a:r>
            <a:endParaRPr kumimoji="0" lang="en-US" altLang="ko-KR" sz="28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코트라 고딕체" panose="020206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02898C9-369E-356A-BD10-0E04880F6C6F}"/>
              </a:ext>
            </a:extLst>
          </p:cNvPr>
          <p:cNvGrpSpPr/>
          <p:nvPr/>
        </p:nvGrpSpPr>
        <p:grpSpPr>
          <a:xfrm>
            <a:off x="874804" y="1010379"/>
            <a:ext cx="10991033" cy="5310672"/>
            <a:chOff x="739976" y="995140"/>
            <a:chExt cx="10991033" cy="531067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39EA175-86E3-4A4B-09C7-B9CF87C9E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976" y="1479303"/>
              <a:ext cx="4289559" cy="482650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9B8F926-1621-E5AB-0580-BCBE296E1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0240" y="1479303"/>
              <a:ext cx="4289559" cy="1684539"/>
            </a:xfrm>
            <a:prstGeom prst="rect">
              <a:avLst/>
            </a:prstGeom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0C4311E-405D-A6A8-E3DD-2CFCA351F876}"/>
                </a:ext>
              </a:extLst>
            </p:cNvPr>
            <p:cNvGrpSpPr/>
            <p:nvPr/>
          </p:nvGrpSpPr>
          <p:grpSpPr>
            <a:xfrm>
              <a:off x="5730240" y="995140"/>
              <a:ext cx="6000769" cy="3111055"/>
              <a:chOff x="512653" y="5416806"/>
              <a:chExt cx="6000769" cy="3111055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C7D12A9-0AF3-7523-3E05-B5CE4FE6FC8B}"/>
                  </a:ext>
                </a:extLst>
              </p:cNvPr>
              <p:cNvSpPr/>
              <p:nvPr/>
            </p:nvSpPr>
            <p:spPr>
              <a:xfrm>
                <a:off x="512653" y="5482894"/>
                <a:ext cx="57833" cy="230825"/>
              </a:xfrm>
              <a:prstGeom prst="roundRect">
                <a:avLst>
                  <a:gd name="adj" fmla="val 27647"/>
                </a:avLst>
              </a:prstGeom>
              <a:solidFill>
                <a:srgbClr val="DFCF00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AA9312-5523-7DC6-22DA-EC7756C0632F}"/>
                  </a:ext>
                </a:extLst>
              </p:cNvPr>
              <p:cNvSpPr txBox="1"/>
              <p:nvPr/>
            </p:nvSpPr>
            <p:spPr>
              <a:xfrm>
                <a:off x="645643" y="5416806"/>
                <a:ext cx="586777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000" b="1" spc="-150" dirty="0">
                    <a:solidFill>
                      <a:prstClr val="black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  <a:cs typeface="코트라 고딕체" panose="02020603020101020101" pitchFamily="18" charset="-127"/>
                  </a:rPr>
                  <a:t>SNS </a:t>
                </a:r>
                <a:r>
                  <a:rPr lang="ko-KR" altLang="en-US" sz="2000" b="1" spc="-150" dirty="0">
                    <a:solidFill>
                      <a:prstClr val="black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  <a:cs typeface="코트라 고딕체" panose="02020603020101020101" pitchFamily="18" charset="-127"/>
                  </a:rPr>
                  <a:t> 사용 여부 무관</a:t>
                </a:r>
                <a:r>
                  <a:rPr lang="en-US" altLang="ko-KR" sz="2000" b="1" spc="-150" dirty="0">
                    <a:solidFill>
                      <a:prstClr val="black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  <a:cs typeface="코트라 고딕체" panose="02020603020101020101" pitchFamily="18" charset="-127"/>
                  </a:rPr>
                  <a:t>, </a:t>
                </a:r>
                <a:r>
                  <a:rPr lang="ko-KR" altLang="en-US" sz="2000" b="1" spc="-150" dirty="0">
                    <a:solidFill>
                      <a:prstClr val="black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  <a:cs typeface="코트라 고딕체" panose="02020603020101020101" pitchFamily="18" charset="-127"/>
                  </a:rPr>
                  <a:t>무계획적 지출이 있다고 선택한 경우</a:t>
                </a:r>
                <a:endParaRPr kumimoji="0" lang="en-US" altLang="ko-KR" sz="2000" b="1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937D4567-F177-6C4A-E0F6-E1E963879703}"/>
                  </a:ext>
                </a:extLst>
              </p:cNvPr>
              <p:cNvSpPr/>
              <p:nvPr/>
            </p:nvSpPr>
            <p:spPr>
              <a:xfrm>
                <a:off x="512653" y="8193839"/>
                <a:ext cx="57833" cy="230825"/>
              </a:xfrm>
              <a:prstGeom prst="roundRect">
                <a:avLst>
                  <a:gd name="adj" fmla="val 27647"/>
                </a:avLst>
              </a:prstGeom>
              <a:solidFill>
                <a:srgbClr val="DFCF00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592EB7-47B8-1E72-6A29-B4AAEE65B80E}"/>
                  </a:ext>
                </a:extLst>
              </p:cNvPr>
              <p:cNvSpPr txBox="1"/>
              <p:nvPr/>
            </p:nvSpPr>
            <p:spPr>
              <a:xfrm>
                <a:off x="645643" y="8127751"/>
                <a:ext cx="586777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1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Bold" panose="00000800000000000000" pitchFamily="2" charset="-127"/>
                    <a:ea typeface="나눔스퀘어 네오 Bold" panose="00000800000000000000" pitchFamily="2" charset="-127"/>
                    <a:cs typeface="코트라 고딕체" panose="02020603020101020101" pitchFamily="18" charset="-127"/>
                  </a:rPr>
                  <a:t>결과</a:t>
                </a:r>
                <a:endParaRPr kumimoji="0" lang="en-US" altLang="ko-KR" sz="2000" b="1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8010652-859B-BFE1-EFD2-8D637FF0B501}"/>
                </a:ext>
              </a:extLst>
            </p:cNvPr>
            <p:cNvGrpSpPr/>
            <p:nvPr/>
          </p:nvGrpSpPr>
          <p:grpSpPr>
            <a:xfrm>
              <a:off x="749869" y="1013695"/>
              <a:ext cx="2933449" cy="400110"/>
              <a:chOff x="749869" y="1013695"/>
              <a:chExt cx="2933449" cy="400110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06071D-D5EB-03F0-5CF3-5659AB56CD18}"/>
                  </a:ext>
                </a:extLst>
              </p:cNvPr>
              <p:cNvSpPr txBox="1"/>
              <p:nvPr/>
            </p:nvSpPr>
            <p:spPr>
              <a:xfrm>
                <a:off x="890227" y="1013695"/>
                <a:ext cx="279309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000" b="1" spc="-150" dirty="0">
                    <a:solidFill>
                      <a:prstClr val="black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  <a:cs typeface="코트라 고딕체" panose="02020603020101020101" pitchFamily="18" charset="-127"/>
                  </a:rPr>
                  <a:t>SNS </a:t>
                </a:r>
                <a:r>
                  <a:rPr lang="ko-KR" altLang="en-US" sz="2000" b="1" spc="-150" dirty="0">
                    <a:solidFill>
                      <a:prstClr val="black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  <a:cs typeface="코트라 고딕체" panose="02020603020101020101" pitchFamily="18" charset="-127"/>
                  </a:rPr>
                  <a:t>사용하지 않는 경우</a:t>
                </a:r>
                <a:endParaRPr kumimoji="0" lang="en-US" altLang="ko-KR" sz="2000" b="1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2FFA1E40-008E-01F4-421B-379AB0F1853B}"/>
                  </a:ext>
                </a:extLst>
              </p:cNvPr>
              <p:cNvSpPr/>
              <p:nvPr/>
            </p:nvSpPr>
            <p:spPr>
              <a:xfrm>
                <a:off x="749869" y="1098337"/>
                <a:ext cx="57833" cy="230825"/>
              </a:xfrm>
              <a:prstGeom prst="roundRect">
                <a:avLst>
                  <a:gd name="adj" fmla="val 27647"/>
                </a:avLst>
              </a:prstGeom>
              <a:solidFill>
                <a:srgbClr val="DFCF00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E977D8AA-B229-0DFF-449B-35919CF20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984" y="4169457"/>
            <a:ext cx="4375553" cy="20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3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72100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0C99C5-11F5-8197-C28A-6D73D59791B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599702" y="552188"/>
            <a:ext cx="959229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F63267-DCA4-9410-52D5-34FD904B097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-42325" y="552188"/>
            <a:ext cx="71301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FC5932-D0F3-E717-AE33-F94BEFBC7919}"/>
              </a:ext>
            </a:extLst>
          </p:cNvPr>
          <p:cNvSpPr txBox="1"/>
          <p:nvPr/>
        </p:nvSpPr>
        <p:spPr>
          <a:xfrm>
            <a:off x="736731" y="290578"/>
            <a:ext cx="17718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rPr>
              <a:t>설문조사</a:t>
            </a:r>
            <a:endParaRPr kumimoji="0" lang="en-US" altLang="ko-KR" sz="28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코트라 고딕체" panose="020206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02898C9-369E-356A-BD10-0E04880F6C6F}"/>
              </a:ext>
            </a:extLst>
          </p:cNvPr>
          <p:cNvGrpSpPr/>
          <p:nvPr/>
        </p:nvGrpSpPr>
        <p:grpSpPr>
          <a:xfrm>
            <a:off x="874804" y="1010379"/>
            <a:ext cx="10991033" cy="5310672"/>
            <a:chOff x="739976" y="995140"/>
            <a:chExt cx="10991033" cy="531067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39EA175-86E3-4A4B-09C7-B9CF87C9E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976" y="1479303"/>
              <a:ext cx="4289559" cy="482650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9B8F926-1621-E5AB-0580-BCBE296E1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0240" y="1479303"/>
              <a:ext cx="4289559" cy="1684539"/>
            </a:xfrm>
            <a:prstGeom prst="rect">
              <a:avLst/>
            </a:prstGeom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0C4311E-405D-A6A8-E3DD-2CFCA351F876}"/>
                </a:ext>
              </a:extLst>
            </p:cNvPr>
            <p:cNvGrpSpPr/>
            <p:nvPr/>
          </p:nvGrpSpPr>
          <p:grpSpPr>
            <a:xfrm>
              <a:off x="5730240" y="995140"/>
              <a:ext cx="6000769" cy="3111055"/>
              <a:chOff x="512653" y="5416806"/>
              <a:chExt cx="6000769" cy="3111055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C7D12A9-0AF3-7523-3E05-B5CE4FE6FC8B}"/>
                  </a:ext>
                </a:extLst>
              </p:cNvPr>
              <p:cNvSpPr/>
              <p:nvPr/>
            </p:nvSpPr>
            <p:spPr>
              <a:xfrm>
                <a:off x="512653" y="5482894"/>
                <a:ext cx="57833" cy="230825"/>
              </a:xfrm>
              <a:prstGeom prst="roundRect">
                <a:avLst>
                  <a:gd name="adj" fmla="val 27647"/>
                </a:avLst>
              </a:prstGeom>
              <a:solidFill>
                <a:srgbClr val="DFCF00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AA9312-5523-7DC6-22DA-EC7756C0632F}"/>
                  </a:ext>
                </a:extLst>
              </p:cNvPr>
              <p:cNvSpPr txBox="1"/>
              <p:nvPr/>
            </p:nvSpPr>
            <p:spPr>
              <a:xfrm>
                <a:off x="645643" y="5416806"/>
                <a:ext cx="586777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000" b="1" spc="-150" dirty="0">
                    <a:solidFill>
                      <a:prstClr val="black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  <a:cs typeface="코트라 고딕체" panose="02020603020101020101" pitchFamily="18" charset="-127"/>
                  </a:rPr>
                  <a:t>SNS </a:t>
                </a:r>
                <a:r>
                  <a:rPr lang="ko-KR" altLang="en-US" sz="2000" b="1" spc="-150" dirty="0">
                    <a:solidFill>
                      <a:prstClr val="black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  <a:cs typeface="코트라 고딕체" panose="02020603020101020101" pitchFamily="18" charset="-127"/>
                  </a:rPr>
                  <a:t> 사용 여부 무관</a:t>
                </a:r>
                <a:r>
                  <a:rPr lang="en-US" altLang="ko-KR" sz="2000" b="1" spc="-150" dirty="0">
                    <a:solidFill>
                      <a:prstClr val="black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  <a:cs typeface="코트라 고딕체" panose="02020603020101020101" pitchFamily="18" charset="-127"/>
                  </a:rPr>
                  <a:t>, </a:t>
                </a:r>
                <a:r>
                  <a:rPr lang="ko-KR" altLang="en-US" sz="2000" b="1" spc="-150" dirty="0">
                    <a:solidFill>
                      <a:prstClr val="black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  <a:cs typeface="코트라 고딕체" panose="02020603020101020101" pitchFamily="18" charset="-127"/>
                  </a:rPr>
                  <a:t>무계획적 지출이 있다고 선택한 경우</a:t>
                </a:r>
                <a:endParaRPr kumimoji="0" lang="en-US" altLang="ko-KR" sz="2000" b="1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937D4567-F177-6C4A-E0F6-E1E963879703}"/>
                  </a:ext>
                </a:extLst>
              </p:cNvPr>
              <p:cNvSpPr/>
              <p:nvPr/>
            </p:nvSpPr>
            <p:spPr>
              <a:xfrm>
                <a:off x="512653" y="8193839"/>
                <a:ext cx="57833" cy="230825"/>
              </a:xfrm>
              <a:prstGeom prst="roundRect">
                <a:avLst>
                  <a:gd name="adj" fmla="val 27647"/>
                </a:avLst>
              </a:prstGeom>
              <a:solidFill>
                <a:srgbClr val="DFCF00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592EB7-47B8-1E72-6A29-B4AAEE65B80E}"/>
                  </a:ext>
                </a:extLst>
              </p:cNvPr>
              <p:cNvSpPr txBox="1"/>
              <p:nvPr/>
            </p:nvSpPr>
            <p:spPr>
              <a:xfrm>
                <a:off x="645643" y="8127751"/>
                <a:ext cx="586777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1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Bold" panose="00000800000000000000" pitchFamily="2" charset="-127"/>
                    <a:ea typeface="나눔스퀘어 네오 Bold" panose="00000800000000000000" pitchFamily="2" charset="-127"/>
                    <a:cs typeface="코트라 고딕체" panose="02020603020101020101" pitchFamily="18" charset="-127"/>
                  </a:rPr>
                  <a:t>결과</a:t>
                </a:r>
                <a:endParaRPr kumimoji="0" lang="en-US" altLang="ko-KR" sz="2000" b="1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8010652-859B-BFE1-EFD2-8D637FF0B501}"/>
                </a:ext>
              </a:extLst>
            </p:cNvPr>
            <p:cNvGrpSpPr/>
            <p:nvPr/>
          </p:nvGrpSpPr>
          <p:grpSpPr>
            <a:xfrm>
              <a:off x="749869" y="1013695"/>
              <a:ext cx="2933449" cy="400110"/>
              <a:chOff x="749869" y="1013695"/>
              <a:chExt cx="2933449" cy="400110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06071D-D5EB-03F0-5CF3-5659AB56CD18}"/>
                  </a:ext>
                </a:extLst>
              </p:cNvPr>
              <p:cNvSpPr txBox="1"/>
              <p:nvPr/>
            </p:nvSpPr>
            <p:spPr>
              <a:xfrm>
                <a:off x="890227" y="1013695"/>
                <a:ext cx="279309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000" b="1" spc="-150" dirty="0">
                    <a:solidFill>
                      <a:prstClr val="black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  <a:cs typeface="코트라 고딕체" panose="02020603020101020101" pitchFamily="18" charset="-127"/>
                  </a:rPr>
                  <a:t>SNS </a:t>
                </a:r>
                <a:r>
                  <a:rPr lang="ko-KR" altLang="en-US" sz="2000" b="1" spc="-150" dirty="0">
                    <a:solidFill>
                      <a:prstClr val="black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  <a:cs typeface="코트라 고딕체" panose="02020603020101020101" pitchFamily="18" charset="-127"/>
                  </a:rPr>
                  <a:t>사용하지 않는 경우</a:t>
                </a:r>
                <a:endParaRPr kumimoji="0" lang="en-US" altLang="ko-KR" sz="2000" b="1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2FFA1E40-008E-01F4-421B-379AB0F1853B}"/>
                  </a:ext>
                </a:extLst>
              </p:cNvPr>
              <p:cNvSpPr/>
              <p:nvPr/>
            </p:nvSpPr>
            <p:spPr>
              <a:xfrm>
                <a:off x="749869" y="1098337"/>
                <a:ext cx="57833" cy="230825"/>
              </a:xfrm>
              <a:prstGeom prst="roundRect">
                <a:avLst>
                  <a:gd name="adj" fmla="val 27647"/>
                </a:avLst>
              </a:prstGeom>
              <a:solidFill>
                <a:srgbClr val="DFCF00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E977D8AA-B229-0DFF-449B-35919CF20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984" y="4169457"/>
            <a:ext cx="4375553" cy="20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7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309B83BE-4BB9-8E8C-7676-CA520E6CA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7336525"/>
              </p:ext>
            </p:extLst>
          </p:nvPr>
        </p:nvGraphicFramePr>
        <p:xfrm>
          <a:off x="6255857" y="952141"/>
          <a:ext cx="5867779" cy="5418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F2D7AE42-8BAD-DD2C-24EA-BA08330E7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2580377"/>
              </p:ext>
            </p:extLst>
          </p:nvPr>
        </p:nvGraphicFramePr>
        <p:xfrm>
          <a:off x="-502663" y="952140"/>
          <a:ext cx="676846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72100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0C99C5-11F5-8197-C28A-6D73D59791B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599702" y="552188"/>
            <a:ext cx="959229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F63267-DCA4-9410-52D5-34FD904B097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-42325" y="552188"/>
            <a:ext cx="71301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FC5932-D0F3-E717-AE33-F94BEFBC7919}"/>
              </a:ext>
            </a:extLst>
          </p:cNvPr>
          <p:cNvSpPr txBox="1"/>
          <p:nvPr/>
        </p:nvSpPr>
        <p:spPr>
          <a:xfrm>
            <a:off x="736731" y="290578"/>
            <a:ext cx="17718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black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rPr>
              <a:t>조사결과</a:t>
            </a:r>
            <a:endParaRPr kumimoji="0" lang="en-US" altLang="ko-KR" sz="28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코트라 고딕체" panose="0202060302010102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0C4311E-405D-A6A8-E3DD-2CFCA351F876}"/>
              </a:ext>
            </a:extLst>
          </p:cNvPr>
          <p:cNvGrpSpPr/>
          <p:nvPr/>
        </p:nvGrpSpPr>
        <p:grpSpPr>
          <a:xfrm>
            <a:off x="7091158" y="1028933"/>
            <a:ext cx="5975693" cy="400110"/>
            <a:chOff x="580259" y="5332163"/>
            <a:chExt cx="5975693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C7D12A9-0AF3-7523-3E05-B5CE4FE6FC8B}"/>
                </a:ext>
              </a:extLst>
            </p:cNvPr>
            <p:cNvSpPr/>
            <p:nvPr/>
          </p:nvSpPr>
          <p:spPr>
            <a:xfrm>
              <a:off x="580259" y="5412417"/>
              <a:ext cx="57833" cy="230825"/>
            </a:xfrm>
            <a:prstGeom prst="roundRect">
              <a:avLst>
                <a:gd name="adj" fmla="val 27647"/>
              </a:avLst>
            </a:prstGeom>
            <a:solidFill>
              <a:srgbClr val="DFCF00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AA9312-5523-7DC6-22DA-EC7756C0632F}"/>
                </a:ext>
              </a:extLst>
            </p:cNvPr>
            <p:cNvSpPr txBox="1"/>
            <p:nvPr/>
          </p:nvSpPr>
          <p:spPr>
            <a:xfrm>
              <a:off x="688173" y="5332163"/>
              <a:ext cx="586777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SNS</a:t>
              </a:r>
              <a:r>
                <a:rPr lang="ko-KR" altLang="en-US" sz="20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를 사용하시나요</a:t>
              </a:r>
              <a:r>
                <a:rPr lang="en-US" altLang="ko-KR" sz="20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?</a:t>
              </a:r>
              <a:endPara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8010652-859B-BFE1-EFD2-8D637FF0B501}"/>
              </a:ext>
            </a:extLst>
          </p:cNvPr>
          <p:cNvGrpSpPr/>
          <p:nvPr/>
        </p:nvGrpSpPr>
        <p:grpSpPr>
          <a:xfrm>
            <a:off x="884697" y="1028934"/>
            <a:ext cx="2933449" cy="400110"/>
            <a:chOff x="749869" y="1013695"/>
            <a:chExt cx="2933449" cy="4001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906071D-D5EB-03F0-5CF3-5659AB56CD18}"/>
                </a:ext>
              </a:extLst>
            </p:cNvPr>
            <p:cNvSpPr txBox="1"/>
            <p:nvPr/>
          </p:nvSpPr>
          <p:spPr>
            <a:xfrm>
              <a:off x="890227" y="1013695"/>
              <a:ext cx="279309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나이 대가 어떻게 되시나요</a:t>
              </a:r>
              <a:r>
                <a:rPr lang="en-US" altLang="ko-KR" sz="2000" b="1" spc="-150" dirty="0">
                  <a:solidFill>
                    <a:prstClr val="black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코트라 고딕체" panose="02020603020101020101" pitchFamily="18" charset="-127"/>
                </a:rPr>
                <a:t>?</a:t>
              </a:r>
              <a:endPara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FFA1E40-008E-01F4-421B-379AB0F1853B}"/>
                </a:ext>
              </a:extLst>
            </p:cNvPr>
            <p:cNvSpPr/>
            <p:nvPr/>
          </p:nvSpPr>
          <p:spPr>
            <a:xfrm>
              <a:off x="749869" y="1098337"/>
              <a:ext cx="57833" cy="230825"/>
            </a:xfrm>
            <a:prstGeom prst="roundRect">
              <a:avLst>
                <a:gd name="adj" fmla="val 27647"/>
              </a:avLst>
            </a:prstGeom>
            <a:solidFill>
              <a:srgbClr val="DFCF00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339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1110</Words>
  <Application>Microsoft Office PowerPoint</Application>
  <PresentationFormat>와이드스크린</PresentationFormat>
  <Paragraphs>198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나눔스퀘어 네오 Bold</vt:lpstr>
      <vt:lpstr>나눔스퀘어 네오 OTF Bold</vt:lpstr>
      <vt:lpstr>나눔스퀘어 네오 OTF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고은솔</dc:creator>
  <cp:lastModifiedBy>임새연</cp:lastModifiedBy>
  <cp:revision>33</cp:revision>
  <dcterms:created xsi:type="dcterms:W3CDTF">2020-12-04T18:32:48Z</dcterms:created>
  <dcterms:modified xsi:type="dcterms:W3CDTF">2022-12-15T05:38:04Z</dcterms:modified>
</cp:coreProperties>
</file>