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79" r:id="rId4"/>
    <p:sldId id="280" r:id="rId5"/>
    <p:sldId id="281" r:id="rId6"/>
    <p:sldId id="27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357"/>
    <a:srgbClr val="DFCF00"/>
    <a:srgbClr val="758101"/>
    <a:srgbClr val="BFBFBF"/>
    <a:srgbClr val="93A201"/>
    <a:srgbClr val="FFFFFF"/>
    <a:srgbClr val="F7F200"/>
    <a:srgbClr val="FD95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0553D-88A0-4260-9E6B-097CEBAF7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6E3BF3-98BF-449E-ADCF-7977AC83F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23EB-0D66-484B-A754-3983F54E3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D5F8-769D-42A4-8431-1999C6ACF644}" type="datetimeFigureOut">
              <a:rPr lang="ko-KR" altLang="en-US" smtClean="0"/>
              <a:t>2022-11-02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D672C4-D726-4244-B34B-460C6BF08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8C414D-B338-4578-A80F-9284D9C08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5ED9-BF62-42AB-B875-34A94FCC1B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855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67311B-A13C-4F88-8CB2-16C6F9895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225EB8-8D68-42A9-AB17-DA5504934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830108-C868-4078-8BB9-82B29F253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D5F8-769D-42A4-8431-1999C6ACF644}" type="datetimeFigureOut">
              <a:rPr lang="ko-KR" altLang="en-US" smtClean="0"/>
              <a:t>2022-11-02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36EFAF-D68A-43A0-A424-F868CF513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235645-AB13-4E8F-993E-E3FB5867C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5ED9-BF62-42AB-B875-34A94FCC1B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9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6B6AE3-2A4D-4F7B-8929-FC425B9AB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9144E8-2F37-4216-AF5A-260A2EF42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26B5B3-4EFE-4ED0-8811-9F1390F6F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D5F8-769D-42A4-8431-1999C6ACF644}" type="datetimeFigureOut">
              <a:rPr lang="ko-KR" altLang="en-US" smtClean="0"/>
              <a:t>2022-11-02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C2D93D-6CC5-44E4-9142-BB2AFB2FB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5A8BAF-7FA9-4AEE-B155-EACEB0ACE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5ED9-BF62-42AB-B875-34A94FCC1B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5271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69A636-8193-4956-A006-F3AB0DEBB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A662A3-9A33-49E8-A42E-7029B7139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71FC66-B019-456E-B997-C9F3EABA7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D5F8-769D-42A4-8431-1999C6ACF644}" type="datetimeFigureOut">
              <a:rPr lang="ko-KR" altLang="en-US" smtClean="0"/>
              <a:t>2022-11-02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08DF73-7AB2-444F-9892-ABF140871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E34DF5-4B00-4D45-8935-D47B09922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5ED9-BF62-42AB-B875-34A94FCC1B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9948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6F3D2-6A2F-4093-913F-682E17B1E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FF51BC-37E0-4AB6-87C0-A66A71FCB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1DAF4D-9732-413C-B1D5-576DCDD3F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D5F8-769D-42A4-8431-1999C6ACF644}" type="datetimeFigureOut">
              <a:rPr lang="ko-KR" altLang="en-US" smtClean="0"/>
              <a:t>2022-11-02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D2D48A-C2D1-446F-99B4-0A53C5316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58991E-FED4-48B8-A538-1A072101E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5ED9-BF62-42AB-B875-34A94FCC1B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4898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83CA7-D85A-435A-B591-594E9FDE1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9F3927-5C65-4171-9501-2755A2C04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46E724-15C1-4779-AE6E-5D1C83708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FC5308-7C49-48D3-A131-ED30CCE82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D5F8-769D-42A4-8431-1999C6ACF644}" type="datetimeFigureOut">
              <a:rPr lang="ko-KR" altLang="en-US" smtClean="0"/>
              <a:t>2022-11-02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29B6DB-3B45-4D41-879E-9BD55AF5E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9E2E58-0BF0-4422-8BCC-94CB70C5F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5ED9-BF62-42AB-B875-34A94FCC1B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683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08B010-C411-4382-8BF0-0CD4DCB6A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F38119-16B0-49BB-84C0-8D17ACF7D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0383DB-6AAA-45BD-8E88-E3893E536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0CD71-F06D-4B98-B26E-C8D940FC18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661579-F889-42A9-AEC9-6EE25B0884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30B9DB-B61E-4470-84C5-C9D85B029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D5F8-769D-42A4-8431-1999C6ACF644}" type="datetimeFigureOut">
              <a:rPr lang="ko-KR" altLang="en-US" smtClean="0"/>
              <a:t>2022-11-02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A788943-EA53-4CED-BFED-6422EE40A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D3BD451-90A0-4528-9092-AD2F1C05D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5ED9-BF62-42AB-B875-34A94FCC1B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5522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5506E-9D34-43B5-9555-1748E54EE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704C4D-3D5B-4257-BCD7-CCB3D6493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D5F8-769D-42A4-8431-1999C6ACF644}" type="datetimeFigureOut">
              <a:rPr lang="ko-KR" altLang="en-US" smtClean="0"/>
              <a:t>2022-11-02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787A24-BE84-4157-94C1-9A7A79D98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F1FFAF-AEA7-452C-A4D1-30DB6A2D4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5ED9-BF62-42AB-B875-34A94FCC1B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9185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C4024C-82C6-4423-B6FE-9BA4FAA00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D5F8-769D-42A4-8431-1999C6ACF644}" type="datetimeFigureOut">
              <a:rPr lang="ko-KR" altLang="en-US" smtClean="0"/>
              <a:t>2022-11-02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F9293E-421C-4271-B305-C1DCD9CB7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117AE5-D386-44E1-A33E-AF0CB98B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5ED9-BF62-42AB-B875-34A94FCC1B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6751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2EC912-60E5-4D3D-871C-FF5DA7CBF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9D9E88-74F3-422C-9E59-510E80C6A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94D063-B3A4-4C3C-8069-84656AB76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F32F1B-2CCC-4D15-A803-12968F822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D5F8-769D-42A4-8431-1999C6ACF644}" type="datetimeFigureOut">
              <a:rPr lang="ko-KR" altLang="en-US" smtClean="0"/>
              <a:t>2022-11-02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854016-EFB9-428B-81C1-FED128C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00FA2-5102-4C8C-96F7-2B817D3A2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5ED9-BF62-42AB-B875-34A94FCC1B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617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21D4F-EBDD-443A-A896-AF6E7BD0A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1F57C0-F860-4BEC-809A-CA3A136A93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A4343B-537F-4B30-B217-CAD8D30C6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9E8029-4A06-46F6-8D25-4B017CF98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D5F8-769D-42A4-8431-1999C6ACF644}" type="datetimeFigureOut">
              <a:rPr lang="ko-KR" altLang="en-US" smtClean="0"/>
              <a:t>2022-11-02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EFA6CE-3D65-41B0-9261-33E1BC678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6F452B-13C5-4C0B-841E-5F75AA1DE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5ED9-BF62-42AB-B875-34A94FCC1B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002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59A71E5-0996-4C33-9FB0-6B7DA87D3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87D56C-E45E-4468-92BA-7EFD330D5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31BF50-8679-45DD-AF2E-48DE0F8E07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DD5F8-769D-42A4-8431-1999C6ACF644}" type="datetimeFigureOut">
              <a:rPr lang="ko-KR" altLang="en-US" smtClean="0"/>
              <a:t>2022-11-02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81FF8A-3476-41E0-8703-153F2F253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C616DB-7397-4BC5-AD2D-F85F7AABF5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75ED9-BF62-42AB-B875-34A94FCC1B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693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3E8E6B-167C-42CA-A999-FEA8F2E30DA6}"/>
              </a:ext>
            </a:extLst>
          </p:cNvPr>
          <p:cNvSpPr txBox="1"/>
          <p:nvPr/>
        </p:nvSpPr>
        <p:spPr>
          <a:xfrm>
            <a:off x="1394742" y="2577492"/>
            <a:ext cx="72689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5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통계처리입문 가설 검정 프로젝트</a:t>
            </a:r>
            <a:endParaRPr lang="en-US" altLang="ko-KR" sz="2800" spc="-150" dirty="0"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  <a:p>
            <a:r>
              <a:rPr lang="en-US" altLang="ko-KR" sz="2800" spc="-150" dirty="0">
                <a:solidFill>
                  <a:srgbClr val="93A20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:</a:t>
            </a:r>
            <a:r>
              <a:rPr lang="ko-KR" altLang="en-US" sz="2800" spc="-150" dirty="0">
                <a:solidFill>
                  <a:srgbClr val="93A20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 주제 제안 발표</a:t>
            </a:r>
            <a:endParaRPr lang="en-US" altLang="ko-KR" sz="2800" spc="-150" dirty="0">
              <a:solidFill>
                <a:srgbClr val="93A20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2AB716-4B23-446A-B27C-F24286BF861D}"/>
              </a:ext>
            </a:extLst>
          </p:cNvPr>
          <p:cNvSpPr txBox="1"/>
          <p:nvPr/>
        </p:nvSpPr>
        <p:spPr>
          <a:xfrm>
            <a:off x="4878527" y="6419328"/>
            <a:ext cx="2737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2022 2</a:t>
            </a:r>
            <a:r>
              <a:rPr lang="ko-KR" altLang="en-US" sz="14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학기 </a:t>
            </a:r>
            <a:r>
              <a:rPr lang="en-US" altLang="ko-KR" sz="14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ITM </a:t>
            </a:r>
            <a:r>
              <a:rPr lang="ko-KR" altLang="en-US" sz="14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전공 통계처리입문 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7639CBB-F5CC-4F9A-83A6-7B4523E7E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6616" y="176623"/>
            <a:ext cx="359695" cy="310923"/>
          </a:xfrm>
          <a:prstGeom prst="rect">
            <a:avLst/>
          </a:prstGeom>
        </p:spPr>
      </p:pic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C1FD5D9-0E24-4680-812C-3E57EB16C56F}"/>
              </a:ext>
            </a:extLst>
          </p:cNvPr>
          <p:cNvCxnSpPr>
            <a:cxnSpLocks/>
          </p:cNvCxnSpPr>
          <p:nvPr/>
        </p:nvCxnSpPr>
        <p:spPr>
          <a:xfrm>
            <a:off x="5702568" y="6381750"/>
            <a:ext cx="10646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E23544E-6BA9-42ED-8146-B4699CFA84AD}"/>
              </a:ext>
            </a:extLst>
          </p:cNvPr>
          <p:cNvCxnSpPr>
            <a:cxnSpLocks/>
          </p:cNvCxnSpPr>
          <p:nvPr/>
        </p:nvCxnSpPr>
        <p:spPr>
          <a:xfrm>
            <a:off x="6096000" y="3269728"/>
            <a:ext cx="6096000" cy="261"/>
          </a:xfrm>
          <a:prstGeom prst="line">
            <a:avLst/>
          </a:prstGeom>
          <a:ln w="9525">
            <a:solidFill>
              <a:srgbClr val="93A2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39082B28-6966-405E-98C2-B86531ACAFD2}"/>
              </a:ext>
            </a:extLst>
          </p:cNvPr>
          <p:cNvCxnSpPr>
            <a:cxnSpLocks/>
          </p:cNvCxnSpPr>
          <p:nvPr/>
        </p:nvCxnSpPr>
        <p:spPr>
          <a:xfrm>
            <a:off x="165100" y="3269728"/>
            <a:ext cx="1274092" cy="1"/>
          </a:xfrm>
          <a:prstGeom prst="line">
            <a:avLst/>
          </a:prstGeom>
          <a:ln w="9525">
            <a:solidFill>
              <a:srgbClr val="93A2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EADECE8-873F-12FF-EB6B-9B5B50DC8B04}"/>
              </a:ext>
            </a:extLst>
          </p:cNvPr>
          <p:cNvSpPr txBox="1"/>
          <p:nvPr/>
        </p:nvSpPr>
        <p:spPr>
          <a:xfrm>
            <a:off x="1514348" y="3574772"/>
            <a:ext cx="7268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</a:t>
            </a:r>
            <a:r>
              <a:rPr lang="ko-KR" altLang="en-US" sz="1200" dirty="0"/>
              <a:t>조 </a:t>
            </a:r>
            <a:r>
              <a:rPr lang="en-US" altLang="ko-KR" sz="1200" dirty="0"/>
              <a:t>(21102054 </a:t>
            </a:r>
            <a:r>
              <a:rPr lang="ko-KR" altLang="en-US" sz="1200" dirty="0"/>
              <a:t>임새연</a:t>
            </a:r>
            <a:r>
              <a:rPr lang="en-US" altLang="ko-KR" sz="1200" dirty="0"/>
              <a:t> 22101994 </a:t>
            </a:r>
            <a:r>
              <a:rPr lang="ko-KR" altLang="en-US" sz="1200" dirty="0"/>
              <a:t>김준섭</a:t>
            </a:r>
            <a:r>
              <a:rPr lang="en-US" altLang="ko-KR" sz="1200" dirty="0"/>
              <a:t> 22102007 </a:t>
            </a:r>
            <a:r>
              <a:rPr lang="ko-KR" altLang="en-US" sz="1200" dirty="0"/>
              <a:t>이가연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83292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4F1A65B-F4DD-4F2D-A55E-9AE50D65236B}"/>
              </a:ext>
            </a:extLst>
          </p:cNvPr>
          <p:cNvSpPr/>
          <p:nvPr/>
        </p:nvSpPr>
        <p:spPr>
          <a:xfrm>
            <a:off x="512653" y="945398"/>
            <a:ext cx="57833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30E053-010D-4727-8220-5C457994ECE0}"/>
              </a:ext>
            </a:extLst>
          </p:cNvPr>
          <p:cNvSpPr txBox="1"/>
          <p:nvPr/>
        </p:nvSpPr>
        <p:spPr>
          <a:xfrm>
            <a:off x="645642" y="879310"/>
            <a:ext cx="10259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spc="-150" dirty="0">
                <a:solidFill>
                  <a:prstClr val="black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주제</a:t>
            </a:r>
            <a:endParaRPr kumimoji="0" lang="en-US" altLang="ko-KR" sz="2000" b="1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25F4AE-CFAB-82B3-20E1-D83876345A7F}"/>
              </a:ext>
            </a:extLst>
          </p:cNvPr>
          <p:cNvSpPr txBox="1"/>
          <p:nvPr/>
        </p:nvSpPr>
        <p:spPr>
          <a:xfrm>
            <a:off x="796998" y="1458360"/>
            <a:ext cx="60605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dirty="0"/>
              <a:t>소셜미디어 광고와 소비의 상관관계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A5D9BB2-2A6C-3553-8C68-4F4C3B7CF6DE}"/>
              </a:ext>
            </a:extLst>
          </p:cNvPr>
          <p:cNvSpPr/>
          <p:nvPr/>
        </p:nvSpPr>
        <p:spPr>
          <a:xfrm>
            <a:off x="512653" y="2424740"/>
            <a:ext cx="57833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81B4BB-66A9-58C4-EB41-8AAC0EF129A7}"/>
              </a:ext>
            </a:extLst>
          </p:cNvPr>
          <p:cNvSpPr txBox="1"/>
          <p:nvPr/>
        </p:nvSpPr>
        <p:spPr>
          <a:xfrm>
            <a:off x="645642" y="2361721"/>
            <a:ext cx="19540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spc="-150" dirty="0">
                <a:solidFill>
                  <a:prstClr val="black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주제 의미</a:t>
            </a:r>
            <a:endParaRPr kumimoji="0" lang="en-US" altLang="ko-KR" sz="2000" b="1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3A8FF5-2C54-21F5-38D0-9DA317D5AA14}"/>
              </a:ext>
            </a:extLst>
          </p:cNvPr>
          <p:cNvSpPr txBox="1"/>
          <p:nvPr/>
        </p:nvSpPr>
        <p:spPr>
          <a:xfrm>
            <a:off x="822050" y="2919508"/>
            <a:ext cx="68689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/>
              <a:t>SNS </a:t>
            </a:r>
            <a:r>
              <a:rPr lang="ko-KR" altLang="en-US" sz="2000" b="1" dirty="0"/>
              <a:t>광고는 사람들의 소비에 큰 영향을 줄 것이다</a:t>
            </a:r>
            <a:r>
              <a:rPr lang="en-US" altLang="ko-KR" sz="2000" b="1" dirty="0"/>
              <a:t>.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5E0AE61-D3AB-7126-CF8A-86D9E9302A78}"/>
              </a:ext>
            </a:extLst>
          </p:cNvPr>
          <p:cNvSpPr/>
          <p:nvPr/>
        </p:nvSpPr>
        <p:spPr>
          <a:xfrm>
            <a:off x="512653" y="3873361"/>
            <a:ext cx="57833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64DD4F-841C-FEF6-8136-1FEB8A749588}"/>
              </a:ext>
            </a:extLst>
          </p:cNvPr>
          <p:cNvSpPr txBox="1"/>
          <p:nvPr/>
        </p:nvSpPr>
        <p:spPr>
          <a:xfrm>
            <a:off x="645642" y="3810342"/>
            <a:ext cx="19540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spc="-150" dirty="0">
                <a:solidFill>
                  <a:prstClr val="black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선정 배경</a:t>
            </a:r>
            <a:endParaRPr kumimoji="0" lang="en-US" altLang="ko-KR" sz="2000" b="1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31AD38-9128-1A57-A560-29EA8D0D1CBD}"/>
              </a:ext>
            </a:extLst>
          </p:cNvPr>
          <p:cNvSpPr txBox="1"/>
          <p:nvPr/>
        </p:nvSpPr>
        <p:spPr>
          <a:xfrm>
            <a:off x="796998" y="4414622"/>
            <a:ext cx="1116535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 최근 소셜 미디어에서 광고를 많이 볼 수 있다</a:t>
            </a:r>
            <a:r>
              <a:rPr lang="en-US" altLang="ko-KR" sz="2000" b="1" dirty="0"/>
              <a:t>. </a:t>
            </a:r>
            <a:r>
              <a:rPr lang="ko-KR" altLang="en-US" sz="2000" b="1" dirty="0"/>
              <a:t>단순한 광고 뿐만 아니라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사용자의 관심사에 </a:t>
            </a:r>
            <a:endParaRPr lang="en-US" altLang="ko-KR" sz="2000" b="1" dirty="0"/>
          </a:p>
          <a:p>
            <a:r>
              <a:rPr lang="ko-KR" altLang="en-US" sz="2000" b="1" dirty="0"/>
              <a:t>맞는 광고들이 뜬다</a:t>
            </a:r>
            <a:r>
              <a:rPr lang="en-US" altLang="ko-KR" sz="2000" b="1" dirty="0"/>
              <a:t>. </a:t>
            </a:r>
            <a:r>
              <a:rPr lang="ko-KR" altLang="en-US" sz="2000" b="1" dirty="0"/>
              <a:t>또한 소셜미디어의 종류가 다양하고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사람들이 소셜미디어를 접하는 </a:t>
            </a:r>
            <a:endParaRPr lang="en-US" altLang="ko-KR" sz="2000" b="1" dirty="0"/>
          </a:p>
          <a:p>
            <a:r>
              <a:rPr lang="ko-KR" altLang="en-US" sz="2000" b="1" dirty="0"/>
              <a:t>시간이 비교적 많을 것이라고 생각했다</a:t>
            </a:r>
            <a:r>
              <a:rPr lang="en-US" altLang="ko-KR" sz="2000" b="1" dirty="0"/>
              <a:t>. </a:t>
            </a:r>
            <a:r>
              <a:rPr lang="ko-KR" altLang="en-US" sz="2000" b="1" dirty="0"/>
              <a:t>이에 따라 소셜 미디어를 사용하는 시간과 소비량 </a:t>
            </a:r>
            <a:endParaRPr lang="en-US" altLang="ko-KR" sz="2000" b="1" dirty="0"/>
          </a:p>
          <a:p>
            <a:r>
              <a:rPr lang="ko-KR" altLang="en-US" sz="2000" b="1" dirty="0"/>
              <a:t>사이의 연관성이 있는지 알아보고자 위와 같은 주제를 선정하게 되었다</a:t>
            </a:r>
            <a:r>
              <a:rPr lang="en-US" altLang="ko-KR" sz="2000" b="1" dirty="0"/>
              <a:t>.</a:t>
            </a:r>
            <a:r>
              <a:rPr lang="ko-KR" altLang="en-US" sz="2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9460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4F1A65B-F4DD-4F2D-A55E-9AE50D65236B}"/>
              </a:ext>
            </a:extLst>
          </p:cNvPr>
          <p:cNvSpPr/>
          <p:nvPr/>
        </p:nvSpPr>
        <p:spPr>
          <a:xfrm>
            <a:off x="512653" y="1242311"/>
            <a:ext cx="57833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30E053-010D-4727-8220-5C457994ECE0}"/>
              </a:ext>
            </a:extLst>
          </p:cNvPr>
          <p:cNvSpPr txBox="1"/>
          <p:nvPr/>
        </p:nvSpPr>
        <p:spPr>
          <a:xfrm>
            <a:off x="645642" y="1176223"/>
            <a:ext cx="10259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spc="-150" dirty="0">
                <a:solidFill>
                  <a:prstClr val="black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활용도</a:t>
            </a:r>
            <a:endParaRPr kumimoji="0" lang="en-US" altLang="ko-KR" sz="2000" b="1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25F4AE-CFAB-82B3-20E1-D83876345A7F}"/>
              </a:ext>
            </a:extLst>
          </p:cNvPr>
          <p:cNvSpPr txBox="1"/>
          <p:nvPr/>
        </p:nvSpPr>
        <p:spPr>
          <a:xfrm>
            <a:off x="796997" y="1755273"/>
            <a:ext cx="1088234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소셜 미디어 사용 시간이 많을수록 소비량이 많을 것이라는 가설이 맞다고 판정되면</a:t>
            </a:r>
            <a:r>
              <a:rPr lang="en-US" altLang="ko-KR" sz="2000" b="1" dirty="0"/>
              <a:t>, SNS </a:t>
            </a:r>
          </a:p>
          <a:p>
            <a:r>
              <a:rPr lang="ko-KR" altLang="en-US" sz="2000" b="1" dirty="0"/>
              <a:t>광고가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사용자에게 광고의 목적이 성공적으로 달성되었다는 것을 의미할 것이다</a:t>
            </a:r>
            <a:r>
              <a:rPr lang="en-US" altLang="ko-KR" sz="2000" b="1" dirty="0"/>
              <a:t>. </a:t>
            </a:r>
          </a:p>
          <a:p>
            <a:r>
              <a:rPr lang="ko-KR" altLang="en-US" sz="2000" b="1" dirty="0"/>
              <a:t>그렇다면 광고주들이 해당 결과를 바탕으로 하여 확신을 가지고 다른 매체보다 </a:t>
            </a:r>
            <a:r>
              <a:rPr lang="en-US" altLang="ko-KR" sz="2000" b="1" dirty="0"/>
              <a:t>SNS </a:t>
            </a:r>
            <a:r>
              <a:rPr lang="ko-KR" altLang="en-US" sz="2000" b="1" dirty="0"/>
              <a:t>광고에 투자 비용을 높일 것이다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A5D9BB2-2A6C-3553-8C68-4F4C3B7CF6DE}"/>
              </a:ext>
            </a:extLst>
          </p:cNvPr>
          <p:cNvSpPr/>
          <p:nvPr/>
        </p:nvSpPr>
        <p:spPr>
          <a:xfrm>
            <a:off x="512653" y="3562825"/>
            <a:ext cx="57833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81B4BB-66A9-58C4-EB41-8AAC0EF129A7}"/>
              </a:ext>
            </a:extLst>
          </p:cNvPr>
          <p:cNvSpPr txBox="1"/>
          <p:nvPr/>
        </p:nvSpPr>
        <p:spPr>
          <a:xfrm>
            <a:off x="645642" y="3499806"/>
            <a:ext cx="19540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spc="-150" dirty="0">
                <a:solidFill>
                  <a:prstClr val="black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가설</a:t>
            </a:r>
            <a:endParaRPr kumimoji="0" lang="en-US" altLang="ko-KR" sz="2000" b="1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3A8FF5-2C54-21F5-38D0-9DA317D5AA14}"/>
              </a:ext>
            </a:extLst>
          </p:cNvPr>
          <p:cNvSpPr txBox="1"/>
          <p:nvPr/>
        </p:nvSpPr>
        <p:spPr>
          <a:xfrm>
            <a:off x="796997" y="4057593"/>
            <a:ext cx="1010436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/>
              <a:t>1. </a:t>
            </a:r>
            <a:r>
              <a:rPr lang="ko-KR" altLang="en-US" sz="2000" b="1" dirty="0"/>
              <a:t>소셜미디어 사용시간이 많을수록 소비량이 많을 것이다</a:t>
            </a:r>
            <a:r>
              <a:rPr lang="en-US" altLang="ko-KR" sz="2000" b="1" dirty="0"/>
              <a:t>.</a:t>
            </a:r>
            <a:endParaRPr lang="ko-KR" altLang="en-US" sz="2000" b="1" dirty="0"/>
          </a:p>
          <a:p>
            <a:endParaRPr lang="ko-KR" altLang="en-US" sz="2000" b="1" dirty="0"/>
          </a:p>
          <a:p>
            <a:r>
              <a:rPr lang="en-US" altLang="ko-KR" sz="2000" b="1" dirty="0"/>
              <a:t>2. </a:t>
            </a:r>
            <a:r>
              <a:rPr lang="ko-KR" altLang="en-US" sz="2000" b="1" dirty="0"/>
              <a:t>소셜미디어 광고에 영향을 받은 소비의 </a:t>
            </a:r>
            <a:r>
              <a:rPr lang="en-US" altLang="ko-KR" sz="2000" b="1" dirty="0"/>
              <a:t>30%</a:t>
            </a:r>
            <a:r>
              <a:rPr lang="ko-KR" altLang="en-US" sz="2000" b="1" dirty="0"/>
              <a:t>는 계획성이 없는 소비일 것이다</a:t>
            </a:r>
            <a:r>
              <a:rPr lang="en-US" altLang="ko-KR" sz="2000" b="1" dirty="0"/>
              <a:t>.</a:t>
            </a:r>
          </a:p>
          <a:p>
            <a:endParaRPr lang="en-US" altLang="ko-KR" sz="2000" b="1" dirty="0"/>
          </a:p>
          <a:p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262769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4F1A65B-F4DD-4F2D-A55E-9AE50D65236B}"/>
              </a:ext>
            </a:extLst>
          </p:cNvPr>
          <p:cNvSpPr/>
          <p:nvPr/>
        </p:nvSpPr>
        <p:spPr>
          <a:xfrm>
            <a:off x="512653" y="1242308"/>
            <a:ext cx="57833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30E053-010D-4727-8220-5C457994ECE0}"/>
              </a:ext>
            </a:extLst>
          </p:cNvPr>
          <p:cNvSpPr txBox="1"/>
          <p:nvPr/>
        </p:nvSpPr>
        <p:spPr>
          <a:xfrm>
            <a:off x="645643" y="1176220"/>
            <a:ext cx="8796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spc="-150" dirty="0">
                <a:solidFill>
                  <a:prstClr val="black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대상</a:t>
            </a:r>
            <a:endParaRPr kumimoji="0" lang="en-US" altLang="ko-KR" sz="2000" b="1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25F4AE-CFAB-82B3-20E1-D83876345A7F}"/>
              </a:ext>
            </a:extLst>
          </p:cNvPr>
          <p:cNvSpPr txBox="1"/>
          <p:nvPr/>
        </p:nvSpPr>
        <p:spPr>
          <a:xfrm>
            <a:off x="796997" y="1755270"/>
            <a:ext cx="108823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소비 생활을 하는 남녀 무관한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전 연령층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A5D9BB2-2A6C-3553-8C68-4F4C3B7CF6DE}"/>
              </a:ext>
            </a:extLst>
          </p:cNvPr>
          <p:cNvSpPr/>
          <p:nvPr/>
        </p:nvSpPr>
        <p:spPr>
          <a:xfrm>
            <a:off x="512653" y="2425825"/>
            <a:ext cx="57833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81B4BB-66A9-58C4-EB41-8AAC0EF129A7}"/>
              </a:ext>
            </a:extLst>
          </p:cNvPr>
          <p:cNvSpPr txBox="1"/>
          <p:nvPr/>
        </p:nvSpPr>
        <p:spPr>
          <a:xfrm>
            <a:off x="645642" y="2362806"/>
            <a:ext cx="19540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조사 방안</a:t>
            </a:r>
            <a:endParaRPr kumimoji="0" lang="en-US" altLang="ko-KR" sz="2000" b="1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3A8FF5-2C54-21F5-38D0-9DA317D5AA14}"/>
              </a:ext>
            </a:extLst>
          </p:cNvPr>
          <p:cNvSpPr txBox="1"/>
          <p:nvPr/>
        </p:nvSpPr>
        <p:spPr>
          <a:xfrm>
            <a:off x="796998" y="2920593"/>
            <a:ext cx="906098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b="1" dirty="0"/>
              <a:t>구글 폼을 이용해 설문조사지 작성</a:t>
            </a:r>
            <a:endParaRPr lang="en-US" altLang="ko-KR" sz="2000" b="1" dirty="0"/>
          </a:p>
          <a:p>
            <a:endParaRPr lang="ko-KR" altLang="en-US" sz="2000" b="1" dirty="0"/>
          </a:p>
          <a:p>
            <a:pPr marL="457200" indent="-457200">
              <a:buAutoNum type="arabicPeriod" startAt="2"/>
            </a:pPr>
            <a:r>
              <a:rPr lang="en-US" altLang="ko-KR" sz="2000" b="1" dirty="0"/>
              <a:t>SNS</a:t>
            </a:r>
            <a:r>
              <a:rPr lang="ko-KR" altLang="en-US" sz="2000" b="1" dirty="0"/>
              <a:t>와 각종 커뮤니티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채널 등에 설문조사 홍보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3.   </a:t>
            </a:r>
            <a:r>
              <a:rPr lang="ko-KR" altLang="en-US" sz="2000" b="1" dirty="0"/>
              <a:t>조사 결과 취합 후 분석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* </a:t>
            </a:r>
            <a:r>
              <a:rPr lang="ko-KR" altLang="en-US" sz="2000" b="1" dirty="0"/>
              <a:t>목표 응답 수 </a:t>
            </a:r>
            <a:r>
              <a:rPr lang="en-US" altLang="ko-KR" sz="2000" b="1" dirty="0"/>
              <a:t>: 50</a:t>
            </a:r>
            <a:r>
              <a:rPr lang="ko-KR" altLang="en-US" sz="2000" b="1" dirty="0"/>
              <a:t>개 이상</a:t>
            </a:r>
            <a:endParaRPr lang="ko-KR" altLang="en-US" sz="20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B0C99C5-11F5-8197-C28A-6D73D59791BF}"/>
              </a:ext>
            </a:extLst>
          </p:cNvPr>
          <p:cNvCxnSpPr>
            <a:cxnSpLocks/>
          </p:cNvCxnSpPr>
          <p:nvPr/>
        </p:nvCxnSpPr>
        <p:spPr>
          <a:xfrm>
            <a:off x="2599702" y="552188"/>
            <a:ext cx="9592299" cy="0"/>
          </a:xfrm>
          <a:prstGeom prst="line">
            <a:avLst/>
          </a:prstGeom>
          <a:ln w="57150">
            <a:solidFill>
              <a:srgbClr val="93A2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5F63267-DCA4-9410-52D5-34FD904B0973}"/>
              </a:ext>
            </a:extLst>
          </p:cNvPr>
          <p:cNvCxnSpPr>
            <a:cxnSpLocks/>
          </p:cNvCxnSpPr>
          <p:nvPr/>
        </p:nvCxnSpPr>
        <p:spPr>
          <a:xfrm>
            <a:off x="-42325" y="552188"/>
            <a:ext cx="713019" cy="0"/>
          </a:xfrm>
          <a:prstGeom prst="line">
            <a:avLst/>
          </a:prstGeom>
          <a:ln w="57150">
            <a:solidFill>
              <a:srgbClr val="93A2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DFC5932-D0F3-E717-AE33-F94BEFBC7919}"/>
              </a:ext>
            </a:extLst>
          </p:cNvPr>
          <p:cNvSpPr txBox="1"/>
          <p:nvPr/>
        </p:nvSpPr>
        <p:spPr>
          <a:xfrm>
            <a:off x="736731" y="290578"/>
            <a:ext cx="17718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 dirty="0">
                <a:solidFill>
                  <a:prstClr val="black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설문조사</a:t>
            </a:r>
            <a:endParaRPr kumimoji="0" lang="en-US" altLang="ko-KR" sz="2800" b="1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8086D08-7828-6162-16AD-6E625E606989}"/>
              </a:ext>
            </a:extLst>
          </p:cNvPr>
          <p:cNvSpPr/>
          <p:nvPr/>
        </p:nvSpPr>
        <p:spPr>
          <a:xfrm>
            <a:off x="512653" y="5482894"/>
            <a:ext cx="57833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06071D-D5EB-03F0-5CF3-5659AB56CD18}"/>
              </a:ext>
            </a:extLst>
          </p:cNvPr>
          <p:cNvSpPr txBox="1"/>
          <p:nvPr/>
        </p:nvSpPr>
        <p:spPr>
          <a:xfrm>
            <a:off x="645642" y="5416806"/>
            <a:ext cx="14110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spc="-150" dirty="0">
                <a:solidFill>
                  <a:prstClr val="black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기본 질문</a:t>
            </a:r>
            <a:endParaRPr kumimoji="0" lang="en-US" altLang="ko-KR" sz="2000" b="1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E96E18-0905-FC75-4777-0E4D4A89E7CB}"/>
              </a:ext>
            </a:extLst>
          </p:cNvPr>
          <p:cNvSpPr txBox="1"/>
          <p:nvPr/>
        </p:nvSpPr>
        <p:spPr>
          <a:xfrm>
            <a:off x="796997" y="5995856"/>
            <a:ext cx="108823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나이가 어떻게 되시나요</a:t>
            </a:r>
            <a:r>
              <a:rPr lang="en-US" altLang="ko-KR" sz="2000" b="1" dirty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5876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A5D9BB2-2A6C-3553-8C68-4F4C3B7CF6DE}"/>
              </a:ext>
            </a:extLst>
          </p:cNvPr>
          <p:cNvSpPr/>
          <p:nvPr/>
        </p:nvSpPr>
        <p:spPr>
          <a:xfrm>
            <a:off x="555857" y="1276769"/>
            <a:ext cx="57833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81B4BB-66A9-58C4-EB41-8AAC0EF129A7}"/>
              </a:ext>
            </a:extLst>
          </p:cNvPr>
          <p:cNvSpPr txBox="1"/>
          <p:nvPr/>
        </p:nvSpPr>
        <p:spPr>
          <a:xfrm>
            <a:off x="688846" y="1213750"/>
            <a:ext cx="19540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조사 방안</a:t>
            </a:r>
            <a:endParaRPr kumimoji="0" lang="en-US" altLang="ko-KR" sz="2000" b="1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3A8FF5-2C54-21F5-38D0-9DA317D5AA14}"/>
              </a:ext>
            </a:extLst>
          </p:cNvPr>
          <p:cNvSpPr txBox="1"/>
          <p:nvPr/>
        </p:nvSpPr>
        <p:spPr>
          <a:xfrm>
            <a:off x="840202" y="1771537"/>
            <a:ext cx="10546936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/>
              <a:t>1. SNS</a:t>
            </a:r>
            <a:r>
              <a:rPr lang="ko-KR" altLang="en-US" sz="2000" b="1" dirty="0"/>
              <a:t>를 사용하시나요</a:t>
            </a:r>
            <a:r>
              <a:rPr lang="en-US" altLang="ko-KR" sz="2000" b="1" dirty="0"/>
              <a:t>?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2. (1</a:t>
            </a:r>
            <a:r>
              <a:rPr lang="ko-KR" altLang="en-US" sz="2000" b="1" dirty="0"/>
              <a:t>에서 </a:t>
            </a:r>
            <a:r>
              <a:rPr lang="en-US" altLang="ko-KR" sz="2000" b="1" dirty="0"/>
              <a:t>‘</a:t>
            </a:r>
            <a:r>
              <a:rPr lang="ko-KR" altLang="en-US" sz="2000" b="1" dirty="0"/>
              <a:t>예</a:t>
            </a:r>
            <a:r>
              <a:rPr lang="en-US" altLang="ko-KR" sz="2000" b="1" dirty="0"/>
              <a:t>＇</a:t>
            </a:r>
            <a:r>
              <a:rPr lang="ko-KR" altLang="en-US" sz="2000" b="1" dirty="0"/>
              <a:t>라고 답변</a:t>
            </a:r>
            <a:r>
              <a:rPr lang="en-US" altLang="ko-KR" sz="2000" b="1" dirty="0"/>
              <a:t>)</a:t>
            </a:r>
          </a:p>
          <a:p>
            <a:r>
              <a:rPr lang="en-US" altLang="ko-KR" sz="2000" b="1" dirty="0"/>
              <a:t>	2-1. SNS</a:t>
            </a:r>
            <a:r>
              <a:rPr lang="ko-KR" altLang="en-US" sz="2000" b="1" dirty="0"/>
              <a:t>를 하루 평균 몇 시간 정도 사용하시나요</a:t>
            </a:r>
            <a:r>
              <a:rPr lang="en-US" altLang="ko-KR" sz="2000" b="1" dirty="0"/>
              <a:t>?</a:t>
            </a:r>
          </a:p>
          <a:p>
            <a:r>
              <a:rPr lang="en-US" altLang="ko-KR" sz="2000" b="1" dirty="0"/>
              <a:t>		(1</a:t>
            </a:r>
            <a:r>
              <a:rPr lang="ko-KR" altLang="en-US" sz="2000" b="1" dirty="0"/>
              <a:t>시간 미만</a:t>
            </a:r>
            <a:r>
              <a:rPr lang="en-US" altLang="ko-KR" sz="2000" b="1" dirty="0"/>
              <a:t>/ 1</a:t>
            </a:r>
            <a:r>
              <a:rPr lang="ko-KR" altLang="en-US" sz="2000" b="1" dirty="0"/>
              <a:t>시간 이상 </a:t>
            </a:r>
            <a:r>
              <a:rPr lang="en-US" altLang="ko-KR" sz="2000" b="1" dirty="0"/>
              <a:t>3</a:t>
            </a:r>
            <a:r>
              <a:rPr lang="ko-KR" altLang="en-US" sz="2000" b="1" dirty="0"/>
              <a:t>시간 미만</a:t>
            </a:r>
            <a:r>
              <a:rPr lang="en-US" altLang="ko-KR" sz="2000" b="1" dirty="0"/>
              <a:t>/ 3</a:t>
            </a:r>
            <a:r>
              <a:rPr lang="ko-KR" altLang="en-US" sz="2000" b="1" dirty="0"/>
              <a:t>시간 이상 </a:t>
            </a:r>
            <a:r>
              <a:rPr lang="en-US" altLang="ko-KR" sz="2000" b="1" dirty="0"/>
              <a:t>5</a:t>
            </a:r>
            <a:r>
              <a:rPr lang="ko-KR" altLang="en-US" sz="2000" b="1" dirty="0"/>
              <a:t>시간 미만</a:t>
            </a:r>
            <a:r>
              <a:rPr lang="en-US" altLang="ko-KR" sz="2000" b="1" dirty="0"/>
              <a:t>/ 5</a:t>
            </a:r>
            <a:r>
              <a:rPr lang="ko-KR" altLang="en-US" sz="2000" b="1" dirty="0"/>
              <a:t>시간 이상</a:t>
            </a:r>
            <a:r>
              <a:rPr lang="en-US" altLang="ko-KR" sz="2000" b="1" dirty="0"/>
              <a:t>)</a:t>
            </a:r>
          </a:p>
          <a:p>
            <a:r>
              <a:rPr lang="en-US" altLang="ko-KR" sz="2000" b="1" dirty="0"/>
              <a:t>	2-2. SNS</a:t>
            </a:r>
            <a:r>
              <a:rPr lang="ko-KR" altLang="en-US" sz="2000" b="1" dirty="0"/>
              <a:t>에서 광고를 하루에 몇 번 접하나요</a:t>
            </a:r>
            <a:r>
              <a:rPr lang="en-US" altLang="ko-KR" sz="2000" b="1" dirty="0"/>
              <a:t>?</a:t>
            </a:r>
          </a:p>
          <a:p>
            <a:r>
              <a:rPr lang="en-US" altLang="ko-KR" sz="2000" b="1" dirty="0"/>
              <a:t>		 (</a:t>
            </a:r>
            <a:r>
              <a:rPr lang="ko-KR" altLang="en-US" sz="2000" b="1" dirty="0"/>
              <a:t>본 적 없다</a:t>
            </a:r>
            <a:r>
              <a:rPr lang="en-US" altLang="ko-KR" sz="2000" b="1" dirty="0"/>
              <a:t>/ 1~5</a:t>
            </a:r>
            <a:r>
              <a:rPr lang="ko-KR" altLang="en-US" sz="2000" b="1" dirty="0"/>
              <a:t>회</a:t>
            </a:r>
            <a:r>
              <a:rPr lang="en-US" altLang="ko-KR" sz="2000" b="1" dirty="0"/>
              <a:t>/ 6~10</a:t>
            </a:r>
            <a:r>
              <a:rPr lang="ko-KR" altLang="en-US" sz="2000" b="1" dirty="0"/>
              <a:t>회</a:t>
            </a:r>
            <a:r>
              <a:rPr lang="en-US" altLang="ko-KR" sz="2000" b="1" dirty="0"/>
              <a:t>/ 11</a:t>
            </a:r>
            <a:r>
              <a:rPr lang="ko-KR" altLang="en-US" sz="2000" b="1" dirty="0"/>
              <a:t>회 이상</a:t>
            </a:r>
            <a:r>
              <a:rPr lang="en-US" altLang="ko-KR" sz="2000" b="1" dirty="0"/>
              <a:t>)</a:t>
            </a:r>
          </a:p>
          <a:p>
            <a:r>
              <a:rPr lang="en-US" altLang="ko-KR" sz="2000" b="1" dirty="0"/>
              <a:t>	2-3. </a:t>
            </a:r>
            <a:r>
              <a:rPr lang="ko-KR" altLang="en-US" sz="2000" b="1" dirty="0"/>
              <a:t>한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달 평균 지출은 얼마나 되나요</a:t>
            </a:r>
            <a:r>
              <a:rPr lang="en-US" altLang="ko-KR" sz="2000" b="1" dirty="0"/>
              <a:t>? (</a:t>
            </a:r>
            <a:r>
              <a:rPr lang="ko-KR" altLang="en-US" sz="2000" b="1" dirty="0"/>
              <a:t>만원 단위</a:t>
            </a:r>
            <a:r>
              <a:rPr lang="en-US" altLang="ko-KR" sz="2000" b="1" dirty="0"/>
              <a:t>)</a:t>
            </a:r>
          </a:p>
          <a:p>
            <a:r>
              <a:rPr lang="en-US" altLang="ko-KR" sz="2000" b="1" dirty="0"/>
              <a:t>	2-4. </a:t>
            </a:r>
            <a:r>
              <a:rPr lang="ko-KR" altLang="en-US" sz="2000" b="1" dirty="0"/>
              <a:t>한 달 소비 내용 중 무계획성 지출은 약 몇 퍼센트인가요</a:t>
            </a:r>
            <a:r>
              <a:rPr lang="en-US" altLang="ko-KR" sz="2000" b="1" dirty="0"/>
              <a:t>?</a:t>
            </a:r>
          </a:p>
          <a:p>
            <a:r>
              <a:rPr lang="en-US" altLang="ko-KR" sz="2000" b="1" dirty="0"/>
              <a:t>		(</a:t>
            </a:r>
            <a:r>
              <a:rPr lang="ko-KR" altLang="en-US" sz="2000" b="1" dirty="0"/>
              <a:t>무계획성 지출을 하지 않음</a:t>
            </a:r>
            <a:r>
              <a:rPr lang="en-US" altLang="ko-KR" sz="2000" b="1" dirty="0"/>
              <a:t>/ 0~20%/ 21~40%/ 41~60%/ 61% </a:t>
            </a:r>
            <a:r>
              <a:rPr lang="ko-KR" altLang="en-US" sz="2000" b="1" dirty="0"/>
              <a:t>이상</a:t>
            </a:r>
            <a:r>
              <a:rPr lang="en-US" altLang="ko-KR" sz="2000" b="1" dirty="0"/>
              <a:t>)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3. (1</a:t>
            </a:r>
            <a:r>
              <a:rPr lang="ko-KR" altLang="en-US" sz="2000" b="1" dirty="0"/>
              <a:t>에서 </a:t>
            </a:r>
            <a:r>
              <a:rPr lang="en-US" altLang="ko-KR" sz="2000" b="1" dirty="0"/>
              <a:t>‘</a:t>
            </a:r>
            <a:r>
              <a:rPr lang="ko-KR" altLang="en-US" sz="2000" b="1" dirty="0"/>
              <a:t>아니요</a:t>
            </a:r>
            <a:r>
              <a:rPr lang="en-US" altLang="ko-KR" sz="2000" b="1" dirty="0"/>
              <a:t>’</a:t>
            </a:r>
            <a:r>
              <a:rPr lang="ko-KR" altLang="en-US" sz="2000" b="1" dirty="0"/>
              <a:t>라고 답변</a:t>
            </a:r>
            <a:r>
              <a:rPr lang="en-US" altLang="ko-KR" sz="2000" b="1" dirty="0"/>
              <a:t>)</a:t>
            </a:r>
          </a:p>
          <a:p>
            <a:r>
              <a:rPr lang="en-US" altLang="ko-KR" sz="2000" b="1" dirty="0"/>
              <a:t>	3-1. </a:t>
            </a:r>
            <a:r>
              <a:rPr lang="ko-KR" altLang="en-US" sz="2000" b="1" dirty="0"/>
              <a:t>한 달 평균 지출은 얼마나 되나요</a:t>
            </a:r>
            <a:r>
              <a:rPr lang="en-US" altLang="ko-KR" sz="2000" b="1" dirty="0"/>
              <a:t>? (</a:t>
            </a:r>
            <a:r>
              <a:rPr lang="ko-KR" altLang="en-US" sz="2000" b="1" dirty="0"/>
              <a:t>만원 단위</a:t>
            </a:r>
            <a:r>
              <a:rPr lang="en-US" altLang="ko-KR" sz="2000" b="1" dirty="0"/>
              <a:t>)</a:t>
            </a:r>
          </a:p>
          <a:p>
            <a:r>
              <a:rPr lang="en-US" altLang="ko-KR" sz="2000" b="1" dirty="0"/>
              <a:t>	3-2. </a:t>
            </a:r>
            <a:r>
              <a:rPr lang="ko-KR" altLang="en-US" sz="2000" b="1" dirty="0"/>
              <a:t>한 달 소비 내용 중 무계획성 지출은 약 몇 퍼센트인가요</a:t>
            </a:r>
            <a:r>
              <a:rPr lang="en-US" altLang="ko-KR" sz="2000" b="1" dirty="0"/>
              <a:t>?</a:t>
            </a:r>
          </a:p>
          <a:p>
            <a:r>
              <a:rPr lang="en-US" altLang="ko-KR" sz="2000" b="1" dirty="0"/>
              <a:t>		(</a:t>
            </a:r>
            <a:r>
              <a:rPr lang="ko-KR" altLang="en-US" sz="2000" b="1" dirty="0"/>
              <a:t>무계획성 지출을 하지 않음</a:t>
            </a:r>
            <a:r>
              <a:rPr lang="en-US" altLang="ko-KR" sz="2000" b="1" dirty="0"/>
              <a:t>/ 0~20%/ 21~40%/ 41~60%/ 61% </a:t>
            </a:r>
            <a:r>
              <a:rPr lang="ko-KR" altLang="en-US" sz="2000" b="1" dirty="0"/>
              <a:t>이상</a:t>
            </a:r>
            <a:r>
              <a:rPr lang="en-US" altLang="ko-KR" sz="2000" b="1" dirty="0"/>
              <a:t>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B0C99C5-11F5-8197-C28A-6D73D59791B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505301" y="552188"/>
            <a:ext cx="8700988" cy="0"/>
          </a:xfrm>
          <a:prstGeom prst="line">
            <a:avLst/>
          </a:prstGeom>
          <a:ln w="57150">
            <a:solidFill>
              <a:srgbClr val="93A2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5F63267-DCA4-9410-52D5-34FD904B0973}"/>
              </a:ext>
            </a:extLst>
          </p:cNvPr>
          <p:cNvCxnSpPr>
            <a:cxnSpLocks/>
          </p:cNvCxnSpPr>
          <p:nvPr/>
        </p:nvCxnSpPr>
        <p:spPr>
          <a:xfrm>
            <a:off x="-42325" y="552188"/>
            <a:ext cx="713019" cy="0"/>
          </a:xfrm>
          <a:prstGeom prst="line">
            <a:avLst/>
          </a:prstGeom>
          <a:ln w="57150">
            <a:solidFill>
              <a:srgbClr val="93A2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DFC5932-D0F3-E717-AE33-F94BEFBC7919}"/>
              </a:ext>
            </a:extLst>
          </p:cNvPr>
          <p:cNvSpPr txBox="1"/>
          <p:nvPr/>
        </p:nvSpPr>
        <p:spPr>
          <a:xfrm>
            <a:off x="555857" y="290578"/>
            <a:ext cx="29494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 dirty="0">
                <a:solidFill>
                  <a:prstClr val="black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설문 세부 내용</a:t>
            </a:r>
            <a:endParaRPr kumimoji="0" lang="en-US" altLang="ko-KR" sz="2800" b="1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005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FF1AA5F-7605-4E01-85ED-525E56CDA876}"/>
              </a:ext>
            </a:extLst>
          </p:cNvPr>
          <p:cNvSpPr txBox="1"/>
          <p:nvPr/>
        </p:nvSpPr>
        <p:spPr>
          <a:xfrm>
            <a:off x="1346616" y="3008118"/>
            <a:ext cx="7268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50" dirty="0">
                <a:solidFill>
                  <a:srgbClr val="75810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감사합니다</a:t>
            </a:r>
            <a:r>
              <a:rPr lang="en-US" altLang="ko-KR" sz="2800" spc="-150" dirty="0">
                <a:solidFill>
                  <a:srgbClr val="75810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BAA0EE-6382-436C-AE22-497E78CC73D7}"/>
              </a:ext>
            </a:extLst>
          </p:cNvPr>
          <p:cNvSpPr txBox="1"/>
          <p:nvPr/>
        </p:nvSpPr>
        <p:spPr>
          <a:xfrm>
            <a:off x="5360765" y="6381750"/>
            <a:ext cx="1748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고고의 파워포인트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8F59104-4BE2-43AD-B8B3-6BE2688DF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6616" y="176623"/>
            <a:ext cx="359695" cy="310923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2B34681-609C-4395-A88E-5A2B05F632FA}"/>
              </a:ext>
            </a:extLst>
          </p:cNvPr>
          <p:cNvCxnSpPr>
            <a:cxnSpLocks/>
          </p:cNvCxnSpPr>
          <p:nvPr/>
        </p:nvCxnSpPr>
        <p:spPr>
          <a:xfrm>
            <a:off x="3243714" y="3269728"/>
            <a:ext cx="8948286" cy="261"/>
          </a:xfrm>
          <a:prstGeom prst="line">
            <a:avLst/>
          </a:prstGeom>
          <a:ln w="9525">
            <a:solidFill>
              <a:srgbClr val="93A2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C344373-6AA4-461E-8848-11F7B1B2AFF2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-67377" y="3269728"/>
            <a:ext cx="1413993" cy="0"/>
          </a:xfrm>
          <a:prstGeom prst="line">
            <a:avLst/>
          </a:prstGeom>
          <a:ln w="9525">
            <a:solidFill>
              <a:srgbClr val="93A2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408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401</Words>
  <Application>Microsoft Office PowerPoint</Application>
  <PresentationFormat>와이드스크린</PresentationFormat>
  <Paragraphs>53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Malgun Gothic</vt:lpstr>
      <vt:lpstr>에스코어 드림 4 Regular</vt:lpstr>
      <vt:lpstr>에스코어 드림 8 Heavy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고은솔</dc:creator>
  <cp:lastModifiedBy>임새연</cp:lastModifiedBy>
  <cp:revision>21</cp:revision>
  <dcterms:created xsi:type="dcterms:W3CDTF">2020-12-04T18:32:48Z</dcterms:created>
  <dcterms:modified xsi:type="dcterms:W3CDTF">2022-11-02T12:34:08Z</dcterms:modified>
</cp:coreProperties>
</file>