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4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74E90-2344-44BE-C315-5D6FF6E4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7FE885-8B30-CF33-CA13-409DC975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C5DDA-D9B0-6784-BB15-C05A1937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E0FC-CD05-E863-2FD7-F1840465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98DCF-7014-90EF-329C-2BAF32C5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07410-B902-D492-65E5-09439210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62970-E969-E989-3879-10FDBE43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9306E-A327-B90F-7EBF-FEB95D52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D02F-021D-1F77-5990-977E6C1B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F8C7A-8AB8-634B-673A-DAA89360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2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3F995-7427-178E-5993-3CABA0BF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785822-3BD6-820C-4444-2E3F2DDC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3582C-7C02-B64B-63B3-F99926C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81F42-1D0A-AAF3-8731-842084C7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B3855-A259-A855-3BC3-B657D789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1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E7190-390F-FD4A-A200-1E08031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0E974-B4CC-D794-3CF6-2F58185C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A08BC-0EEF-11AF-C723-6CE4CF49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E7CB6-2808-BDFF-6500-BC5112DB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66C38-1401-68BF-35AB-6AE080BD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7D580-254D-1073-5016-B93B8593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62695-2834-69C5-07A1-60DCF73A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15EFC-7ABC-1695-0812-645CC4B2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F16F9-370E-FB64-01E6-AD5FFCAF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3D562-9BAC-433D-421F-4ADCBE1D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8528F-895C-D71C-968F-D4E461D9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E239B-F4B5-8843-F52A-976F98DE7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00ECEB-10D1-10A6-001D-2A368E96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407A7-0A5D-A44A-95C1-F4EE72C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AEC10-23AD-E5C8-D7E6-5EFE8CA7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11A09-7627-BC2D-FF68-32CD024C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0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11E19-88A9-AF54-1CB9-55B80008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D675B-6EE6-2EE7-5FE1-291EF024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B25C7-F786-FC56-22ED-F360786CD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0E8554-C49D-FCC0-AF8A-8FD55C910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65CE8C-F48F-CF31-6C3E-D819CB95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D346FC-EAB3-3475-5140-CE45FD50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F178DB-3576-A5D0-231B-7E12E6F7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01DB9A-2C19-449E-BD57-B14DF0B8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7DB06-C15A-FFE2-98C5-D2659782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776D2-2F35-0BBD-D4A3-0F9FA291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C5E8B5-5251-AB76-D60A-2BF4BFA4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6C864-F0B1-FD42-AF67-3CA44525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556B2-1905-425D-9DCD-013FD11D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F63528-61C9-2C27-20CE-222F445A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337EE-49D2-0A31-5F26-3845E17A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6DD22-FF73-173C-5419-6D5DBD5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524A1-9CF6-3679-5B0F-10C62466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C4AC7-CE29-3575-B6C5-1F05D483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07A27-AAAC-8151-253E-DF9143D8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B2073-114F-8AF8-5E15-929C934F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5DECC-1354-25F4-B3B9-232AB205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7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DA87E-B616-135D-A946-476090E9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30156A-FF6D-FB8B-4F24-5EFC6EB5B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EC03C-8254-10A1-B443-0947A14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A11F5-A2BE-AE12-B723-0F8170C2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39F62-0ECC-2945-3ACC-ABD21C12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B4F9E-5ED0-0E68-A0A1-5C5D0F71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A94F8-1505-F9DB-2350-D2F125B2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C9DAF-FEDE-8D44-CAC8-02C0803D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7E7F9-2F52-F201-E691-AD3F58E7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BF76-1C8F-4EA0-9586-D2D4FA7D2B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D318E-8133-72B0-3C57-A5F9412F5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2EA02-6BB5-4C31-2A99-75D1B036F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82EE1-C7F8-45C6-E156-A347A0EB2618}"/>
              </a:ext>
            </a:extLst>
          </p:cNvPr>
          <p:cNvSpPr txBox="1"/>
          <p:nvPr/>
        </p:nvSpPr>
        <p:spPr>
          <a:xfrm>
            <a:off x="2579652" y="2617694"/>
            <a:ext cx="703269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dirty="0"/>
              <a:t>통계처리입문 </a:t>
            </a:r>
            <a:r>
              <a:rPr lang="en-US" altLang="ko-KR" sz="4500" b="1" dirty="0"/>
              <a:t>11</a:t>
            </a:r>
            <a:r>
              <a:rPr lang="ko-KR" altLang="en-US" sz="4500" b="1" dirty="0"/>
              <a:t>주차 과제</a:t>
            </a:r>
            <a:endParaRPr lang="en-US" altLang="ko-KR" sz="4500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21102054 </a:t>
            </a:r>
            <a:r>
              <a:rPr lang="ko-KR" altLang="en-US" dirty="0"/>
              <a:t>임새연</a:t>
            </a:r>
          </a:p>
        </p:txBody>
      </p:sp>
    </p:spTree>
    <p:extLst>
      <p:ext uri="{BB962C8B-B14F-4D97-AF65-F5344CB8AC3E}">
        <p14:creationId xmlns:p14="http://schemas.microsoft.com/office/powerpoint/2010/main" val="8655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0D13A-4113-D426-4069-E863A0B05C98}"/>
              </a:ext>
            </a:extLst>
          </p:cNvPr>
          <p:cNvSpPr txBox="1"/>
          <p:nvPr/>
        </p:nvSpPr>
        <p:spPr>
          <a:xfrm>
            <a:off x="338100" y="743721"/>
            <a:ext cx="7299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 수 </a:t>
            </a:r>
            <a:r>
              <a:rPr lang="en-US" altLang="ko-KR" dirty="0"/>
              <a:t>: 112215</a:t>
            </a:r>
          </a:p>
          <a:p>
            <a:r>
              <a:rPr lang="ko-KR" altLang="en-US" dirty="0"/>
              <a:t>표본 평균 </a:t>
            </a:r>
            <a:r>
              <a:rPr lang="en-US" altLang="ko-KR" dirty="0"/>
              <a:t>= 166.6389 (cm)</a:t>
            </a:r>
          </a:p>
          <a:p>
            <a:endParaRPr lang="en-US" altLang="ko-KR" dirty="0"/>
          </a:p>
          <a:p>
            <a:r>
              <a:rPr lang="ko-KR" altLang="en-US" dirty="0"/>
              <a:t>양측</a:t>
            </a:r>
            <a:r>
              <a:rPr lang="en-US" altLang="ko-KR" dirty="0"/>
              <a:t> </a:t>
            </a:r>
            <a:r>
              <a:rPr lang="ko-KR" altLang="en-US" dirty="0"/>
              <a:t>검정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유의 수준 </a:t>
            </a:r>
            <a:r>
              <a:rPr lang="en-US" altLang="ko-KR" dirty="0"/>
              <a:t>= 0.05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20</a:t>
            </a:r>
            <a:r>
              <a:rPr lang="ko-KR" altLang="en-US" dirty="0"/>
              <a:t>세 이상 남녀의 평균 키 </a:t>
            </a:r>
            <a:r>
              <a:rPr lang="en-US" altLang="ko-KR" dirty="0"/>
              <a:t>= 166.6cm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 = 0.1475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</a:t>
            </a:r>
            <a:r>
              <a:rPr lang="ko-KR" altLang="en-US" dirty="0"/>
              <a:t>가 유의수준의 </a:t>
            </a:r>
            <a:r>
              <a:rPr lang="en-US" altLang="ko-KR" dirty="0"/>
              <a:t>2</a:t>
            </a:r>
            <a:r>
              <a:rPr lang="ko-KR" altLang="en-US" dirty="0"/>
              <a:t>배보다도 크다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귀무가설</a:t>
            </a:r>
            <a:r>
              <a:rPr lang="ko-KR" altLang="en-US" dirty="0"/>
              <a:t> 기각 불가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A8813-B522-B76E-E79B-DAEC64AEE11F}"/>
              </a:ext>
            </a:extLst>
          </p:cNvPr>
          <p:cNvSpPr txBox="1"/>
          <p:nvPr/>
        </p:nvSpPr>
        <p:spPr>
          <a:xfrm>
            <a:off x="338100" y="3145169"/>
            <a:ext cx="5880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상단측</a:t>
            </a:r>
            <a:r>
              <a:rPr lang="en-US" altLang="ko-KR" dirty="0"/>
              <a:t> </a:t>
            </a:r>
            <a:r>
              <a:rPr lang="ko-KR" altLang="en-US" dirty="0"/>
              <a:t>검정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유의 수준 </a:t>
            </a:r>
            <a:r>
              <a:rPr lang="en-US" altLang="ko-KR" dirty="0"/>
              <a:t>= 0.05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20</a:t>
            </a:r>
            <a:r>
              <a:rPr lang="ko-KR" altLang="en-US" dirty="0"/>
              <a:t>세 이상 남녀의 평균 키 </a:t>
            </a:r>
            <a:r>
              <a:rPr lang="en-US" altLang="ko-KR" dirty="0"/>
              <a:t>&gt;= 166.5cm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 = 0.05106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</a:t>
            </a:r>
            <a:r>
              <a:rPr lang="ko-KR" altLang="en-US" dirty="0"/>
              <a:t>가 유의수준보다 작다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귀무가설</a:t>
            </a:r>
            <a:r>
              <a:rPr lang="ko-KR" altLang="en-US" dirty="0"/>
              <a:t> 기각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mu = 166.595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68C1D-E1BB-4B44-9CF1-7261DA78D811}"/>
              </a:ext>
            </a:extLst>
          </p:cNvPr>
          <p:cNvSpPr txBox="1"/>
          <p:nvPr/>
        </p:nvSpPr>
        <p:spPr>
          <a:xfrm>
            <a:off x="338100" y="4948781"/>
            <a:ext cx="6398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하단측</a:t>
            </a:r>
            <a:r>
              <a:rPr lang="en-US" altLang="ko-KR" dirty="0"/>
              <a:t> </a:t>
            </a:r>
            <a:r>
              <a:rPr lang="ko-KR" altLang="en-US" dirty="0"/>
              <a:t>검정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유의 수준 </a:t>
            </a:r>
            <a:r>
              <a:rPr lang="en-US" altLang="ko-KR" dirty="0"/>
              <a:t>= 0.05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20</a:t>
            </a:r>
            <a:r>
              <a:rPr lang="ko-KR" altLang="en-US" dirty="0"/>
              <a:t>세 이상 남녀의 평균 키 </a:t>
            </a:r>
            <a:r>
              <a:rPr lang="en-US" altLang="ko-KR" dirty="0"/>
              <a:t>&lt;= 166.7cm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 = 0.05126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</a:t>
            </a:r>
            <a:r>
              <a:rPr lang="ko-KR" altLang="en-US" dirty="0"/>
              <a:t>가 유의수준보다 크다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귀무가설</a:t>
            </a:r>
            <a:r>
              <a:rPr lang="ko-KR" altLang="en-US" dirty="0"/>
              <a:t> 기각 불가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mu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166.6828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57280-D080-2F0E-AABD-D2476A3EA368}"/>
              </a:ext>
            </a:extLst>
          </p:cNvPr>
          <p:cNvSpPr txBox="1"/>
          <p:nvPr/>
        </p:nvSpPr>
        <p:spPr>
          <a:xfrm>
            <a:off x="338100" y="226821"/>
            <a:ext cx="52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Mdis</a:t>
            </a:r>
            <a:r>
              <a:rPr lang="en-US" altLang="ko-KR" dirty="0"/>
              <a:t> &gt; </a:t>
            </a:r>
            <a:r>
              <a:rPr lang="ko-KR" altLang="en-US" dirty="0"/>
              <a:t>보건 </a:t>
            </a:r>
            <a:r>
              <a:rPr lang="en-US" altLang="ko-KR" dirty="0"/>
              <a:t>&gt; </a:t>
            </a:r>
            <a:r>
              <a:rPr lang="ko-KR" altLang="en-US" dirty="0"/>
              <a:t>국민체력측정통계 </a:t>
            </a:r>
            <a:r>
              <a:rPr lang="en-US" altLang="ko-KR" dirty="0"/>
              <a:t>&gt; </a:t>
            </a:r>
            <a:r>
              <a:rPr lang="ko-KR" altLang="en-US" dirty="0"/>
              <a:t>신장 </a:t>
            </a:r>
            <a:r>
              <a:rPr lang="en-US" altLang="ko-KR" dirty="0"/>
              <a:t>&gt;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09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0D13A-4113-D426-4069-E863A0B05C98}"/>
              </a:ext>
            </a:extLst>
          </p:cNvPr>
          <p:cNvSpPr txBox="1"/>
          <p:nvPr/>
        </p:nvSpPr>
        <p:spPr>
          <a:xfrm>
            <a:off x="338100" y="769893"/>
            <a:ext cx="59365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 수 </a:t>
            </a:r>
            <a:r>
              <a:rPr lang="en-US" altLang="ko-KR" dirty="0"/>
              <a:t>: 9167</a:t>
            </a:r>
          </a:p>
          <a:p>
            <a:r>
              <a:rPr lang="ko-KR" altLang="en-US" dirty="0"/>
              <a:t>표본 평균 </a:t>
            </a:r>
            <a:r>
              <a:rPr lang="en-US" altLang="ko-KR" dirty="0"/>
              <a:t>= 5.746054</a:t>
            </a:r>
          </a:p>
          <a:p>
            <a:endParaRPr lang="en-US" altLang="ko-KR" dirty="0"/>
          </a:p>
          <a:p>
            <a:r>
              <a:rPr lang="ko-KR" altLang="en-US" dirty="0"/>
              <a:t>양측</a:t>
            </a:r>
            <a:r>
              <a:rPr lang="en-US" altLang="ko-KR" dirty="0"/>
              <a:t> </a:t>
            </a:r>
            <a:r>
              <a:rPr lang="ko-KR" altLang="en-US" dirty="0"/>
              <a:t>검정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유의 수준 </a:t>
            </a:r>
            <a:r>
              <a:rPr lang="en-US" altLang="ko-KR" dirty="0"/>
              <a:t>= 0.05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임금총액 </a:t>
            </a:r>
            <a:r>
              <a:rPr lang="ko-KR" altLang="en-US" dirty="0" err="1"/>
              <a:t>인상율</a:t>
            </a:r>
            <a:r>
              <a:rPr lang="ko-KR" altLang="en-US" dirty="0"/>
              <a:t> 평균 </a:t>
            </a:r>
            <a:r>
              <a:rPr lang="en-US" altLang="ko-KR" dirty="0"/>
              <a:t>= 5.6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 = 0.01464142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</a:t>
            </a:r>
            <a:r>
              <a:rPr lang="ko-KR" altLang="en-US" dirty="0"/>
              <a:t>가 유의수준보다 작다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귀무가설</a:t>
            </a:r>
            <a:r>
              <a:rPr lang="ko-KR" altLang="en-US" dirty="0"/>
              <a:t> 기각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A8813-B522-B76E-E79B-DAEC64AEE11F}"/>
              </a:ext>
            </a:extLst>
          </p:cNvPr>
          <p:cNvSpPr txBox="1"/>
          <p:nvPr/>
        </p:nvSpPr>
        <p:spPr>
          <a:xfrm>
            <a:off x="336403" y="3251957"/>
            <a:ext cx="6398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상단측</a:t>
            </a:r>
            <a:r>
              <a:rPr lang="en-US" altLang="ko-KR" dirty="0"/>
              <a:t> </a:t>
            </a:r>
            <a:r>
              <a:rPr lang="ko-KR" altLang="en-US" dirty="0"/>
              <a:t>검정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유의 수준 </a:t>
            </a:r>
            <a:r>
              <a:rPr lang="en-US" altLang="ko-KR" dirty="0"/>
              <a:t>= 0.05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임금총액인상율 평균</a:t>
            </a:r>
            <a:r>
              <a:rPr lang="en-US" altLang="ko-KR" dirty="0"/>
              <a:t>&gt;= 5.7</a:t>
            </a:r>
          </a:p>
          <a:p>
            <a:r>
              <a:rPr lang="en-US" altLang="ko-KR" dirty="0"/>
              <a:t>- P-value = 0.2207257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</a:t>
            </a:r>
            <a:r>
              <a:rPr lang="ko-KR" altLang="en-US" dirty="0"/>
              <a:t>가 유의수준보다 크다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귀무가설</a:t>
            </a:r>
            <a:r>
              <a:rPr lang="ko-KR" altLang="en-US" dirty="0"/>
              <a:t> 기각 불가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mu = 165.717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68C1D-E1BB-4B44-9CF1-7261DA78D811}"/>
              </a:ext>
            </a:extLst>
          </p:cNvPr>
          <p:cNvSpPr txBox="1"/>
          <p:nvPr/>
        </p:nvSpPr>
        <p:spPr>
          <a:xfrm>
            <a:off x="336403" y="5006283"/>
            <a:ext cx="58548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하단측</a:t>
            </a:r>
            <a:r>
              <a:rPr lang="en-US" altLang="ko-KR" dirty="0"/>
              <a:t> </a:t>
            </a:r>
            <a:r>
              <a:rPr lang="ko-KR" altLang="en-US" dirty="0"/>
              <a:t>검정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유의 수준 </a:t>
            </a:r>
            <a:r>
              <a:rPr lang="en-US" altLang="ko-KR" dirty="0"/>
              <a:t>= 0.05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임금총액인상율 평균</a:t>
            </a:r>
            <a:r>
              <a:rPr lang="en-US" altLang="ko-KR" dirty="0"/>
              <a:t>&lt;= 5.9</a:t>
            </a:r>
          </a:p>
          <a:p>
            <a:r>
              <a:rPr lang="en-US" altLang="ko-KR" dirty="0"/>
              <a:t>- P-value = 0.005040714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P-value</a:t>
            </a:r>
            <a:r>
              <a:rPr lang="ko-KR" altLang="en-US" dirty="0"/>
              <a:t>가 유의수준보다 작다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귀무가설</a:t>
            </a:r>
            <a:r>
              <a:rPr lang="ko-KR" altLang="en-US" dirty="0"/>
              <a:t> 기각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mu = 166.151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57280-D080-2F0E-AABD-D2476A3EA368}"/>
              </a:ext>
            </a:extLst>
          </p:cNvPr>
          <p:cNvSpPr txBox="1"/>
          <p:nvPr/>
        </p:nvSpPr>
        <p:spPr>
          <a:xfrm>
            <a:off x="338100" y="226821"/>
            <a:ext cx="639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Mdis</a:t>
            </a:r>
            <a:r>
              <a:rPr lang="en-US" altLang="ko-KR" dirty="0"/>
              <a:t> &gt; </a:t>
            </a:r>
            <a:r>
              <a:rPr lang="ko-KR" altLang="en-US" dirty="0"/>
              <a:t>임금결정현황조사 </a:t>
            </a:r>
            <a:r>
              <a:rPr lang="en-US" altLang="ko-KR" dirty="0"/>
              <a:t>&gt; </a:t>
            </a:r>
            <a:r>
              <a:rPr lang="ko-KR" altLang="en-US" dirty="0"/>
              <a:t>임금총액인상율 </a:t>
            </a:r>
            <a:r>
              <a:rPr lang="en-US" altLang="ko-KR" dirty="0"/>
              <a:t>&gt;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D23563-2A94-94C7-7878-D6B9CF94E1EC}"/>
              </a:ext>
            </a:extLst>
          </p:cNvPr>
          <p:cNvSpPr txBox="1"/>
          <p:nvPr/>
        </p:nvSpPr>
        <p:spPr>
          <a:xfrm>
            <a:off x="401812" y="889843"/>
            <a:ext cx="1015213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&lt;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성인 신장 데이터 비교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&gt;</a:t>
            </a:r>
          </a:p>
          <a:p>
            <a:endParaRPr lang="en-US" altLang="ko-KR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- 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양측검정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: 166.6389 – 166 = 0.389</a:t>
            </a:r>
          </a:p>
          <a:p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- </a:t>
            </a:r>
            <a:r>
              <a:rPr lang="ko-KR" altLang="en-US" dirty="0" err="1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상단측검정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: 166. 6389 - </a:t>
            </a:r>
            <a:r>
              <a:rPr lang="en-US" altLang="ko-KR" dirty="0"/>
              <a:t>166.595 = 0.0439</a:t>
            </a:r>
            <a:endParaRPr lang="en-US" altLang="ko-KR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- </a:t>
            </a:r>
            <a:r>
              <a:rPr lang="ko-KR" altLang="en-US" dirty="0" err="1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하단측검정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: 166. 6389 – </a:t>
            </a:r>
            <a:r>
              <a:rPr lang="en-US" altLang="ko-KR" dirty="0"/>
              <a:t>166.6828 = -0.0439</a:t>
            </a:r>
          </a:p>
          <a:p>
            <a:endParaRPr lang="en-US" altLang="ko-KR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endParaRPr lang="en-US" altLang="ko-KR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&lt;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임금총액인상률 데이터 비교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- 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양측검정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: 5.746054 - 5.629 = 0.117054</a:t>
            </a:r>
          </a:p>
          <a:p>
            <a:pPr marL="0" indent="0">
              <a:buNone/>
            </a:pP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- </a:t>
            </a:r>
            <a:r>
              <a:rPr lang="ko-KR" altLang="en-US" dirty="0" err="1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상단측검정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: 5.746054 - 5.648 = 0.098054</a:t>
            </a:r>
          </a:p>
          <a:p>
            <a:pPr marL="0" indent="0">
              <a:buNone/>
            </a:pP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- </a:t>
            </a:r>
            <a:r>
              <a:rPr lang="ko-KR" altLang="en-US" dirty="0" err="1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하단측검정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: 5.746054 - 5.845 = -0.098946</a:t>
            </a:r>
          </a:p>
          <a:p>
            <a:endParaRPr lang="en-US" altLang="ko-KR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표본 평균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- </a:t>
            </a:r>
            <a:r>
              <a:rPr lang="ko-KR" altLang="en-US" dirty="0" err="1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귀무가설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기각 판단 지점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(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유의수준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= 0.05)</a:t>
            </a:r>
          </a:p>
          <a:p>
            <a:pPr marL="0" indent="0">
              <a:buNone/>
            </a:pPr>
            <a:endParaRPr lang="en-US" altLang="ko-KR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표본 수가 많은 성인 신장 데이터의 표본평균과 </a:t>
            </a:r>
            <a:r>
              <a:rPr lang="ko-KR" altLang="en-US" dirty="0" err="1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귀무가설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기각 판단 지점 간의 차이가 더 적었다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표본 수가 클수록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p-value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는 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mu</a:t>
            </a:r>
            <a:r>
              <a:rPr lang="ko-KR" altLang="en-US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값의 변화에 더 민감하게 반응한다</a:t>
            </a:r>
            <a:r>
              <a:rPr lang="en-US" altLang="ko-KR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45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324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임새연</dc:creator>
  <cp:lastModifiedBy>임새연</cp:lastModifiedBy>
  <cp:revision>1</cp:revision>
  <dcterms:created xsi:type="dcterms:W3CDTF">2022-11-16T06:39:39Z</dcterms:created>
  <dcterms:modified xsi:type="dcterms:W3CDTF">2022-11-16T08:22:10Z</dcterms:modified>
</cp:coreProperties>
</file>