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74E90-2344-44BE-C315-5D6FF6E4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7FE885-8B30-CF33-CA13-409DC975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C5DDA-D9B0-6784-BB15-C05A193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E0FC-CD05-E863-2FD7-F1840465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98DCF-7014-90EF-329C-2BAF32C5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07410-B902-D492-65E5-09439210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62970-E969-E989-3879-10FDBE43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9306E-A327-B90F-7EBF-FEB95D52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D02F-021D-1F77-5990-977E6C1B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F8C7A-8AB8-634B-673A-DAA89360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3F995-7427-178E-5993-3CABA0BF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785822-3BD6-820C-4444-2E3F2DDC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3582C-7C02-B64B-63B3-F99926C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81F42-1D0A-AAF3-8731-842084C7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B3855-A259-A855-3BC3-B657D789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E7190-390F-FD4A-A200-1E08031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0E974-B4CC-D794-3CF6-2F58185C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A08BC-0EEF-11AF-C723-6CE4CF49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E7CB6-2808-BDFF-6500-BC5112DB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66C38-1401-68BF-35AB-6AE080BD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7D580-254D-1073-5016-B93B8593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62695-2834-69C5-07A1-60DCF73A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15EFC-7ABC-1695-0812-645CC4B2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F16F9-370E-FB64-01E6-AD5FFCAF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3D562-9BAC-433D-421F-4ADCBE1D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8528F-895C-D71C-968F-D4E461D9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E239B-F4B5-8843-F52A-976F98DE7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00ECEB-10D1-10A6-001D-2A368E96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407A7-0A5D-A44A-95C1-F4EE72C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AEC10-23AD-E5C8-D7E6-5EFE8CA7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11A09-7627-BC2D-FF68-32CD024C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0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11E19-88A9-AF54-1CB9-55B80008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D675B-6EE6-2EE7-5FE1-291EF024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B25C7-F786-FC56-22ED-F360786CD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0E8554-C49D-FCC0-AF8A-8FD55C910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5CE8C-F48F-CF31-6C3E-D819CB95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D346FC-EAB3-3475-5140-CE45FD50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F178DB-3576-A5D0-231B-7E12E6F7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01DB9A-2C19-449E-BD57-B14DF0B8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7DB06-C15A-FFE2-98C5-D2659782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776D2-2F35-0BBD-D4A3-0F9FA291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C5E8B5-5251-AB76-D60A-2BF4BFA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6C864-F0B1-FD42-AF67-3CA44525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556B2-1905-425D-9DCD-013FD11D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F63528-61C9-2C27-20CE-222F445A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337EE-49D2-0A31-5F26-3845E17A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6DD22-FF73-173C-5419-6D5DBD5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524A1-9CF6-3679-5B0F-10C62466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C4AC7-CE29-3575-B6C5-1F05D483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07A27-AAAC-8151-253E-DF9143D8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B2073-114F-8AF8-5E15-929C934F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5DECC-1354-25F4-B3B9-232AB205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7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DA87E-B616-135D-A946-476090E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30156A-FF6D-FB8B-4F24-5EFC6EB5B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EC03C-8254-10A1-B443-0947A14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A11F5-A2BE-AE12-B723-0F8170C2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39F62-0ECC-2945-3ACC-ABD21C12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B4F9E-5ED0-0E68-A0A1-5C5D0F71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A94F8-1505-F9DB-2350-D2F125B2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C9DAF-FEDE-8D44-CAC8-02C0803D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7E7F9-2F52-F201-E691-AD3F58E7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BF76-1C8F-4EA0-9586-D2D4FA7D2BA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D318E-8133-72B0-3C57-A5F9412F5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2EA02-6BB5-4C31-2A99-75D1B036F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C12B-4335-47B5-AA3B-F078422FD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82EE1-C7F8-45C6-E156-A347A0EB2618}"/>
              </a:ext>
            </a:extLst>
          </p:cNvPr>
          <p:cNvSpPr txBox="1"/>
          <p:nvPr/>
        </p:nvSpPr>
        <p:spPr>
          <a:xfrm>
            <a:off x="2579652" y="2617694"/>
            <a:ext cx="70326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dirty="0"/>
              <a:t>통계처리입문 </a:t>
            </a:r>
            <a:r>
              <a:rPr lang="en-US" altLang="ko-KR" sz="4500" b="1" dirty="0"/>
              <a:t>11</a:t>
            </a:r>
            <a:r>
              <a:rPr lang="ko-KR" altLang="en-US" sz="4500" b="1" dirty="0"/>
              <a:t>주차 과제</a:t>
            </a:r>
            <a:endParaRPr lang="en-US" altLang="ko-KR" sz="4500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21102054 </a:t>
            </a:r>
            <a:r>
              <a:rPr lang="ko-KR" altLang="en-US" dirty="0"/>
              <a:t>임새연</a:t>
            </a:r>
          </a:p>
        </p:txBody>
      </p:sp>
    </p:spTree>
    <p:extLst>
      <p:ext uri="{BB962C8B-B14F-4D97-AF65-F5344CB8AC3E}">
        <p14:creationId xmlns:p14="http://schemas.microsoft.com/office/powerpoint/2010/main" val="8655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B0280F-C7B8-A545-F05D-BFEE178FD610}"/>
              </a:ext>
            </a:extLst>
          </p:cNvPr>
          <p:cNvSpPr txBox="1"/>
          <p:nvPr/>
        </p:nvSpPr>
        <p:spPr>
          <a:xfrm>
            <a:off x="1447800" y="2136338"/>
            <a:ext cx="10165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MDIS &gt; </a:t>
            </a:r>
            <a:r>
              <a:rPr lang="ko-KR" altLang="en-US" dirty="0"/>
              <a:t>환경 </a:t>
            </a:r>
            <a:r>
              <a:rPr lang="en-US" altLang="ko-KR" dirty="0"/>
              <a:t>&gt; </a:t>
            </a:r>
            <a:r>
              <a:rPr lang="ko-KR" altLang="en-US" dirty="0"/>
              <a:t>기상관측통계 </a:t>
            </a:r>
            <a:r>
              <a:rPr lang="en-US" altLang="ko-KR" dirty="0"/>
              <a:t>&gt; </a:t>
            </a:r>
            <a:r>
              <a:rPr lang="ko-KR" altLang="en-US" dirty="0"/>
              <a:t>지상</a:t>
            </a:r>
            <a:r>
              <a:rPr lang="en-US" altLang="ko-KR" dirty="0"/>
              <a:t>_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제공</a:t>
            </a:r>
            <a:r>
              <a:rPr lang="en-US" altLang="ko-KR" dirty="0"/>
              <a:t>) &gt; 2021 &gt; </a:t>
            </a:r>
            <a:r>
              <a:rPr lang="ko-KR" altLang="en-US" dirty="0"/>
              <a:t>일 강수량 </a:t>
            </a:r>
            <a:r>
              <a:rPr lang="en-US" altLang="ko-KR" dirty="0"/>
              <a:t>&amp; </a:t>
            </a:r>
            <a:r>
              <a:rPr lang="ko-KR" altLang="en-US" dirty="0"/>
              <a:t>일 평균 기온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전국의 지상 기상 관측소에서 </a:t>
            </a:r>
            <a:r>
              <a:rPr lang="en-US" altLang="ko-KR" dirty="0"/>
              <a:t>2021</a:t>
            </a:r>
            <a:r>
              <a:rPr lang="ko-KR" altLang="en-US" dirty="0"/>
              <a:t>년 일별로 측정한 다양한 범주의 기상 통계 자료로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지역 별로 </a:t>
            </a:r>
            <a:r>
              <a:rPr lang="en-US" altLang="ko-KR" dirty="0"/>
              <a:t>2021</a:t>
            </a:r>
            <a:r>
              <a:rPr lang="ko-KR" altLang="en-US" dirty="0"/>
              <a:t>년 한 해 동안의 데이터를 포함하고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과제에서는 서울</a:t>
            </a:r>
            <a:r>
              <a:rPr lang="en-US" altLang="ko-KR" dirty="0"/>
              <a:t>, </a:t>
            </a:r>
            <a:r>
              <a:rPr lang="ko-KR" altLang="en-US" dirty="0"/>
              <a:t>제주 지역 자료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강수량과 평균 기온 값을 활용하여 모평균</a:t>
            </a:r>
            <a:r>
              <a:rPr lang="en-US" altLang="ko-KR" dirty="0"/>
              <a:t>, </a:t>
            </a:r>
            <a:r>
              <a:rPr lang="ko-KR" altLang="en-US" dirty="0"/>
              <a:t>모비율의 차이에 관한 가설 검정을 시행했다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09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A5804-0E17-FD8A-78ED-0722214ABB89}"/>
              </a:ext>
            </a:extLst>
          </p:cNvPr>
          <p:cNvSpPr txBox="1"/>
          <p:nvPr/>
        </p:nvSpPr>
        <p:spPr>
          <a:xfrm>
            <a:off x="838200" y="1859339"/>
            <a:ext cx="10165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[ 2021 </a:t>
            </a:r>
            <a:r>
              <a:rPr lang="ko-KR" altLang="en-US" dirty="0"/>
              <a:t>기상관측 통계 </a:t>
            </a:r>
            <a:r>
              <a:rPr lang="en-US" altLang="ko-KR" dirty="0"/>
              <a:t>– </a:t>
            </a:r>
            <a:r>
              <a:rPr lang="ko-KR" altLang="en-US" dirty="0"/>
              <a:t>일 평균 기온 데이터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전국의 지상 기상 관측소에서 </a:t>
            </a:r>
            <a:r>
              <a:rPr lang="en-US" altLang="ko-KR" dirty="0"/>
              <a:t>2021</a:t>
            </a:r>
            <a:r>
              <a:rPr lang="ko-KR" altLang="en-US" dirty="0"/>
              <a:t>년 일별로 측정한 자료의 일 평균 기온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 별로 </a:t>
            </a:r>
            <a:r>
              <a:rPr lang="en-US" altLang="ko-KR" dirty="0"/>
              <a:t>2021</a:t>
            </a:r>
            <a:r>
              <a:rPr lang="ko-KR" altLang="en-US" dirty="0"/>
              <a:t>년 한 해 동안의 데이터를 포함하고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과제에서는 서울</a:t>
            </a:r>
            <a:r>
              <a:rPr lang="en-US" altLang="ko-KR" dirty="0"/>
              <a:t>, </a:t>
            </a:r>
            <a:r>
              <a:rPr lang="ko-KR" altLang="en-US" dirty="0"/>
              <a:t>제주 지역 자료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지역의 연 평균 기온을 구할 때 사용할 수 있으며</a:t>
            </a:r>
            <a:r>
              <a:rPr lang="en-US" altLang="ko-KR" dirty="0"/>
              <a:t>, </a:t>
            </a:r>
            <a:r>
              <a:rPr lang="ko-KR" altLang="en-US" dirty="0"/>
              <a:t>이 때 지역 간의 평균 기온 차이의 비교를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통해 지역 별 기후 특성을 유추할 수 있다는 특징이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3A5804-0E17-FD8A-78ED-0722214ABB89}"/>
                  </a:ext>
                </a:extLst>
              </p:cNvPr>
              <p:cNvSpPr txBox="1"/>
              <p:nvPr/>
            </p:nvSpPr>
            <p:spPr>
              <a:xfrm>
                <a:off x="5913120" y="2606159"/>
                <a:ext cx="577596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 </a:t>
                </a:r>
                <a:r>
                  <a:rPr lang="ko-KR" altLang="en-US" dirty="0"/>
                  <a:t>양측 검정 </a:t>
                </a:r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유의 수준 </a:t>
                </a:r>
                <a:r>
                  <a:rPr lang="en-US" altLang="ko-KR" dirty="0"/>
                  <a:t>= 0.05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95% </a:t>
                </a:r>
                <a:r>
                  <a:rPr lang="ko-KR" altLang="en-US" dirty="0"/>
                  <a:t>신뢰구간 </a:t>
                </a:r>
                <a:r>
                  <a:rPr lang="en-US" altLang="ko-KR" dirty="0"/>
                  <a:t>= (2.423945, 5.086192)</a:t>
                </a:r>
              </a:p>
              <a:p>
                <a:endParaRPr lang="en-US" altLang="ko-KR" dirty="0"/>
              </a:p>
              <a:p>
                <a:r>
                  <a:rPr lang="ko-KR" altLang="en-US" dirty="0" err="1"/>
                  <a:t>귀무가설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제주 연평균 기온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서울 연평균 기온 </a:t>
                </a:r>
                <a:r>
                  <a:rPr lang="en-US" altLang="ko-KR" dirty="0"/>
                  <a:t>= 0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대립가설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제주 연평균 기온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서울 연평균 기온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0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p-value : 0.00000004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=&gt; P-value</a:t>
                </a:r>
                <a:r>
                  <a:rPr lang="ko-KR" altLang="en-US" dirty="0"/>
                  <a:t>가 유의 수준보다 작으므로 </a:t>
                </a:r>
                <a:r>
                  <a:rPr lang="ko-KR" altLang="en-US" dirty="0" err="1"/>
                  <a:t>귀무</a:t>
                </a:r>
                <a:r>
                  <a:rPr lang="ko-KR" altLang="en-US" dirty="0"/>
                  <a:t> 가설 기각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3A5804-0E17-FD8A-78ED-0722214A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2606159"/>
                <a:ext cx="5775960" cy="3693319"/>
              </a:xfrm>
              <a:prstGeom prst="rect">
                <a:avLst/>
              </a:prstGeom>
              <a:blipFill>
                <a:blip r:embed="rId2"/>
                <a:stretch>
                  <a:fillRect l="-844" t="-992"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A7A190C-4497-CD97-BC70-5B4373185E24}"/>
              </a:ext>
            </a:extLst>
          </p:cNvPr>
          <p:cNvSpPr txBox="1"/>
          <p:nvPr/>
        </p:nvSpPr>
        <p:spPr>
          <a:xfrm>
            <a:off x="502920" y="441930"/>
            <a:ext cx="55930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제주 지역 일 평균 기온 표본 수 </a:t>
            </a:r>
            <a:r>
              <a:rPr lang="en-US" altLang="ko-KR" dirty="0"/>
              <a:t>: 365</a:t>
            </a:r>
            <a:r>
              <a:rPr lang="ko-KR" altLang="en-US" dirty="0"/>
              <a:t>개로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 지역 일 평균 기온의 평균 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= </a:t>
            </a:r>
            <a:r>
              <a:rPr lang="ko-KR" altLang="en-US" dirty="0"/>
              <a:t>연 평균 기온 </a:t>
            </a:r>
            <a:r>
              <a:rPr lang="en-US" altLang="ko-KR" dirty="0"/>
              <a:t>= 13.75205 </a:t>
            </a:r>
            <a:r>
              <a:rPr lang="ko-KR" altLang="en-US" dirty="0"/>
              <a:t>˚</a:t>
            </a:r>
            <a:r>
              <a:rPr lang="en-US" altLang="ko-KR" dirty="0"/>
              <a:t>C</a:t>
            </a:r>
          </a:p>
          <a:p>
            <a:endParaRPr lang="en-US" altLang="ko-KR" dirty="0"/>
          </a:p>
          <a:p>
            <a:r>
              <a:rPr lang="ko-KR" altLang="en-US" dirty="0"/>
              <a:t>서울 지역 일 평균 기온의 분산 </a:t>
            </a:r>
            <a:r>
              <a:rPr lang="en-US" altLang="ko-KR" dirty="0"/>
              <a:t>: 110.2576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제주 지역 일 평균 기온의 평균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= </a:t>
            </a:r>
            <a:r>
              <a:rPr lang="ko-KR" altLang="en-US" dirty="0"/>
              <a:t>연 평균 기온 </a:t>
            </a:r>
            <a:r>
              <a:rPr lang="en-US" altLang="ko-KR" dirty="0"/>
              <a:t>= 17.50712 </a:t>
            </a:r>
            <a:r>
              <a:rPr lang="ko-KR" altLang="en-US" dirty="0"/>
              <a:t>˚</a:t>
            </a:r>
            <a:r>
              <a:rPr lang="en-US" altLang="ko-KR" dirty="0"/>
              <a:t>C</a:t>
            </a:r>
          </a:p>
          <a:p>
            <a:endParaRPr lang="en-US" altLang="ko-KR" dirty="0"/>
          </a:p>
          <a:p>
            <a:r>
              <a:rPr lang="ko-KR" altLang="en-US" dirty="0"/>
              <a:t>제주 지역 일 평균 기온의</a:t>
            </a:r>
            <a:r>
              <a:rPr lang="en-US" altLang="ko-KR" dirty="0"/>
              <a:t> </a:t>
            </a:r>
            <a:r>
              <a:rPr lang="ko-KR" altLang="en-US" dirty="0"/>
              <a:t>분산 </a:t>
            </a:r>
            <a:r>
              <a:rPr lang="en-US" altLang="ko-KR" dirty="0"/>
              <a:t>: 57.54094</a:t>
            </a:r>
          </a:p>
        </p:txBody>
      </p:sp>
    </p:spTree>
    <p:extLst>
      <p:ext uri="{BB962C8B-B14F-4D97-AF65-F5344CB8AC3E}">
        <p14:creationId xmlns:p14="http://schemas.microsoft.com/office/powerpoint/2010/main" val="5580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A5804-0E17-FD8A-78ED-0722214ABB89}"/>
              </a:ext>
            </a:extLst>
          </p:cNvPr>
          <p:cNvSpPr txBox="1"/>
          <p:nvPr/>
        </p:nvSpPr>
        <p:spPr>
          <a:xfrm>
            <a:off x="457200" y="2505670"/>
            <a:ext cx="1173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해석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 2021 </a:t>
            </a:r>
            <a:r>
              <a:rPr lang="ko-KR" altLang="en-US" dirty="0"/>
              <a:t>일 평균 기온 데이터를 통해 </a:t>
            </a:r>
            <a:r>
              <a:rPr lang="en-US" altLang="ko-KR" dirty="0"/>
              <a:t>95% </a:t>
            </a:r>
            <a:r>
              <a:rPr lang="ko-KR" altLang="en-US" dirty="0"/>
              <a:t>신뢰수준에서 서울과 제주의 연평균 기온은 차이가 있다고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91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A5804-0E17-FD8A-78ED-0722214ABB89}"/>
              </a:ext>
            </a:extLst>
          </p:cNvPr>
          <p:cNvSpPr txBox="1"/>
          <p:nvPr/>
        </p:nvSpPr>
        <p:spPr>
          <a:xfrm>
            <a:off x="1874520" y="1720840"/>
            <a:ext cx="1016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 </a:t>
            </a:r>
            <a:r>
              <a:rPr lang="ko-KR" altLang="en-US" dirty="0"/>
              <a:t>기상관측 통계 </a:t>
            </a:r>
            <a:r>
              <a:rPr lang="en-US" altLang="ko-KR" dirty="0"/>
              <a:t>– </a:t>
            </a:r>
            <a:r>
              <a:rPr lang="ko-KR" altLang="en-US" dirty="0"/>
              <a:t>일 강수량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전국의 지상 기상 관측소에서 </a:t>
            </a:r>
            <a:r>
              <a:rPr lang="en-US" altLang="ko-KR" dirty="0"/>
              <a:t>2021</a:t>
            </a:r>
            <a:r>
              <a:rPr lang="ko-KR" altLang="en-US" dirty="0"/>
              <a:t>년 일별로 측정한 자료의 일 강수량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 별로 </a:t>
            </a:r>
            <a:r>
              <a:rPr lang="en-US" altLang="ko-KR" dirty="0"/>
              <a:t>2021</a:t>
            </a:r>
            <a:r>
              <a:rPr lang="ko-KR" altLang="en-US" dirty="0"/>
              <a:t>년 한 해 동안의 데이터를 포함하고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과제에서는 서울</a:t>
            </a:r>
            <a:r>
              <a:rPr lang="en-US" altLang="ko-KR" dirty="0"/>
              <a:t>, </a:t>
            </a:r>
            <a:r>
              <a:rPr lang="ko-KR" altLang="en-US" dirty="0"/>
              <a:t>제주 지역 자료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강수량을 통해 각 날짜 강수 여부를 통해 특정 지역의 강수 확률을 구할 수 있으며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이를 이용하여 지역 간 강수확률을 비교해 지역에 따른 기후 특성을 유추할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922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65F111C-AC34-438A-B178-ADB8E88DF237}"/>
              </a:ext>
            </a:extLst>
          </p:cNvPr>
          <p:cNvGrpSpPr/>
          <p:nvPr/>
        </p:nvGrpSpPr>
        <p:grpSpPr>
          <a:xfrm>
            <a:off x="655320" y="626239"/>
            <a:ext cx="5928360" cy="2031325"/>
            <a:chOff x="365760" y="3705999"/>
            <a:chExt cx="5928360" cy="20313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A46AB4-CF1D-7574-B2C7-72C8DAC85CDD}"/>
                </a:ext>
              </a:extLst>
            </p:cNvPr>
            <p:cNvSpPr txBox="1"/>
            <p:nvPr/>
          </p:nvSpPr>
          <p:spPr>
            <a:xfrm>
              <a:off x="365760" y="3705999"/>
              <a:ext cx="592836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서울</a:t>
              </a:r>
              <a:r>
                <a:rPr lang="en-US" altLang="ko-KR" dirty="0"/>
                <a:t>, </a:t>
              </a:r>
              <a:r>
                <a:rPr lang="ko-KR" altLang="en-US" dirty="0"/>
                <a:t>제주 지역 일 강수량 표본 수 </a:t>
              </a:r>
              <a:r>
                <a:rPr lang="en-US" altLang="ko-KR" dirty="0"/>
                <a:t>: 365</a:t>
              </a:r>
              <a:r>
                <a:rPr lang="ko-KR" altLang="en-US" dirty="0"/>
                <a:t>개로 동일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서울 지역 </a:t>
              </a:r>
              <a:r>
                <a:rPr lang="en-US" altLang="ko-KR" dirty="0"/>
                <a:t>2021 </a:t>
              </a:r>
              <a:r>
                <a:rPr lang="ko-KR" altLang="en-US" dirty="0"/>
                <a:t>평균 강수 확률 </a:t>
              </a:r>
              <a:r>
                <a:rPr lang="en-US" altLang="ko-KR" dirty="0"/>
                <a:t>: 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제주 지역 </a:t>
              </a:r>
              <a:r>
                <a:rPr lang="en-US" altLang="ko-KR" dirty="0"/>
                <a:t>2021 </a:t>
              </a:r>
              <a:r>
                <a:rPr lang="ko-KR" altLang="en-US" dirty="0"/>
                <a:t>평균 강수 확률 </a:t>
              </a:r>
              <a:r>
                <a:rPr lang="en-US" altLang="ko-KR" dirty="0"/>
                <a:t>: </a:t>
              </a:r>
            </a:p>
            <a:p>
              <a:endParaRPr lang="en-US" altLang="ko-KR" dirty="0"/>
            </a:p>
          </p:txBody>
        </p:sp>
        <p:pic>
          <p:nvPicPr>
            <p:cNvPr id="2" name="Picture 0">
              <a:extLst>
                <a:ext uri="{FF2B5EF4-FFF2-40B4-BE49-F238E27FC236}">
                  <a16:creationId xmlns:a16="http://schemas.microsoft.com/office/drawing/2014/main" id="{30DA0678-73B7-3646-98E4-9BDE376F9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0800" y="4163906"/>
              <a:ext cx="498475" cy="5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6AE1B5-6DED-B645-F499-574B60B8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0799" y="4950615"/>
              <a:ext cx="498475" cy="59055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8B5DE-FA5E-E23B-582D-D83766A358FD}"/>
                  </a:ext>
                </a:extLst>
              </p:cNvPr>
              <p:cNvSpPr txBox="1"/>
              <p:nvPr/>
            </p:nvSpPr>
            <p:spPr>
              <a:xfrm>
                <a:off x="5593080" y="2657564"/>
                <a:ext cx="612648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 </a:t>
                </a:r>
                <a:r>
                  <a:rPr lang="ko-KR" altLang="en-US" dirty="0"/>
                  <a:t>양측 검정 </a:t>
                </a:r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유의 수준 </a:t>
                </a:r>
                <a:r>
                  <a:rPr lang="en-US" altLang="ko-KR" dirty="0"/>
                  <a:t>= 0.05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95% </a:t>
                </a:r>
                <a:r>
                  <a:rPr lang="ko-KR" altLang="en-US" dirty="0"/>
                  <a:t>신뢰구간 </a:t>
                </a:r>
                <a:r>
                  <a:rPr lang="en-US" altLang="ko-KR" dirty="0"/>
                  <a:t>= (-1.681257, 6.460851)</a:t>
                </a:r>
              </a:p>
              <a:p>
                <a:endParaRPr lang="en-US" altLang="ko-KR" dirty="0"/>
              </a:p>
              <a:p>
                <a:r>
                  <a:rPr lang="ko-KR" altLang="en-US" dirty="0" err="1"/>
                  <a:t>귀무가설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제주 연평균 강수량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서울 연평균 강수량 </a:t>
                </a:r>
                <a:r>
                  <a:rPr lang="en-US" altLang="ko-KR" dirty="0"/>
                  <a:t>= 0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대립가설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제주 연평균 강수량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서울 연평균 강수량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Light" panose="020B0600000101010101" pitchFamily="34" charset="-127"/>
                      </a:rPr>
                      <m:t>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0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p-value : 0.249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=&gt; P-value</a:t>
                </a:r>
                <a:r>
                  <a:rPr lang="ko-KR" altLang="en-US" dirty="0"/>
                  <a:t>가 유의 수준보다 크므로 </a:t>
                </a:r>
                <a:r>
                  <a:rPr lang="ko-KR" altLang="en-US" dirty="0" err="1"/>
                  <a:t>귀무가설</a:t>
                </a:r>
                <a:r>
                  <a:rPr lang="ko-KR" altLang="en-US" dirty="0"/>
                  <a:t> 채택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8B5DE-FA5E-E23B-582D-D83766A35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657564"/>
                <a:ext cx="6126480" cy="3693319"/>
              </a:xfrm>
              <a:prstGeom prst="rect">
                <a:avLst/>
              </a:prstGeom>
              <a:blipFill>
                <a:blip r:embed="rId4"/>
                <a:stretch>
                  <a:fillRect l="-896" t="-990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35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A5804-0E17-FD8A-78ED-0722214ABB89}"/>
              </a:ext>
            </a:extLst>
          </p:cNvPr>
          <p:cNvSpPr txBox="1"/>
          <p:nvPr/>
        </p:nvSpPr>
        <p:spPr>
          <a:xfrm>
            <a:off x="457200" y="281812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해석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 2021</a:t>
            </a:r>
            <a:r>
              <a:rPr lang="ko-KR" altLang="en-US" dirty="0"/>
              <a:t>년 강수량 데이터를 통해 </a:t>
            </a:r>
            <a:r>
              <a:rPr lang="en-US" altLang="ko-KR" dirty="0"/>
              <a:t>95% </a:t>
            </a:r>
            <a:r>
              <a:rPr lang="ko-KR" altLang="en-US" dirty="0"/>
              <a:t>신뢰수준에서 서울과 제주의 연간 강수 확률 차이는 없다고</a:t>
            </a:r>
            <a:r>
              <a:rPr lang="en-US" altLang="ko-KR" dirty="0"/>
              <a:t> </a:t>
            </a:r>
            <a:r>
              <a:rPr lang="ko-KR" altLang="en-US" dirty="0"/>
              <a:t>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15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440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3</cp:revision>
  <dcterms:created xsi:type="dcterms:W3CDTF">2022-11-16T06:39:39Z</dcterms:created>
  <dcterms:modified xsi:type="dcterms:W3CDTF">2022-11-23T11:26:11Z</dcterms:modified>
</cp:coreProperties>
</file>