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A1867-90A6-D59C-C049-E7F87BB9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B19A1F-9650-9350-C2D8-3F137AA6F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B5EF2-8E8F-C09B-1CB2-D44A5F23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C22C-2666-44FD-B421-E099B3D209E0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AA279-B9C9-8215-483D-81FEF587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3A379-F37F-861B-224A-72582663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B812-4F1F-40B5-BAA4-F3E893D7C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3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8DE0C-3D12-E116-4EED-9425C830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BE6A91-6D7D-D37B-D522-68BE3B0D6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CD075-A089-9EA3-4079-C52BB079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C22C-2666-44FD-B421-E099B3D209E0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9B505F-89E0-845B-4E84-C5842C03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E68C3-4EF6-C2B7-8DBB-600F4095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B812-4F1F-40B5-BAA4-F3E893D7C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6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A5CFED-ACED-86AE-2003-320102363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FB3142-684F-7732-3EAC-7A38B254A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AF02E-B822-0351-57ED-7E8DEBDE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C22C-2666-44FD-B421-E099B3D209E0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88371-BE6F-2F8D-566D-3BCB07A6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0F1A3-705F-9D7F-8BA2-EF8F89D2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B812-4F1F-40B5-BAA4-F3E893D7C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0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BE50E-F09D-2EEC-4FA1-24306BE8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C6E4C-B7F4-0090-4FD6-E72F7A833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FA0E7-E3D6-D843-AA41-B35774CA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C22C-2666-44FD-B421-E099B3D209E0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923A30-D4B5-E31A-A42F-5B6AEABC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9633B-406A-7000-E7AF-9EEDD262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B812-4F1F-40B5-BAA4-F3E893D7C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92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31335-E08C-CE84-A993-20DC4A04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D35A6B-36FD-D1F8-9ADF-E11638BDB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32ADC-C548-AE5C-196E-CC3FB71D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C22C-2666-44FD-B421-E099B3D209E0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C2B36-68D8-E0A0-7993-1097219E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114E7-7F6A-60D3-74E1-80B8FF8C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B812-4F1F-40B5-BAA4-F3E893D7C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64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E1323-E968-D6F4-DB6B-F9F4D06C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168B76-1F66-CCB7-1261-4546F9057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C9A601-E787-4AB5-7059-996B3ED57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C072A5-E111-CCF3-DFE0-1F9B8070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C22C-2666-44FD-B421-E099B3D209E0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E41970-9973-25F7-2CA3-46D4EA1F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36A426-4500-6AF6-9914-F1B646C6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B812-4F1F-40B5-BAA4-F3E893D7C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02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12AF2-A40B-5CFD-B45F-07A90FF29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DE1A4A-918F-28B9-0990-29670BC8D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1BC1E1-C2C8-9C5C-D10A-20AD7B6D1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3EFB0E-1C06-231F-CB9F-527F21F16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EC773B-7144-F1B6-5C23-48C6E4280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4122E5-8052-1EE7-6001-74A2A8BD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C22C-2666-44FD-B421-E099B3D209E0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D6CCCE-037C-A1C6-308E-E28AA54D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473E36-68D0-486D-CD33-05AAB8FF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B812-4F1F-40B5-BAA4-F3E893D7C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58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4B3C5-81DC-D7C9-D5FA-96A1A63F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D7F3D5-0648-C225-36F9-02ED29BF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C22C-2666-44FD-B421-E099B3D209E0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1D5918-9968-7081-51D1-592178EF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AA9E24-599D-6F27-DA38-FB72BCD6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B812-4F1F-40B5-BAA4-F3E893D7C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11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A981E5-89B5-AA28-663A-1B194E10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C22C-2666-44FD-B421-E099B3D209E0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74068D-E05C-B9D6-F83B-F1C1718F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DBD7DD-1D66-D28B-E525-187B2C75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B812-4F1F-40B5-BAA4-F3E893D7C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6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A1CB1-72E8-A4D3-31D0-4DEDC03F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DA107-AEB9-4451-1B6A-7FB455698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8BE21F-BD8C-CD88-C5F0-3542E91C3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189B38-5C3F-8CEE-6C22-70605C6F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C22C-2666-44FD-B421-E099B3D209E0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B070D9-2819-7E72-1F3E-29E6E13A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61C231-6645-B442-2515-A0565404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B812-4F1F-40B5-BAA4-F3E893D7C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32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979F0-6726-DA7E-679D-D5B07370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BE593D-BF79-76B8-AD88-139F2882F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D2C19-513F-0287-43B5-06750E217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B6D48B-2D32-491B-CDBD-4D440D5E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C22C-2666-44FD-B421-E099B3D209E0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34E-4BED-75B0-C591-A704B626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4A1B87-9977-029A-EB72-E7F06828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B812-4F1F-40B5-BAA4-F3E893D7C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E938E8-EEA7-E489-662E-90100FA0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914FB4-D00B-AD42-1083-452BA3F09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37B29-2C55-1FE3-1D69-F1DEC9423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6C22C-2666-44FD-B421-E099B3D209E0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6330A-EDC6-7077-58CE-6C11B734B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2B9F9-999F-95E4-E28A-01271D25D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9B812-4F1F-40B5-BAA4-F3E893D7C7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CA5E548-3565-B1ED-DCDE-507ABC0188C4}"/>
              </a:ext>
            </a:extLst>
          </p:cNvPr>
          <p:cNvGrpSpPr/>
          <p:nvPr/>
        </p:nvGrpSpPr>
        <p:grpSpPr>
          <a:xfrm>
            <a:off x="2867706" y="2852394"/>
            <a:ext cx="6456587" cy="1153211"/>
            <a:chOff x="2867707" y="2445066"/>
            <a:chExt cx="6456587" cy="115321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2CF6156-B0E9-CBA5-8B95-9E25321FA4ED}"/>
                </a:ext>
              </a:extLst>
            </p:cNvPr>
            <p:cNvSpPr txBox="1"/>
            <p:nvPr/>
          </p:nvSpPr>
          <p:spPr>
            <a:xfrm flipH="1">
              <a:off x="2867707" y="2445066"/>
              <a:ext cx="6456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b="1" dirty="0"/>
                <a:t>통계처리입문 </a:t>
              </a:r>
              <a:r>
                <a:rPr lang="en-US" altLang="ko-KR" sz="3600" b="1" dirty="0"/>
                <a:t>12</a:t>
              </a:r>
              <a:r>
                <a:rPr lang="ko-KR" altLang="en-US" sz="3600" b="1" dirty="0"/>
                <a:t>주차 과제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442597-B684-6427-DB45-289F65F70AF0}"/>
                </a:ext>
              </a:extLst>
            </p:cNvPr>
            <p:cNvSpPr txBox="1"/>
            <p:nvPr/>
          </p:nvSpPr>
          <p:spPr>
            <a:xfrm flipH="1">
              <a:off x="3445402" y="3136612"/>
              <a:ext cx="53011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21102054 </a:t>
              </a:r>
              <a:r>
                <a:rPr lang="ko-KR" altLang="en-US" sz="2400" dirty="0"/>
                <a:t>임새연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363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1BE9537-654A-EF2F-2731-3EA1F3139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2" y="2043695"/>
            <a:ext cx="8945223" cy="2191056"/>
          </a:xfrm>
          <a:prstGeom prst="rect">
            <a:avLst/>
          </a:prstGeom>
        </p:spPr>
      </p:pic>
      <p:sp>
        <p:nvSpPr>
          <p:cNvPr id="4" name="내용 개체 틀 6">
            <a:extLst>
              <a:ext uri="{FF2B5EF4-FFF2-40B4-BE49-F238E27FC236}">
                <a16:creationId xmlns:a16="http://schemas.microsoft.com/office/drawing/2014/main" id="{59919DA2-C472-6BFC-5C0C-3CFFC2C90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394" y="2303456"/>
            <a:ext cx="7613693" cy="2532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자료 정보</a:t>
            </a:r>
            <a:r>
              <a:rPr lang="en-US" altLang="ko-KR" sz="1200" dirty="0">
                <a:latin typeface="+mn-ea"/>
              </a:rPr>
              <a:t>]</a:t>
            </a:r>
          </a:p>
          <a:p>
            <a:pPr marL="0" indent="0">
              <a:buNone/>
            </a:pPr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>
                <a:latin typeface="+mn-ea"/>
              </a:rPr>
              <a:t> 출처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서울 열린 데이터 광장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>
                <a:latin typeface="+mn-ea"/>
              </a:rPr>
              <a:t>- 2021</a:t>
            </a:r>
            <a:r>
              <a:rPr lang="ko-KR" altLang="en-US" sz="1200" dirty="0">
                <a:latin typeface="+mn-ea"/>
              </a:rPr>
              <a:t>년 </a:t>
            </a:r>
            <a:r>
              <a:rPr lang="en-US" altLang="ko-KR" sz="1200" dirty="0">
                <a:latin typeface="+mn-ea"/>
              </a:rPr>
              <a:t>10</a:t>
            </a:r>
            <a:r>
              <a:rPr lang="ko-KR" altLang="en-US" sz="1200" dirty="0">
                <a:latin typeface="+mn-ea"/>
              </a:rPr>
              <a:t>월 </a:t>
            </a:r>
            <a:r>
              <a:rPr lang="en-US" altLang="ko-KR" sz="1200" dirty="0">
                <a:latin typeface="+mn-ea"/>
              </a:rPr>
              <a:t>19</a:t>
            </a:r>
            <a:r>
              <a:rPr lang="ko-KR" altLang="en-US" sz="1200" dirty="0">
                <a:latin typeface="+mn-ea"/>
              </a:rPr>
              <a:t>일부터 </a:t>
            </a:r>
            <a:r>
              <a:rPr lang="en-US" altLang="ko-KR" sz="1200" dirty="0">
                <a:latin typeface="+mn-ea"/>
              </a:rPr>
              <a:t>11</a:t>
            </a:r>
            <a:r>
              <a:rPr lang="ko-KR" altLang="en-US" sz="1200" dirty="0">
                <a:latin typeface="+mn-ea"/>
              </a:rPr>
              <a:t>월 </a:t>
            </a:r>
            <a:r>
              <a:rPr lang="en-US" altLang="ko-KR" sz="1200" dirty="0">
                <a:latin typeface="+mn-ea"/>
              </a:rPr>
              <a:t>27</a:t>
            </a:r>
            <a:r>
              <a:rPr lang="ko-KR" altLang="en-US" sz="1200" dirty="0">
                <a:latin typeface="+mn-ea"/>
              </a:rPr>
              <a:t>일까지의 서울 지하철 호선과 역 별 </a:t>
            </a:r>
            <a:r>
              <a:rPr lang="ko-KR" altLang="en-US" sz="1200" dirty="0" err="1">
                <a:latin typeface="+mn-ea"/>
              </a:rPr>
              <a:t>승하차</a:t>
            </a:r>
            <a:r>
              <a:rPr lang="ko-KR" altLang="en-US" sz="1200" dirty="0">
                <a:latin typeface="+mn-ea"/>
              </a:rPr>
              <a:t> 인원을 측정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구성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사용일자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>
                <a:latin typeface="+mn-ea"/>
              </a:rPr>
              <a:t>호선명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역명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승차 총 승객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하차 총 승객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등록일자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노선이 </a:t>
            </a:r>
            <a:r>
              <a:rPr lang="en-US" altLang="ko-KR" sz="1200" dirty="0">
                <a:latin typeface="+mn-ea"/>
              </a:rPr>
              <a:t>20</a:t>
            </a:r>
            <a:r>
              <a:rPr lang="ko-KR" altLang="en-US" sz="1200" dirty="0">
                <a:latin typeface="+mn-ea"/>
              </a:rPr>
              <a:t>개 이상이므로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개 이상의 범주로 나눌 수 있는 데이터라고 판단하고 사용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노선 별 유동 인구 확인을 통해 해당 노선 주변 지역의 활성 정도 추측 가능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분산 검정에서는 </a:t>
            </a:r>
            <a:r>
              <a:rPr lang="en-US" altLang="ko-KR" sz="1200" dirty="0">
                <a:latin typeface="+mn-ea"/>
              </a:rPr>
              <a:t>11</a:t>
            </a:r>
            <a:r>
              <a:rPr lang="ko-KR" altLang="en-US" sz="1200" dirty="0">
                <a:latin typeface="+mn-ea"/>
              </a:rPr>
              <a:t>월 </a:t>
            </a:r>
            <a:r>
              <a:rPr lang="en-US" altLang="ko-KR" sz="1200" dirty="0">
                <a:latin typeface="+mn-ea"/>
              </a:rPr>
              <a:t>21</a:t>
            </a:r>
            <a:r>
              <a:rPr lang="ko-KR" altLang="en-US" sz="1200" dirty="0">
                <a:latin typeface="+mn-ea"/>
              </a:rPr>
              <a:t>일자를 기준으로 </a:t>
            </a:r>
            <a:r>
              <a:rPr lang="en-US" altLang="ko-KR" sz="1200" dirty="0">
                <a:latin typeface="+mn-ea"/>
              </a:rPr>
              <a:t>5</a:t>
            </a:r>
            <a:r>
              <a:rPr lang="ko-KR" altLang="en-US" sz="1200" dirty="0">
                <a:latin typeface="+mn-ea"/>
              </a:rPr>
              <a:t>호선</a:t>
            </a:r>
            <a:r>
              <a:rPr lang="en-US" altLang="ko-KR" sz="1200" dirty="0">
                <a:latin typeface="+mn-ea"/>
              </a:rPr>
              <a:t>, 7</a:t>
            </a:r>
            <a:r>
              <a:rPr lang="ko-KR" altLang="en-US" sz="1200" dirty="0">
                <a:latin typeface="+mn-ea"/>
              </a:rPr>
              <a:t>호선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경춘선을 선정하여 승차 총 승객 수를 추출</a:t>
            </a:r>
            <a:endParaRPr lang="en-US" altLang="ko-KR" sz="1200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각 지하철역 별 승차 총 승객 수의 차이의 </a:t>
            </a:r>
            <a:r>
              <a:rPr lang="ko-KR" altLang="en-US" sz="1200" dirty="0" err="1">
                <a:latin typeface="+mn-ea"/>
              </a:rPr>
              <a:t>유의미성</a:t>
            </a:r>
            <a:r>
              <a:rPr lang="ko-KR" altLang="en-US" sz="1200" dirty="0">
                <a:latin typeface="+mn-ea"/>
              </a:rPr>
              <a:t> 검정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1FE1C5-48CD-9DF1-A162-76B6186CA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3" y="4814305"/>
            <a:ext cx="4410691" cy="12479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37A939-1E43-6132-289A-801670B8AA0A}"/>
              </a:ext>
            </a:extLst>
          </p:cNvPr>
          <p:cNvSpPr txBox="1"/>
          <p:nvPr/>
        </p:nvSpPr>
        <p:spPr>
          <a:xfrm>
            <a:off x="5084394" y="4706020"/>
            <a:ext cx="64947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해석</a:t>
            </a:r>
            <a:r>
              <a:rPr lang="en-US" altLang="ko-KR" sz="1200" dirty="0">
                <a:latin typeface="+mn-ea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dirty="0">
                <a:latin typeface="+mn-ea"/>
              </a:rPr>
              <a:t>대응하는 </a:t>
            </a:r>
            <a:r>
              <a:rPr lang="en-US" altLang="ko-KR" sz="1200" dirty="0">
                <a:latin typeface="+mn-ea"/>
              </a:rPr>
              <a:t>F-</a:t>
            </a:r>
            <a:r>
              <a:rPr lang="ko-KR" altLang="en-US" sz="1200" dirty="0">
                <a:latin typeface="+mn-ea"/>
              </a:rPr>
              <a:t>분포의 </a:t>
            </a:r>
            <a:r>
              <a:rPr lang="en-US" altLang="ko-KR" sz="1200" dirty="0">
                <a:latin typeface="+mn-ea"/>
              </a:rPr>
              <a:t>p-value</a:t>
            </a:r>
            <a:r>
              <a:rPr lang="ko-KR" altLang="en-US" sz="1200" dirty="0">
                <a:latin typeface="+mn-ea"/>
              </a:rPr>
              <a:t>가 </a:t>
            </a:r>
            <a:r>
              <a:rPr lang="en-US" altLang="ko-KR" sz="1200" dirty="0" err="1">
                <a:latin typeface="+mn-ea"/>
              </a:rPr>
              <a:t>Pr</a:t>
            </a:r>
            <a:r>
              <a:rPr lang="en-US" altLang="ko-KR" sz="1200" dirty="0">
                <a:latin typeface="+mn-ea"/>
              </a:rPr>
              <a:t>(&gt;F) = 0.000000000177 </a:t>
            </a:r>
            <a:r>
              <a:rPr lang="ko-KR" altLang="en-US" sz="1200" dirty="0">
                <a:latin typeface="+mn-ea"/>
              </a:rPr>
              <a:t>로 유의수준 </a:t>
            </a:r>
            <a:r>
              <a:rPr lang="en-US" altLang="ko-KR" sz="1200" dirty="0">
                <a:latin typeface="+mn-ea"/>
              </a:rPr>
              <a:t>0.05</a:t>
            </a:r>
            <a:r>
              <a:rPr lang="ko-KR" altLang="en-US" sz="1200" dirty="0">
                <a:latin typeface="+mn-ea"/>
              </a:rPr>
              <a:t>보다 작으므로</a:t>
            </a:r>
            <a:r>
              <a:rPr lang="en-US" altLang="ko-KR" sz="1200" dirty="0">
                <a:latin typeface="+mn-ea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dirty="0">
                <a:latin typeface="+mn-ea"/>
              </a:rPr>
              <a:t>각 지하철 노선</a:t>
            </a:r>
            <a:r>
              <a:rPr lang="en-US" altLang="ko-KR" sz="1200" dirty="0">
                <a:latin typeface="+mn-ea"/>
              </a:rPr>
              <a:t>(5</a:t>
            </a:r>
            <a:r>
              <a:rPr lang="ko-KR" altLang="en-US" sz="1200" dirty="0">
                <a:latin typeface="+mn-ea"/>
              </a:rPr>
              <a:t>호선</a:t>
            </a:r>
            <a:r>
              <a:rPr lang="en-US" altLang="ko-KR" sz="1200" dirty="0">
                <a:latin typeface="+mn-ea"/>
              </a:rPr>
              <a:t>, 7</a:t>
            </a:r>
            <a:r>
              <a:rPr lang="ko-KR" altLang="en-US" sz="1200" dirty="0">
                <a:latin typeface="+mn-ea"/>
              </a:rPr>
              <a:t>호선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경춘선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의 승차 총 승객 수에 유의미한 차이 존재</a:t>
            </a:r>
            <a:endParaRPr lang="en-US" altLang="ko-KR" sz="12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dirty="0">
                <a:latin typeface="+mn-ea"/>
              </a:rPr>
              <a:t>따라서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귀무가설을</a:t>
            </a:r>
            <a:r>
              <a:rPr lang="ko-KR" altLang="en-US" sz="1200" dirty="0">
                <a:latin typeface="+mn-ea"/>
              </a:rPr>
              <a:t> 기각하고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대립가설을 채택한다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5392D19E-53D1-EC51-173F-D324D87C4FD9}"/>
              </a:ext>
            </a:extLst>
          </p:cNvPr>
          <p:cNvSpPr txBox="1">
            <a:spLocks/>
          </p:cNvSpPr>
          <p:nvPr/>
        </p:nvSpPr>
        <p:spPr>
          <a:xfrm>
            <a:off x="200443" y="330863"/>
            <a:ext cx="5752878" cy="1512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분산 분석</a:t>
            </a:r>
            <a:r>
              <a:rPr lang="en-US" altLang="ko-KR" sz="1200" dirty="0">
                <a:latin typeface="+mn-ea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 err="1">
                <a:latin typeface="+mn-ea"/>
              </a:rPr>
              <a:t>귀무가설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: 3</a:t>
            </a:r>
            <a:r>
              <a:rPr lang="ko-KR" altLang="en-US" sz="1200" dirty="0">
                <a:latin typeface="+mn-ea"/>
              </a:rPr>
              <a:t>개의 지하철 노선의 승차 총 승객 수의 분산은 같다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대립가설</a:t>
            </a:r>
            <a:r>
              <a:rPr lang="en-US" altLang="ko-KR" sz="1200" dirty="0">
                <a:latin typeface="+mn-ea"/>
              </a:rPr>
              <a:t> : 3</a:t>
            </a:r>
            <a:r>
              <a:rPr lang="ko-KR" altLang="en-US" sz="1200" dirty="0">
                <a:latin typeface="+mn-ea"/>
              </a:rPr>
              <a:t>개의 지하철 노선의 승차 총 승객 수의 분산은 다르다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표본 수 </a:t>
            </a:r>
            <a:r>
              <a:rPr lang="en-US" altLang="ko-KR" sz="1200" dirty="0">
                <a:latin typeface="+mn-ea"/>
              </a:rPr>
              <a:t>= 117 (5</a:t>
            </a:r>
            <a:r>
              <a:rPr lang="ko-KR" altLang="en-US" sz="1200" dirty="0">
                <a:latin typeface="+mn-ea"/>
              </a:rPr>
              <a:t>호선</a:t>
            </a:r>
            <a:r>
              <a:rPr lang="en-US" altLang="ko-KR" sz="1200" dirty="0">
                <a:latin typeface="+mn-ea"/>
              </a:rPr>
              <a:t> 56</a:t>
            </a:r>
            <a:r>
              <a:rPr lang="ko-KR" altLang="en-US" sz="1200" dirty="0">
                <a:latin typeface="+mn-ea"/>
              </a:rPr>
              <a:t>개</a:t>
            </a:r>
            <a:r>
              <a:rPr lang="en-US" altLang="ko-KR" sz="1200" dirty="0">
                <a:latin typeface="+mn-ea"/>
              </a:rPr>
              <a:t>, 7</a:t>
            </a:r>
            <a:r>
              <a:rPr lang="ko-KR" altLang="en-US" sz="1200" dirty="0">
                <a:latin typeface="+mn-ea"/>
              </a:rPr>
              <a:t>호선 </a:t>
            </a:r>
            <a:r>
              <a:rPr lang="en-US" altLang="ko-KR" sz="1200" dirty="0">
                <a:latin typeface="+mn-ea"/>
              </a:rPr>
              <a:t>42</a:t>
            </a:r>
            <a:r>
              <a:rPr lang="ko-KR" altLang="en-US" sz="1200" dirty="0">
                <a:latin typeface="+mn-ea"/>
              </a:rPr>
              <a:t>개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경춘선 </a:t>
            </a:r>
            <a:r>
              <a:rPr lang="en-US" altLang="ko-KR" sz="1200" dirty="0">
                <a:latin typeface="+mn-ea"/>
              </a:rPr>
              <a:t>19</a:t>
            </a:r>
            <a:r>
              <a:rPr lang="ko-KR" altLang="en-US" sz="1200" dirty="0">
                <a:latin typeface="+mn-ea"/>
              </a:rPr>
              <a:t>개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유의수준 </a:t>
            </a:r>
            <a:r>
              <a:rPr lang="en-US" altLang="ko-KR" sz="1200" dirty="0">
                <a:latin typeface="+mn-ea"/>
              </a:rPr>
              <a:t>= 0.05</a:t>
            </a:r>
          </a:p>
        </p:txBody>
      </p:sp>
    </p:spTree>
    <p:extLst>
      <p:ext uri="{BB962C8B-B14F-4D97-AF65-F5344CB8AC3E}">
        <p14:creationId xmlns:p14="http://schemas.microsoft.com/office/powerpoint/2010/main" val="79590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7C151D-0B9F-F6C0-483B-3C89B005B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63" y="2761692"/>
            <a:ext cx="2990886" cy="15908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F87728-7DD9-20CA-6DAA-FC65DFE54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90" y="5066787"/>
            <a:ext cx="5661716" cy="10445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896646-BF6D-27B8-B51A-7C7EABE86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90" y="340994"/>
            <a:ext cx="8564170" cy="15908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A7AE28-9016-7EA6-FFCD-17F8363D1A61}"/>
              </a:ext>
            </a:extLst>
          </p:cNvPr>
          <p:cNvSpPr txBox="1"/>
          <p:nvPr/>
        </p:nvSpPr>
        <p:spPr>
          <a:xfrm>
            <a:off x="4384479" y="955792"/>
            <a:ext cx="97427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자료</a:t>
            </a:r>
            <a:r>
              <a:rPr lang="en-US" altLang="ko-KR" sz="1200" dirty="0">
                <a:latin typeface="+mn-ea"/>
              </a:rPr>
              <a:t>]</a:t>
            </a:r>
          </a:p>
          <a:p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출처 </a:t>
            </a:r>
            <a:r>
              <a:rPr lang="en-US" altLang="ko-KR" sz="1200" dirty="0">
                <a:latin typeface="+mn-ea"/>
              </a:rPr>
              <a:t>: KOSIS</a:t>
            </a:r>
          </a:p>
          <a:p>
            <a:r>
              <a:rPr lang="en-US" altLang="ko-KR" sz="1200" dirty="0">
                <a:latin typeface="+mn-ea"/>
              </a:rPr>
              <a:t>- 2021</a:t>
            </a:r>
            <a:r>
              <a:rPr lang="ko-KR" altLang="en-US" sz="1200" dirty="0">
                <a:latin typeface="+mn-ea"/>
              </a:rPr>
              <a:t>년 매체를 통한 문화 예술 행사 관람 주 이용매체 </a:t>
            </a:r>
            <a:r>
              <a:rPr lang="en-US" altLang="ko-KR" sz="1200" dirty="0">
                <a:latin typeface="+mn-ea"/>
              </a:rPr>
              <a:t>– </a:t>
            </a:r>
            <a:r>
              <a:rPr lang="ko-KR" altLang="en-US" sz="1200" dirty="0">
                <a:latin typeface="+mn-ea"/>
              </a:rPr>
              <a:t>영화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학력 기준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en-US" altLang="ko-KR" sz="1200" dirty="0">
                <a:solidFill>
                  <a:srgbClr val="404040"/>
                </a:solidFill>
                <a:effectLst/>
              </a:rPr>
              <a:t>- </a:t>
            </a:r>
            <a:r>
              <a:rPr lang="ko-KR" altLang="en-US" sz="1200" dirty="0">
                <a:solidFill>
                  <a:srgbClr val="404040"/>
                </a:solidFill>
                <a:effectLst/>
              </a:rPr>
              <a:t>구성 </a:t>
            </a:r>
            <a:r>
              <a:rPr lang="en-US" altLang="ko-KR" sz="1200" dirty="0">
                <a:solidFill>
                  <a:srgbClr val="404040"/>
                </a:solidFill>
                <a:effectLst/>
              </a:rPr>
              <a:t>: </a:t>
            </a:r>
            <a:r>
              <a:rPr lang="ko-KR" altLang="en-US" sz="1200" dirty="0">
                <a:solidFill>
                  <a:srgbClr val="404040"/>
                </a:solidFill>
                <a:effectLst/>
              </a:rPr>
              <a:t>표본</a:t>
            </a:r>
            <a:r>
              <a:rPr lang="en-US" altLang="ko-KR" sz="1200" dirty="0">
                <a:solidFill>
                  <a:srgbClr val="404040"/>
                </a:solidFill>
                <a:effectLst/>
              </a:rPr>
              <a:t>, TV/</a:t>
            </a:r>
            <a:r>
              <a:rPr lang="ko-KR" altLang="en-US" sz="1200" dirty="0">
                <a:solidFill>
                  <a:srgbClr val="404040"/>
                </a:solidFill>
                <a:effectLst/>
              </a:rPr>
              <a:t>라디오</a:t>
            </a:r>
            <a:r>
              <a:rPr lang="en-US" altLang="ko-KR" sz="1200" dirty="0">
                <a:solidFill>
                  <a:srgbClr val="404040"/>
                </a:solidFill>
                <a:effectLst/>
              </a:rPr>
              <a:t>, </a:t>
            </a:r>
            <a:r>
              <a:rPr lang="ko-KR" altLang="en-US" sz="1200" dirty="0">
                <a:solidFill>
                  <a:srgbClr val="404040"/>
                </a:solidFill>
                <a:effectLst/>
              </a:rPr>
              <a:t>스마트기기</a:t>
            </a:r>
            <a:r>
              <a:rPr lang="en-US" altLang="ko-KR" sz="1200" dirty="0">
                <a:solidFill>
                  <a:srgbClr val="404040"/>
                </a:solidFill>
                <a:effectLst/>
              </a:rPr>
              <a:t>, </a:t>
            </a:r>
            <a:r>
              <a:rPr lang="ko-KR" altLang="en-US" sz="1200" dirty="0">
                <a:solidFill>
                  <a:srgbClr val="404040"/>
                </a:solidFill>
                <a:effectLst/>
              </a:rPr>
              <a:t>비디오</a:t>
            </a:r>
            <a:r>
              <a:rPr lang="en-US" altLang="ko-KR" sz="1200" dirty="0">
                <a:solidFill>
                  <a:srgbClr val="404040"/>
                </a:solidFill>
                <a:effectLst/>
              </a:rPr>
              <a:t>/DVD/</a:t>
            </a:r>
            <a:r>
              <a:rPr lang="en-US" altLang="ko-KR" sz="1200" dirty="0">
                <a:solidFill>
                  <a:srgbClr val="404040"/>
                </a:solidFill>
              </a:rPr>
              <a:t>CD</a:t>
            </a:r>
            <a:r>
              <a:rPr lang="ko-KR" altLang="en-US" sz="1200" dirty="0">
                <a:solidFill>
                  <a:srgbClr val="404040"/>
                </a:solidFill>
              </a:rPr>
              <a:t>플레이어</a:t>
            </a:r>
            <a:r>
              <a:rPr lang="en-US" altLang="ko-KR" sz="1200" dirty="0">
                <a:solidFill>
                  <a:srgbClr val="404040"/>
                </a:solidFill>
              </a:rPr>
              <a:t>, </a:t>
            </a:r>
            <a:r>
              <a:rPr lang="ko-KR" altLang="en-US" sz="1200" dirty="0" err="1">
                <a:solidFill>
                  <a:srgbClr val="404040"/>
                </a:solidFill>
              </a:rPr>
              <a:t>관람안함</a:t>
            </a:r>
            <a:endParaRPr lang="en-US" altLang="ko-KR" sz="1200" dirty="0">
              <a:solidFill>
                <a:srgbClr val="404040"/>
              </a:solidFill>
            </a:endParaRPr>
          </a:p>
          <a:p>
            <a:r>
              <a:rPr lang="en-US" altLang="ko-KR" sz="1200" dirty="0">
                <a:solidFill>
                  <a:srgbClr val="404040"/>
                </a:solidFill>
                <a:effectLst/>
              </a:rPr>
              <a:t>- </a:t>
            </a:r>
            <a:r>
              <a:rPr lang="ko-KR" altLang="en-US" sz="1200" dirty="0">
                <a:solidFill>
                  <a:srgbClr val="404040"/>
                </a:solidFill>
                <a:effectLst/>
              </a:rPr>
              <a:t>문화 향수 및 문화의식</a:t>
            </a:r>
            <a:r>
              <a:rPr lang="en-US" altLang="ko-KR" sz="1200" dirty="0">
                <a:solidFill>
                  <a:srgbClr val="404040"/>
                </a:solidFill>
                <a:effectLst/>
              </a:rPr>
              <a:t>, </a:t>
            </a:r>
            <a:r>
              <a:rPr lang="ko-KR" altLang="en-US" sz="1200" dirty="0">
                <a:solidFill>
                  <a:srgbClr val="404040"/>
                </a:solidFill>
                <a:effectLst/>
              </a:rPr>
              <a:t>문화활동 등에 대한 실태를 파악하고</a:t>
            </a:r>
            <a:r>
              <a:rPr lang="en-US" altLang="ko-KR" sz="1200" dirty="0">
                <a:solidFill>
                  <a:srgbClr val="404040"/>
                </a:solidFill>
                <a:effectLst/>
              </a:rPr>
              <a:t>, </a:t>
            </a:r>
            <a:r>
              <a:rPr lang="ko-KR" altLang="en-US" sz="1200" dirty="0">
                <a:solidFill>
                  <a:srgbClr val="404040"/>
                </a:solidFill>
                <a:effectLst/>
              </a:rPr>
              <a:t>문화복지 실현을 위한 정책수립의 기초자료</a:t>
            </a:r>
            <a:endParaRPr lang="en-US" altLang="ko-KR" sz="1200" dirty="0">
              <a:solidFill>
                <a:srgbClr val="404040"/>
              </a:solidFill>
            </a:endParaRPr>
          </a:p>
          <a:p>
            <a:r>
              <a:rPr lang="en-US" altLang="ko-KR" sz="1200" dirty="0">
                <a:solidFill>
                  <a:srgbClr val="404040"/>
                </a:solidFill>
                <a:effectLst/>
              </a:rPr>
              <a:t>- </a:t>
            </a:r>
            <a:r>
              <a:rPr lang="ko-KR" altLang="en-US" sz="1200" dirty="0">
                <a:solidFill>
                  <a:srgbClr val="404040"/>
                </a:solidFill>
                <a:effectLst/>
              </a:rPr>
              <a:t>사람들이 어떤 매체를 사용해서 영화를 관람하는지 궁금해 이를 조사하고자 이 데이터를 선정하였다</a:t>
            </a:r>
            <a:r>
              <a:rPr lang="en-US" altLang="ko-KR" sz="1200" dirty="0">
                <a:solidFill>
                  <a:srgbClr val="404040"/>
                </a:solidFill>
                <a:effectLst/>
              </a:rPr>
              <a:t>.</a:t>
            </a:r>
          </a:p>
          <a:p>
            <a:r>
              <a:rPr lang="en-US" altLang="ko-KR" sz="1200" dirty="0"/>
              <a:t> 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독립성 검정</a:t>
            </a:r>
            <a:r>
              <a:rPr lang="en-US" altLang="ko-KR" sz="1200" dirty="0">
                <a:latin typeface="+mn-ea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 dirty="0" err="1">
                <a:latin typeface="+mn-ea"/>
              </a:rPr>
              <a:t>귀무가설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문화 예술 관람 시 이용 매체 종류는 사람들의 학력과는 무관하다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r>
              <a:rPr lang="ko-KR" altLang="en-US" sz="1200" dirty="0">
                <a:latin typeface="+mn-ea"/>
              </a:rPr>
              <a:t>대립가설</a:t>
            </a:r>
            <a:r>
              <a:rPr lang="en-US" altLang="ko-KR" sz="1200" dirty="0">
                <a:latin typeface="+mn-ea"/>
              </a:rPr>
              <a:t> :</a:t>
            </a:r>
            <a:r>
              <a:rPr lang="ko-KR" altLang="en-US" sz="1200" dirty="0">
                <a:latin typeface="+mn-ea"/>
              </a:rPr>
              <a:t> 문화 예술 관람 시 이용 매체 종류는 사람들의 학력과 관련 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표본 수 </a:t>
            </a:r>
            <a:r>
              <a:rPr lang="en-US" altLang="ko-KR" sz="1200" dirty="0">
                <a:latin typeface="+mn-ea"/>
              </a:rPr>
              <a:t>= </a:t>
            </a:r>
            <a:r>
              <a:rPr lang="en-US" altLang="ko-KR" sz="1200" b="0" i="0" u="none" strike="noStrike" dirty="0">
                <a:effectLst/>
                <a:latin typeface="+mn-ea"/>
              </a:rPr>
              <a:t>10,060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 err="1">
                <a:latin typeface="+mn-ea"/>
              </a:rPr>
              <a:t>초졸</a:t>
            </a:r>
            <a:r>
              <a:rPr lang="ko-KR" altLang="en-US" sz="1200" dirty="0">
                <a:latin typeface="+mn-ea"/>
              </a:rPr>
              <a:t> 이하 </a:t>
            </a:r>
            <a:r>
              <a:rPr lang="en-US" altLang="ko-KR" sz="1200" dirty="0">
                <a:latin typeface="+mn-ea"/>
              </a:rPr>
              <a:t>1233</a:t>
            </a:r>
            <a:r>
              <a:rPr lang="ko-KR" altLang="en-US" sz="1200" dirty="0">
                <a:latin typeface="+mn-ea"/>
              </a:rPr>
              <a:t>명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중졸 </a:t>
            </a:r>
            <a:r>
              <a:rPr lang="en-US" altLang="ko-KR" sz="1200" dirty="0">
                <a:latin typeface="+mn-ea"/>
              </a:rPr>
              <a:t>1079</a:t>
            </a:r>
            <a:r>
              <a:rPr lang="ko-KR" altLang="en-US" sz="1200" dirty="0">
                <a:latin typeface="+mn-ea"/>
              </a:rPr>
              <a:t>명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고졸 </a:t>
            </a:r>
            <a:r>
              <a:rPr lang="en-US" altLang="ko-KR" sz="1200" dirty="0">
                <a:latin typeface="+mn-ea"/>
              </a:rPr>
              <a:t>3920</a:t>
            </a:r>
            <a:r>
              <a:rPr lang="ko-KR" altLang="en-US" sz="1200" dirty="0">
                <a:latin typeface="+mn-ea"/>
              </a:rPr>
              <a:t>명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대졸이상 </a:t>
            </a:r>
            <a:r>
              <a:rPr lang="en-US" altLang="ko-KR" sz="1200" dirty="0">
                <a:latin typeface="+mn-ea"/>
              </a:rPr>
              <a:t>3828</a:t>
            </a:r>
            <a:r>
              <a:rPr lang="ko-KR" altLang="en-US" sz="1200" dirty="0">
                <a:latin typeface="+mn-ea"/>
              </a:rPr>
              <a:t>명</a:t>
            </a:r>
            <a:r>
              <a:rPr lang="en-US" altLang="ko-KR" sz="1200" dirty="0">
                <a:latin typeface="+mn-ea"/>
              </a:rPr>
              <a:t>)</a:t>
            </a:r>
          </a:p>
          <a:p>
            <a:r>
              <a:rPr lang="ko-KR" altLang="en-US" sz="1200" dirty="0">
                <a:latin typeface="+mn-ea"/>
              </a:rPr>
              <a:t>유의수준 </a:t>
            </a:r>
            <a:r>
              <a:rPr lang="en-US" altLang="ko-KR" sz="1200" dirty="0">
                <a:latin typeface="+mn-ea"/>
              </a:rPr>
              <a:t>= 0.05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해설</a:t>
            </a:r>
            <a:r>
              <a:rPr lang="en-US" altLang="ko-KR" sz="1200" dirty="0">
                <a:latin typeface="+mn-ea"/>
              </a:rPr>
              <a:t>]</a:t>
            </a:r>
          </a:p>
          <a:p>
            <a:r>
              <a:rPr lang="en-US" altLang="ko-KR" sz="1200" dirty="0" err="1">
                <a:latin typeface="+mn-ea"/>
              </a:rPr>
              <a:t>chisq.test</a:t>
            </a:r>
            <a:r>
              <a:rPr lang="ko-KR" altLang="en-US" sz="1200" dirty="0">
                <a:latin typeface="+mn-ea"/>
              </a:rPr>
              <a:t>를 통해 구한 </a:t>
            </a:r>
            <a:r>
              <a:rPr lang="en-US" altLang="ko-KR" sz="1200" dirty="0">
                <a:latin typeface="+mn-ea"/>
              </a:rPr>
              <a:t>p-value = 0.6206</a:t>
            </a:r>
            <a:r>
              <a:rPr lang="ko-KR" altLang="en-US" sz="1200" dirty="0">
                <a:latin typeface="+mn-ea"/>
              </a:rPr>
              <a:t>로서 유의수준 </a:t>
            </a:r>
            <a:r>
              <a:rPr lang="en-US" altLang="ko-KR" sz="1200" dirty="0">
                <a:latin typeface="+mn-ea"/>
              </a:rPr>
              <a:t>0.05</a:t>
            </a:r>
            <a:r>
              <a:rPr lang="ko-KR" altLang="en-US" sz="1200" dirty="0">
                <a:latin typeface="+mn-ea"/>
              </a:rPr>
              <a:t>보다 매우 크므로 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문화 예술 관람 시 이용 매체 종류는 사람들의 학력과는 관련 없다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따라서 </a:t>
            </a:r>
            <a:r>
              <a:rPr lang="ko-KR" altLang="en-US" sz="1200" dirty="0" err="1">
                <a:latin typeface="+mn-ea"/>
              </a:rPr>
              <a:t>귀무가설을</a:t>
            </a:r>
            <a:r>
              <a:rPr lang="ko-KR" altLang="en-US" sz="1200" dirty="0">
                <a:latin typeface="+mn-ea"/>
              </a:rPr>
              <a:t> 기각하지 않는다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114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384</Words>
  <Application>Microsoft Office PowerPoint</Application>
  <PresentationFormat>와이드스크린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임새연</dc:creator>
  <cp:lastModifiedBy>임새연</cp:lastModifiedBy>
  <cp:revision>2</cp:revision>
  <dcterms:created xsi:type="dcterms:W3CDTF">2022-11-30T11:04:25Z</dcterms:created>
  <dcterms:modified xsi:type="dcterms:W3CDTF">2022-11-30T13:39:49Z</dcterms:modified>
</cp:coreProperties>
</file>