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00BC-6B07-4487-92A7-8219CFDBBD5A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EC2B-C148-4194-BFDB-1A7934B2E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068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00BC-6B07-4487-92A7-8219CFDBBD5A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EC2B-C148-4194-BFDB-1A7934B2E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29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00BC-6B07-4487-92A7-8219CFDBBD5A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EC2B-C148-4194-BFDB-1A7934B2E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56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00BC-6B07-4487-92A7-8219CFDBBD5A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EC2B-C148-4194-BFDB-1A7934B2E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36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00BC-6B07-4487-92A7-8219CFDBBD5A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EC2B-C148-4194-BFDB-1A7934B2E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0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00BC-6B07-4487-92A7-8219CFDBBD5A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EC2B-C148-4194-BFDB-1A7934B2E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86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00BC-6B07-4487-92A7-8219CFDBBD5A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EC2B-C148-4194-BFDB-1A7934B2E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0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00BC-6B07-4487-92A7-8219CFDBBD5A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EC2B-C148-4194-BFDB-1A7934B2E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5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00BC-6B07-4487-92A7-8219CFDBBD5A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EC2B-C148-4194-BFDB-1A7934B2E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047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00BC-6B07-4487-92A7-8219CFDBBD5A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EC2B-C148-4194-BFDB-1A7934B2E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37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00BC-6B07-4487-92A7-8219CFDBBD5A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EC2B-C148-4194-BFDB-1A7934B2E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781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B00BC-6B07-4487-92A7-8219CFDBBD5A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7EC2B-C148-4194-BFDB-1A7934B2E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13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-1053870" y="73945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0" b="1" dirty="0">
                <a:solidFill>
                  <a:schemeClr val="accent6">
                    <a:lumMod val="50000"/>
                  </a:schemeClr>
                </a:solidFill>
              </a:rPr>
              <a:t>통계처리입문</a:t>
            </a:r>
            <a:r>
              <a:rPr lang="ko-KR" altLang="en-US" dirty="0"/>
              <a:t>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12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주차 과제</a:t>
            </a:r>
          </a:p>
        </p:txBody>
      </p:sp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4891454" y="3866509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2800" b="1" dirty="0"/>
              <a:t>서울과학기술대학교 </a:t>
            </a:r>
            <a:r>
              <a:rPr lang="en-US" altLang="ko-KR" sz="2800" b="1" dirty="0"/>
              <a:t>ITM</a:t>
            </a:r>
            <a:r>
              <a:rPr lang="ko-KR" altLang="en-US" sz="2800" b="1" dirty="0"/>
              <a:t>전공</a:t>
            </a:r>
            <a:endParaRPr lang="en-US" altLang="ko-KR" sz="2800" b="1" dirty="0"/>
          </a:p>
          <a:p>
            <a:r>
              <a:rPr lang="en-US" altLang="ko-KR" sz="2800" b="1" dirty="0"/>
              <a:t>21102050 </a:t>
            </a:r>
            <a:r>
              <a:rPr lang="ko-KR" altLang="en-US" sz="2800" b="1" dirty="0"/>
              <a:t>이인선</a:t>
            </a:r>
          </a:p>
        </p:txBody>
      </p:sp>
    </p:spTree>
    <p:extLst>
      <p:ext uri="{BB962C8B-B14F-4D97-AF65-F5344CB8AC3E}">
        <p14:creationId xmlns:p14="http://schemas.microsoft.com/office/powerpoint/2010/main" val="110569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1. </a:t>
            </a:r>
            <a:r>
              <a:rPr lang="ko-KR" altLang="en-US" sz="4000" b="1" dirty="0"/>
              <a:t>분산분석 </a:t>
            </a:r>
            <a:r>
              <a:rPr lang="en-US" altLang="ko-KR" sz="4000" b="1" dirty="0"/>
              <a:t>- </a:t>
            </a:r>
            <a:r>
              <a:rPr lang="ko-KR" altLang="en-US" sz="4000" b="1" dirty="0"/>
              <a:t>시도별 대중교통 </a:t>
            </a:r>
            <a:r>
              <a:rPr lang="ko-KR" altLang="en-US" sz="4000" b="1" dirty="0" err="1"/>
              <a:t>접근수단</a:t>
            </a:r>
            <a:endParaRPr lang="ko-KR" altLang="en-US" sz="4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18030" r="78790" b="23785"/>
          <a:stretch/>
        </p:blipFill>
        <p:spPr>
          <a:xfrm>
            <a:off x="624427" y="1325563"/>
            <a:ext cx="3329008" cy="51368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65648" y="1325563"/>
            <a:ext cx="761413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</a:rPr>
              <a:t>-  </a:t>
            </a:r>
            <a:r>
              <a:rPr lang="ko-KR" altLang="en-US" sz="2000" dirty="0">
                <a:solidFill>
                  <a:srgbClr val="404040"/>
                </a:solidFill>
              </a:rPr>
              <a:t>정부 및 지방자치단체의 대중교통 육성</a:t>
            </a:r>
            <a:r>
              <a:rPr lang="en-US" altLang="ko-KR" sz="2000" dirty="0">
                <a:solidFill>
                  <a:srgbClr val="404040"/>
                </a:solidFill>
              </a:rPr>
              <a:t>·</a:t>
            </a:r>
            <a:r>
              <a:rPr lang="ko-KR" altLang="en-US" sz="2000" dirty="0">
                <a:solidFill>
                  <a:srgbClr val="404040"/>
                </a:solidFill>
              </a:rPr>
              <a:t>지원을 위한 효과적   인 정책수립에 필요한 기초자료이다</a:t>
            </a:r>
            <a:r>
              <a:rPr lang="en-US" altLang="ko-KR" sz="2000" dirty="0">
                <a:solidFill>
                  <a:srgbClr val="404040"/>
                </a:solidFill>
              </a:rPr>
              <a:t>.</a:t>
            </a:r>
          </a:p>
          <a:p>
            <a:endParaRPr lang="en-US" altLang="ko-KR" sz="2000" dirty="0">
              <a:solidFill>
                <a:srgbClr val="40404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rgbClr val="404040"/>
                </a:solidFill>
              </a:rPr>
              <a:t>최근 들어 학교로 </a:t>
            </a:r>
            <a:r>
              <a:rPr lang="ko-KR" altLang="en-US" sz="2000" dirty="0" err="1">
                <a:solidFill>
                  <a:srgbClr val="404040"/>
                </a:solidFill>
              </a:rPr>
              <a:t>등하교</a:t>
            </a:r>
            <a:r>
              <a:rPr lang="ko-KR" altLang="en-US" sz="2000" dirty="0">
                <a:solidFill>
                  <a:srgbClr val="404040"/>
                </a:solidFill>
              </a:rPr>
              <a:t> 할 때 지하철이나 버스 뿐만 아니라 자전거나 택시 등 다양한 대중교통을 사용하게 되었는데</a:t>
            </a:r>
            <a:r>
              <a:rPr lang="en-US" altLang="ko-KR" sz="2000" dirty="0">
                <a:solidFill>
                  <a:srgbClr val="404040"/>
                </a:solidFill>
              </a:rPr>
              <a:t>, </a:t>
            </a:r>
            <a:r>
              <a:rPr lang="ko-KR" altLang="en-US" sz="2000" dirty="0">
                <a:solidFill>
                  <a:srgbClr val="404040"/>
                </a:solidFill>
              </a:rPr>
              <a:t>시도별로 어떤 대중교통이 가장 많이 사용되는지 알고 싶어서 이 데이터를 선택하게 되었다</a:t>
            </a:r>
            <a:r>
              <a:rPr lang="en-US" altLang="ko-KR" sz="2000" dirty="0">
                <a:solidFill>
                  <a:srgbClr val="404040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2000" dirty="0">
              <a:solidFill>
                <a:srgbClr val="40404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404040"/>
                </a:solidFill>
              </a:rPr>
              <a:t>2020</a:t>
            </a:r>
            <a:r>
              <a:rPr lang="ko-KR" altLang="en-US" sz="2000" dirty="0">
                <a:solidFill>
                  <a:srgbClr val="404040"/>
                </a:solidFill>
              </a:rPr>
              <a:t>년 </a:t>
            </a:r>
            <a:r>
              <a:rPr lang="en-US" altLang="ko-KR" sz="2000" dirty="0">
                <a:solidFill>
                  <a:srgbClr val="404040"/>
                </a:solidFill>
              </a:rPr>
              <a:t>1</a:t>
            </a:r>
            <a:r>
              <a:rPr lang="ko-KR" altLang="en-US" sz="2000" dirty="0">
                <a:solidFill>
                  <a:srgbClr val="404040"/>
                </a:solidFill>
              </a:rPr>
              <a:t>년 동안 매년 </a:t>
            </a:r>
            <a:r>
              <a:rPr lang="en-US" altLang="ko-KR" sz="2000" dirty="0">
                <a:solidFill>
                  <a:srgbClr val="404040"/>
                </a:solidFill>
              </a:rPr>
              <a:t>5</a:t>
            </a:r>
            <a:r>
              <a:rPr lang="ko-KR" altLang="en-US" sz="2000" dirty="0">
                <a:solidFill>
                  <a:srgbClr val="404040"/>
                </a:solidFill>
              </a:rPr>
              <a:t>월부터 </a:t>
            </a:r>
            <a:r>
              <a:rPr lang="en-US" altLang="ko-KR" sz="2000" dirty="0">
                <a:solidFill>
                  <a:srgbClr val="404040"/>
                </a:solidFill>
              </a:rPr>
              <a:t>12</a:t>
            </a:r>
            <a:r>
              <a:rPr lang="ko-KR" altLang="en-US" sz="2000" dirty="0">
                <a:solidFill>
                  <a:srgbClr val="404040"/>
                </a:solidFill>
              </a:rPr>
              <a:t>월 전국 개인을 상대로 조사한 데이터이다</a:t>
            </a:r>
            <a:r>
              <a:rPr lang="en-US" altLang="ko-KR" sz="2000" dirty="0">
                <a:solidFill>
                  <a:srgbClr val="404040"/>
                </a:solidFill>
              </a:rPr>
              <a:t>. 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rgbClr val="404040"/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srgbClr val="404040"/>
                </a:solidFill>
              </a:rPr>
              <a:t>옆에 엑셀은 해당 대중교통을 몇 퍼센트의 사람이 사용하는지를 나타낸 것이다</a:t>
            </a:r>
            <a:r>
              <a:rPr lang="en-US" altLang="ko-KR" sz="2000" dirty="0">
                <a:solidFill>
                  <a:srgbClr val="404040"/>
                </a:solidFill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rgbClr val="404040"/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srgbClr val="404040"/>
                </a:solidFill>
              </a:rPr>
              <a:t>서울에서 경기까지 총 </a:t>
            </a:r>
            <a:r>
              <a:rPr lang="en-US" altLang="ko-KR" sz="2000" dirty="0">
                <a:solidFill>
                  <a:srgbClr val="404040"/>
                </a:solidFill>
              </a:rPr>
              <a:t>9</a:t>
            </a:r>
            <a:r>
              <a:rPr lang="ko-KR" altLang="en-US" sz="2000" dirty="0">
                <a:solidFill>
                  <a:srgbClr val="404040"/>
                </a:solidFill>
              </a:rPr>
              <a:t>개 지역의 데이터를 사용했다</a:t>
            </a:r>
            <a:r>
              <a:rPr lang="en-US" altLang="ko-KR" sz="2000" dirty="0">
                <a:solidFill>
                  <a:srgbClr val="404040"/>
                </a:solidFill>
              </a:rPr>
              <a:t>. 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8902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305" t="73482" r="34127" b="8553"/>
          <a:stretch/>
        </p:blipFill>
        <p:spPr>
          <a:xfrm>
            <a:off x="720220" y="342899"/>
            <a:ext cx="10610883" cy="16353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905" y="2466936"/>
            <a:ext cx="5615819" cy="35557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11857" y="2734407"/>
            <a:ext cx="45192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- </a:t>
            </a:r>
            <a:r>
              <a:rPr lang="ko-KR" altLang="en-US" sz="2800" dirty="0" err="1"/>
              <a:t>산점도를</a:t>
            </a:r>
            <a:r>
              <a:rPr lang="ko-KR" altLang="en-US" sz="2800" dirty="0"/>
              <a:t> 통해 각 그룹의 편차가 있음을 확인할 수 있었다</a:t>
            </a:r>
            <a:r>
              <a:rPr lang="en-US" altLang="ko-KR" sz="2800" dirty="0"/>
              <a:t>. </a:t>
            </a:r>
          </a:p>
          <a:p>
            <a:endParaRPr lang="en-US" altLang="ko-KR" sz="2800" dirty="0"/>
          </a:p>
          <a:p>
            <a:r>
              <a:rPr lang="en-US" altLang="ko-KR" sz="2800" dirty="0"/>
              <a:t>- </a:t>
            </a:r>
            <a:r>
              <a:rPr lang="ko-KR" altLang="en-US" sz="2800" dirty="0"/>
              <a:t>그룹안에서도 편차가 있음을 알 수 있었다</a:t>
            </a:r>
            <a:r>
              <a:rPr lang="en-US" altLang="ko-KR" sz="2800" dirty="0"/>
              <a:t>.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8169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75169" r="57239" b="8551"/>
          <a:stretch/>
        </p:blipFill>
        <p:spPr>
          <a:xfrm>
            <a:off x="514004" y="1047898"/>
            <a:ext cx="11163991" cy="24234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0100" y="4070840"/>
            <a:ext cx="10172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- </a:t>
            </a:r>
            <a:r>
              <a:rPr lang="ko-KR" altLang="en-US" sz="2800" dirty="0"/>
              <a:t>분산분석 표를 보면 </a:t>
            </a:r>
            <a:r>
              <a:rPr lang="en-US" altLang="ko-KR" sz="2800" dirty="0"/>
              <a:t>SSB</a:t>
            </a:r>
            <a:r>
              <a:rPr lang="ko-KR" altLang="en-US" sz="2800" dirty="0"/>
              <a:t>가 </a:t>
            </a:r>
            <a:r>
              <a:rPr lang="en-US" altLang="ko-KR" sz="2800" dirty="0"/>
              <a:t>83.57</a:t>
            </a:r>
            <a:r>
              <a:rPr lang="ko-KR" altLang="en-US" sz="2800" dirty="0"/>
              <a:t>이고 </a:t>
            </a:r>
            <a:r>
              <a:rPr lang="en-US" altLang="ko-KR" sz="2800" dirty="0"/>
              <a:t>SSW</a:t>
            </a:r>
            <a:r>
              <a:rPr lang="ko-KR" altLang="en-US" sz="2800" dirty="0"/>
              <a:t>가 </a:t>
            </a:r>
            <a:r>
              <a:rPr lang="en-US" altLang="ko-KR" sz="2800" dirty="0"/>
              <a:t>8.81</a:t>
            </a:r>
            <a:r>
              <a:rPr lang="ko-KR" altLang="en-US" sz="2800" dirty="0"/>
              <a:t>임을 알 수 있다</a:t>
            </a:r>
            <a:r>
              <a:rPr lang="en-US" altLang="ko-KR" sz="2800" dirty="0"/>
              <a:t>. MSB</a:t>
            </a:r>
            <a:r>
              <a:rPr lang="ko-KR" altLang="en-US" sz="2800" dirty="0"/>
              <a:t>는 </a:t>
            </a:r>
            <a:r>
              <a:rPr lang="en-US" altLang="ko-KR" sz="2800" dirty="0"/>
              <a:t>41.78</a:t>
            </a:r>
            <a:r>
              <a:rPr lang="ko-KR" altLang="en-US" sz="2800" dirty="0"/>
              <a:t>이고 </a:t>
            </a:r>
            <a:r>
              <a:rPr lang="en-US" altLang="ko-KR" sz="2800" dirty="0"/>
              <a:t>MSW</a:t>
            </a:r>
            <a:r>
              <a:rPr lang="ko-KR" altLang="en-US" sz="2800" dirty="0"/>
              <a:t>가 </a:t>
            </a:r>
            <a:r>
              <a:rPr lang="en-US" altLang="ko-KR" sz="2800" dirty="0"/>
              <a:t>0.37</a:t>
            </a:r>
            <a:r>
              <a:rPr lang="ko-KR" altLang="en-US" sz="2800" dirty="0"/>
              <a:t>임을 알 수 있다</a:t>
            </a:r>
            <a:r>
              <a:rPr lang="en-US" altLang="ko-KR" sz="2800" dirty="0"/>
              <a:t>. F</a:t>
            </a:r>
            <a:r>
              <a:rPr lang="ko-KR" altLang="en-US" sz="2800" dirty="0"/>
              <a:t>분산 비율은 </a:t>
            </a:r>
            <a:r>
              <a:rPr lang="en-US" altLang="ko-KR" sz="2800" dirty="0"/>
              <a:t>113.8</a:t>
            </a:r>
            <a:r>
              <a:rPr lang="ko-KR" altLang="en-US" sz="2800" dirty="0"/>
              <a:t>임을 알 수 있다</a:t>
            </a:r>
            <a:r>
              <a:rPr lang="en-US" altLang="ko-KR" sz="2800" dirty="0"/>
              <a:t>.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8909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14299" y="0"/>
            <a:ext cx="11526715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2. </a:t>
            </a:r>
            <a:r>
              <a:rPr lang="ko-KR" altLang="en-US" sz="4000" b="1" dirty="0"/>
              <a:t>독립성 검증 </a:t>
            </a:r>
            <a:r>
              <a:rPr lang="en-US" altLang="ko-KR" sz="4000" b="1" dirty="0"/>
              <a:t>- </a:t>
            </a:r>
            <a:r>
              <a:rPr lang="ko-KR" altLang="en-US" sz="4000" b="1" dirty="0"/>
              <a:t>시도별 영화관람 시 주 </a:t>
            </a:r>
            <a:r>
              <a:rPr lang="ko-KR" altLang="en-US" sz="4000" b="1" dirty="0" err="1"/>
              <a:t>이용매체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765432" y="1857364"/>
            <a:ext cx="674369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>
                <a:solidFill>
                  <a:srgbClr val="404040"/>
                </a:solidFill>
                <a:effectLst/>
              </a:rPr>
              <a:t>문화향수 및 문화의식</a:t>
            </a:r>
            <a:r>
              <a:rPr lang="en-US" altLang="ko-KR" sz="2400" dirty="0">
                <a:solidFill>
                  <a:srgbClr val="404040"/>
                </a:solidFill>
                <a:effectLst/>
              </a:rPr>
              <a:t>, </a:t>
            </a:r>
            <a:r>
              <a:rPr lang="ko-KR" altLang="en-US" sz="2400" dirty="0">
                <a:solidFill>
                  <a:srgbClr val="404040"/>
                </a:solidFill>
                <a:effectLst/>
              </a:rPr>
              <a:t>문화활동 등에 대한 실태를 파악하고</a:t>
            </a:r>
            <a:r>
              <a:rPr lang="en-US" altLang="ko-KR" sz="2400" dirty="0">
                <a:solidFill>
                  <a:srgbClr val="404040"/>
                </a:solidFill>
                <a:effectLst/>
              </a:rPr>
              <a:t>, </a:t>
            </a:r>
            <a:r>
              <a:rPr lang="ko-KR" altLang="en-US" sz="2400" dirty="0">
                <a:solidFill>
                  <a:srgbClr val="404040"/>
                </a:solidFill>
                <a:effectLst/>
              </a:rPr>
              <a:t>문화복지 실현을 위한 정책수립의 기초자료이다</a:t>
            </a:r>
            <a:r>
              <a:rPr lang="en-US" altLang="ko-KR" sz="2400" dirty="0">
                <a:solidFill>
                  <a:srgbClr val="404040"/>
                </a:solidFill>
                <a:effectLst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2400" dirty="0">
              <a:solidFill>
                <a:srgbClr val="40404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solidFill>
                  <a:srgbClr val="404040"/>
                </a:solidFill>
                <a:effectLst/>
              </a:rPr>
              <a:t>코로나로 인해 영화관을 가지 못하는데</a:t>
            </a:r>
            <a:r>
              <a:rPr lang="en-US" altLang="ko-KR" sz="2400" dirty="0">
                <a:solidFill>
                  <a:srgbClr val="404040"/>
                </a:solidFill>
                <a:effectLst/>
              </a:rPr>
              <a:t>, </a:t>
            </a:r>
            <a:r>
              <a:rPr lang="ko-KR" altLang="en-US" sz="2400" dirty="0">
                <a:solidFill>
                  <a:srgbClr val="404040"/>
                </a:solidFill>
                <a:effectLst/>
              </a:rPr>
              <a:t>과연 많은 사람들이 어떤 매체를 사용해서 영화를 관람하는지 궁금해 이를 조사하고자 이 데이터를 선정하였다</a:t>
            </a:r>
            <a:r>
              <a:rPr lang="en-US" altLang="ko-KR" sz="2400" dirty="0">
                <a:solidFill>
                  <a:srgbClr val="404040"/>
                </a:solidFill>
                <a:effectLst/>
              </a:rPr>
              <a:t>.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21669" y="1389185"/>
            <a:ext cx="273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-129" t="17942" r="76044" b="27426"/>
          <a:stretch/>
        </p:blipFill>
        <p:spPr>
          <a:xfrm>
            <a:off x="756138" y="1573851"/>
            <a:ext cx="3253156" cy="41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45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785" t="32889" r="46474" b="9942"/>
          <a:stretch/>
        </p:blipFill>
        <p:spPr>
          <a:xfrm>
            <a:off x="334108" y="246184"/>
            <a:ext cx="5969978" cy="36400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l="-607" t="28167" r="84372" b="28704"/>
          <a:stretch/>
        </p:blipFill>
        <p:spPr>
          <a:xfrm>
            <a:off x="6550269" y="246184"/>
            <a:ext cx="2540976" cy="36400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rcRect l="-62" t="70983" r="71482" b="14696"/>
          <a:stretch/>
        </p:blipFill>
        <p:spPr>
          <a:xfrm>
            <a:off x="449458" y="4457699"/>
            <a:ext cx="5739277" cy="16177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71188" y="4457698"/>
            <a:ext cx="48841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독립성 검증 결과 검정통계량은 </a:t>
            </a:r>
            <a:r>
              <a:rPr lang="en-US" altLang="ko-KR" sz="2400" dirty="0"/>
              <a:t>288</a:t>
            </a:r>
            <a:r>
              <a:rPr lang="ko-KR" altLang="en-US" sz="2400" dirty="0"/>
              <a:t>이고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자유도는</a:t>
            </a:r>
            <a:r>
              <a:rPr lang="ko-KR" altLang="en-US" sz="2400" dirty="0"/>
              <a:t> </a:t>
            </a:r>
            <a:r>
              <a:rPr lang="en-US" altLang="ko-KR" sz="2400" dirty="0"/>
              <a:t>272</a:t>
            </a:r>
            <a:r>
              <a:rPr lang="ko-KR" altLang="en-US" sz="2400" dirty="0"/>
              <a:t>고</a:t>
            </a:r>
            <a:r>
              <a:rPr lang="en-US" altLang="ko-KR" sz="2400" dirty="0"/>
              <a:t>, </a:t>
            </a:r>
            <a:r>
              <a:rPr lang="ko-KR" altLang="en-US" sz="2400" dirty="0"/>
              <a:t>검정통계량을 기준으로 자유도가 </a:t>
            </a:r>
            <a:r>
              <a:rPr lang="en-US" altLang="ko-KR" sz="2400" dirty="0"/>
              <a:t>272</a:t>
            </a:r>
            <a:r>
              <a:rPr lang="ko-KR" altLang="en-US" sz="2400" dirty="0"/>
              <a:t>인 </a:t>
            </a:r>
            <a:r>
              <a:rPr lang="en-US" altLang="ko-KR" sz="2400" dirty="0"/>
              <a:t>p-value</a:t>
            </a:r>
            <a:r>
              <a:rPr lang="ko-KR" altLang="en-US" sz="2400" dirty="0"/>
              <a:t>가 </a:t>
            </a:r>
            <a:r>
              <a:rPr lang="en-US" altLang="ko-KR" sz="2400" dirty="0"/>
              <a:t>0.2415</a:t>
            </a:r>
            <a:r>
              <a:rPr lang="ko-KR" altLang="en-US" sz="2400" dirty="0"/>
              <a:t>인 것을 알 수 있다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2686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231</Words>
  <Application>Microsoft Office PowerPoint</Application>
  <PresentationFormat>와이드스크린</PresentationFormat>
  <Paragraphs>24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1. 분산분석 - 시도별 대중교통 접근수단</vt:lpstr>
      <vt:lpstr>PowerPoint 프레젠테이션</vt:lpstr>
      <vt:lpstr>PowerPoint 프레젠테이션</vt:lpstr>
      <vt:lpstr>2. 독립성 검증 - 시도별 영화관람 시 주 이용매체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이인선</dc:creator>
  <cp:lastModifiedBy>임새연</cp:lastModifiedBy>
  <cp:revision>14</cp:revision>
  <dcterms:created xsi:type="dcterms:W3CDTF">2021-11-28T03:56:42Z</dcterms:created>
  <dcterms:modified xsi:type="dcterms:W3CDTF">2022-11-30T11:06:51Z</dcterms:modified>
</cp:coreProperties>
</file>