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6" r:id="rId4"/>
    <p:sldId id="263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77E5"/>
    <a:srgbClr val="EBF2FC"/>
    <a:srgbClr val="134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45" d="100"/>
          <a:sy n="45" d="100"/>
        </p:scale>
        <p:origin x="90" y="14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09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8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54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9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79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73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06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1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40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35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96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22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171449" y="78443"/>
            <a:ext cx="11849100" cy="6617427"/>
            <a:chOff x="342899" y="211793"/>
            <a:chExt cx="11849100" cy="6617427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899" y="211793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endParaRPr lang="ko-KR" altLang="en-US" sz="16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46180"/>
              <a:ext cx="2301841" cy="322277"/>
              <a:chOff x="537178" y="946180"/>
              <a:chExt cx="2301841" cy="32227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54900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2</a:t>
                </a:r>
                <a:r>
                  <a:rPr lang="ko-KR" altLang="en-US" sz="1000" kern="0" dirty="0">
                    <a:solidFill>
                      <a:srgbClr val="44546A"/>
                    </a:solidFill>
                  </a:rPr>
                  <a:t>주차 과제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46180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1~3 page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24236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 u="sng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484922" y="1287987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F097016-D155-66EE-C1B0-6AFAAEBD69AA}"/>
              </a:ext>
            </a:extLst>
          </p:cNvPr>
          <p:cNvSpPr txBox="1"/>
          <p:nvPr/>
        </p:nvSpPr>
        <p:spPr>
          <a:xfrm>
            <a:off x="3048762" y="3000884"/>
            <a:ext cx="609447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algn="ctr" latinLnBrk="0">
              <a:defRPr/>
            </a:pPr>
            <a:r>
              <a:rPr lang="ko-KR" altLang="en-US" sz="3200" b="1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통계처리입문 </a:t>
            </a:r>
            <a:r>
              <a:rPr lang="en-US" altLang="ko-KR" sz="3200" b="1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</a:t>
            </a:r>
            <a:r>
              <a:rPr lang="ko-KR" altLang="en-US" sz="3200" b="1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주차 과제</a:t>
            </a:r>
            <a:endParaRPr lang="en-US" altLang="ko-KR" sz="3200" i="1" kern="0" dirty="0">
              <a:ln w="9525"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a typeface="Tmon몬소리 Black" panose="02000A03000000000000" pitchFamily="2" charset="-127"/>
            </a:endParaRPr>
          </a:p>
          <a:p>
            <a:pPr marL="182563" algn="ctr" latinLnBrk="0">
              <a:defRPr/>
            </a:pPr>
            <a:endParaRPr lang="en-US" altLang="ko-KR" sz="1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algn="ctr" latinLnBrk="0">
              <a:defRPr/>
            </a:pPr>
            <a:r>
              <a:rPr lang="en-US" altLang="ko-KR" sz="1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21102054 </a:t>
            </a:r>
            <a:r>
              <a:rPr lang="ko-KR" altLang="en-US" sz="1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임새연</a:t>
            </a:r>
            <a:endParaRPr lang="en-US" altLang="ko-KR" sz="1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algn="ctr" latinLnBrk="0">
              <a:defRPr/>
            </a:pP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31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171449" y="78443"/>
            <a:ext cx="11849100" cy="6617427"/>
            <a:chOff x="342899" y="211793"/>
            <a:chExt cx="11849100" cy="6617427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899" y="211793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endParaRPr lang="ko-KR" altLang="en-US" sz="16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46180"/>
              <a:ext cx="2301841" cy="322277"/>
              <a:chOff x="537178" y="946180"/>
              <a:chExt cx="2301841" cy="32227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54900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2</a:t>
                </a:r>
                <a:r>
                  <a:rPr lang="ko-KR" altLang="en-US" sz="1000" kern="0" dirty="0">
                    <a:solidFill>
                      <a:srgbClr val="44546A"/>
                    </a:solidFill>
                  </a:rPr>
                  <a:t>주차 과제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46180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1~3 page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24236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 u="sng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484922" y="1287987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pic>
        <p:nvPicPr>
          <p:cNvPr id="5" name="Picture 2">
            <a:extLst>
              <a:ext uri="{FF2B5EF4-FFF2-40B4-BE49-F238E27FC236}">
                <a16:creationId xmlns:a16="http://schemas.microsoft.com/office/drawing/2014/main" id="{45980174-C0FB-163D-153B-61E4D422D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67" y="2307093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67A3FC-7C3F-CD24-0DAF-FB5757EF3ADF}"/>
              </a:ext>
            </a:extLst>
          </p:cNvPr>
          <p:cNvSpPr txBox="1"/>
          <p:nvPr/>
        </p:nvSpPr>
        <p:spPr>
          <a:xfrm>
            <a:off x="525932" y="1263446"/>
            <a:ext cx="8117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080E14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코로나</a:t>
            </a:r>
            <a:r>
              <a:rPr lang="en-US" altLang="ko-KR" b="1" i="0" dirty="0">
                <a:solidFill>
                  <a:srgbClr val="080E14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19 </a:t>
            </a:r>
            <a:r>
              <a:rPr lang="ko-KR" altLang="en-US" b="1" i="0" dirty="0">
                <a:solidFill>
                  <a:srgbClr val="080E14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여파</a:t>
            </a:r>
            <a:r>
              <a:rPr lang="en-US" altLang="ko-KR" b="1" i="0" dirty="0">
                <a:solidFill>
                  <a:srgbClr val="080E14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…</a:t>
            </a:r>
            <a:r>
              <a:rPr lang="ko-KR" altLang="en-US" b="1" i="0" dirty="0">
                <a:solidFill>
                  <a:srgbClr val="080E14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기업 </a:t>
            </a:r>
            <a:r>
              <a:rPr lang="en-US" altLang="ko-KR" b="1" i="0" dirty="0">
                <a:solidFill>
                  <a:srgbClr val="080E14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en-US" b="1" i="0" dirty="0">
                <a:solidFill>
                  <a:srgbClr val="080E14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곳 중 </a:t>
            </a:r>
            <a:r>
              <a:rPr lang="en-US" altLang="ko-KR" b="1" i="0" dirty="0">
                <a:solidFill>
                  <a:srgbClr val="080E14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</a:t>
            </a:r>
            <a:r>
              <a:rPr lang="ko-KR" altLang="en-US" b="1" i="0" dirty="0">
                <a:solidFill>
                  <a:srgbClr val="080E14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곳 </a:t>
            </a:r>
            <a:r>
              <a:rPr lang="en-US" altLang="ko-KR" b="1" i="0" dirty="0">
                <a:solidFill>
                  <a:srgbClr val="080E14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en-US" b="1" i="0" dirty="0">
                <a:solidFill>
                  <a:srgbClr val="080E14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수시 채용</a:t>
            </a:r>
            <a:r>
              <a:rPr lang="en-US" altLang="ko-KR" b="1" i="0" dirty="0">
                <a:solidFill>
                  <a:srgbClr val="080E14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</a:p>
          <a:p>
            <a:pPr algn="l"/>
            <a:r>
              <a:rPr lang="ko-KR" altLang="en-US" b="1" i="0" dirty="0" err="1">
                <a:solidFill>
                  <a:srgbClr val="080E14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제네시스랩</a:t>
            </a:r>
            <a:r>
              <a:rPr lang="ko-KR" altLang="en-US" b="1" i="0" dirty="0">
                <a:solidFill>
                  <a:srgbClr val="080E14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조사 결과</a:t>
            </a:r>
            <a:r>
              <a:rPr lang="en-US" altLang="ko-KR" b="1" i="0" dirty="0">
                <a:solidFill>
                  <a:srgbClr val="080E14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…"</a:t>
            </a:r>
            <a:r>
              <a:rPr lang="ko-KR" altLang="en-US" b="1" i="0" dirty="0">
                <a:solidFill>
                  <a:srgbClr val="080E14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인사 고충 해결 돕는 솔루션 도입 검토 비중 커</a:t>
            </a:r>
            <a:r>
              <a:rPr lang="en-US" altLang="ko-KR" b="1" i="0" dirty="0">
                <a:solidFill>
                  <a:srgbClr val="080E14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021157-EF06-BD90-62A4-9FF1B20AD463}"/>
              </a:ext>
            </a:extLst>
          </p:cNvPr>
          <p:cNvSpPr txBox="1"/>
          <p:nvPr/>
        </p:nvSpPr>
        <p:spPr>
          <a:xfrm>
            <a:off x="1468493" y="253394"/>
            <a:ext cx="8500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https://n.news.naver.com/mnews/article/092/0002268169?sid=105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5846EC-9597-4F8D-5178-D915A4C6707F}"/>
              </a:ext>
            </a:extLst>
          </p:cNvPr>
          <p:cNvSpPr/>
          <p:nvPr/>
        </p:nvSpPr>
        <p:spPr>
          <a:xfrm>
            <a:off x="7307820" y="2155083"/>
            <a:ext cx="428196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막대 그래프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&amp;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원 그래프 사용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1C8819F-A80A-E598-62E4-60C7069AFD80}"/>
              </a:ext>
            </a:extLst>
          </p:cNvPr>
          <p:cNvSpPr/>
          <p:nvPr/>
        </p:nvSpPr>
        <p:spPr>
          <a:xfrm>
            <a:off x="7332644" y="2839074"/>
            <a:ext cx="4470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[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원 그래프 활용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기업의 수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·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상시 채용 비율 및 채용시기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AI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채용 솔루션 도입 현황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AI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채용 솔루션의 공정성 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28B8967-F0B5-9B2B-17CB-5F2EB8BF5D45}"/>
              </a:ext>
            </a:extLst>
          </p:cNvPr>
          <p:cNvSpPr/>
          <p:nvPr/>
        </p:nvSpPr>
        <p:spPr>
          <a:xfrm>
            <a:off x="7365999" y="4743559"/>
            <a:ext cx="44704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[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막대 그래프 활용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채용 업무 고충 설문 결과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AI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솔루션 도입 시 활용 전형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1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171449" y="78443"/>
            <a:ext cx="11849100" cy="6617427"/>
            <a:chOff x="342899" y="211793"/>
            <a:chExt cx="11849100" cy="6617427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899" y="211793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endParaRPr lang="ko-KR" altLang="en-US" sz="16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46180"/>
              <a:ext cx="2301841" cy="322277"/>
              <a:chOff x="537178" y="946180"/>
              <a:chExt cx="2301841" cy="32227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54900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2</a:t>
                </a:r>
                <a:r>
                  <a:rPr lang="ko-KR" altLang="en-US" sz="1000" kern="0" dirty="0">
                    <a:solidFill>
                      <a:srgbClr val="44546A"/>
                    </a:solidFill>
                  </a:rPr>
                  <a:t>주차 과제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46180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1~3 page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24236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 u="sng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484922" y="1287987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pic>
        <p:nvPicPr>
          <p:cNvPr id="5" name="Picture 2">
            <a:extLst>
              <a:ext uri="{FF2B5EF4-FFF2-40B4-BE49-F238E27FC236}">
                <a16:creationId xmlns:a16="http://schemas.microsoft.com/office/drawing/2014/main" id="{45980174-C0FB-163D-153B-61E4D422D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67" y="2307093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67A3FC-7C3F-CD24-0DAF-FB5757EF3ADF}"/>
              </a:ext>
            </a:extLst>
          </p:cNvPr>
          <p:cNvSpPr txBox="1"/>
          <p:nvPr/>
        </p:nvSpPr>
        <p:spPr>
          <a:xfrm>
            <a:off x="525932" y="1263446"/>
            <a:ext cx="8117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080E14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코로나</a:t>
            </a:r>
            <a:r>
              <a:rPr lang="en-US" altLang="ko-KR" b="1" i="0" dirty="0">
                <a:solidFill>
                  <a:srgbClr val="080E14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19 </a:t>
            </a:r>
            <a:r>
              <a:rPr lang="ko-KR" altLang="en-US" b="1" i="0" dirty="0">
                <a:solidFill>
                  <a:srgbClr val="080E14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여파</a:t>
            </a:r>
            <a:r>
              <a:rPr lang="en-US" altLang="ko-KR" b="1" i="0" dirty="0">
                <a:solidFill>
                  <a:srgbClr val="080E14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…</a:t>
            </a:r>
            <a:r>
              <a:rPr lang="ko-KR" altLang="en-US" b="1" i="0" dirty="0">
                <a:solidFill>
                  <a:srgbClr val="080E14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기업 </a:t>
            </a:r>
            <a:r>
              <a:rPr lang="en-US" altLang="ko-KR" b="1" i="0" dirty="0">
                <a:solidFill>
                  <a:srgbClr val="080E14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en-US" b="1" i="0" dirty="0">
                <a:solidFill>
                  <a:srgbClr val="080E14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곳 중 </a:t>
            </a:r>
            <a:r>
              <a:rPr lang="en-US" altLang="ko-KR" b="1" i="0" dirty="0">
                <a:solidFill>
                  <a:srgbClr val="080E14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</a:t>
            </a:r>
            <a:r>
              <a:rPr lang="ko-KR" altLang="en-US" b="1" i="0" dirty="0">
                <a:solidFill>
                  <a:srgbClr val="080E14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곳 </a:t>
            </a:r>
            <a:r>
              <a:rPr lang="en-US" altLang="ko-KR" b="1" i="0" dirty="0">
                <a:solidFill>
                  <a:srgbClr val="080E14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en-US" b="1" i="0" dirty="0">
                <a:solidFill>
                  <a:srgbClr val="080E14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수시 채용</a:t>
            </a:r>
            <a:r>
              <a:rPr lang="en-US" altLang="ko-KR" b="1" i="0" dirty="0">
                <a:solidFill>
                  <a:srgbClr val="080E14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</a:p>
          <a:p>
            <a:pPr algn="l"/>
            <a:r>
              <a:rPr lang="ko-KR" altLang="en-US" b="1" i="0" dirty="0" err="1">
                <a:solidFill>
                  <a:srgbClr val="080E14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제네시스랩</a:t>
            </a:r>
            <a:r>
              <a:rPr lang="ko-KR" altLang="en-US" b="1" i="0" dirty="0">
                <a:solidFill>
                  <a:srgbClr val="080E14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조사 결과</a:t>
            </a:r>
            <a:r>
              <a:rPr lang="en-US" altLang="ko-KR" b="1" i="0" dirty="0">
                <a:solidFill>
                  <a:srgbClr val="080E14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…"</a:t>
            </a:r>
            <a:r>
              <a:rPr lang="ko-KR" altLang="en-US" b="1" i="0" dirty="0">
                <a:solidFill>
                  <a:srgbClr val="080E14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인사 고충 해결 돕는 솔루션 도입 검토 비중 커</a:t>
            </a:r>
            <a:r>
              <a:rPr lang="en-US" altLang="ko-KR" b="1" i="0" dirty="0">
                <a:solidFill>
                  <a:srgbClr val="080E14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021157-EF06-BD90-62A4-9FF1B20AD463}"/>
              </a:ext>
            </a:extLst>
          </p:cNvPr>
          <p:cNvSpPr txBox="1"/>
          <p:nvPr/>
        </p:nvSpPr>
        <p:spPr>
          <a:xfrm>
            <a:off x="1468493" y="253394"/>
            <a:ext cx="8500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https://n.news.naver.com/mnews/article/092/0002268169?sid=105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5846EC-9597-4F8D-5178-D915A4C6707F}"/>
              </a:ext>
            </a:extLst>
          </p:cNvPr>
          <p:cNvSpPr/>
          <p:nvPr/>
        </p:nvSpPr>
        <p:spPr>
          <a:xfrm>
            <a:off x="6733159" y="2097952"/>
            <a:ext cx="509693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수시 채용 증가의 원인 분석에 대한 근거 자료 부족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→ 추가적인 설문 조사 결과를 나타낸 도표 필요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예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코로나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19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기업 채용 방식 변화에 영향을 미쳤는가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46FE17D-932E-4435-F0D3-5C89CA87B648}"/>
              </a:ext>
            </a:extLst>
          </p:cNvPr>
          <p:cNvSpPr/>
          <p:nvPr/>
        </p:nvSpPr>
        <p:spPr>
          <a:xfrm>
            <a:off x="6716226" y="3322882"/>
            <a:ext cx="54017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코로나로 인하여 수시 채용이 증가했음을 확실하게 주장하기 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위해서는 코로나 이전 시기부터 현재까지의 채용 방향 변화를 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시기별로 보여줄 수 있는 꺾은선 그래프가 있다면 좋을 것 같음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예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 2010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년대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~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현재 기업 채용 방식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B5C614-B5D6-18FD-AC12-7B7137769465}"/>
              </a:ext>
            </a:extLst>
          </p:cNvPr>
          <p:cNvSpPr/>
          <p:nvPr/>
        </p:nvSpPr>
        <p:spPr>
          <a:xfrm>
            <a:off x="6707757" y="4895834"/>
            <a:ext cx="52493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표본의 수가 적다고 판단되며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조사 이후 표본 오차 제시하지 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않으므로 오차 반영 여부 확인 불가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→ 더 많은 표본을 대상으로 조사를 하고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표본 오차를 제시해야 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한다고 생각함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7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171449" y="78443"/>
            <a:ext cx="11849100" cy="6617427"/>
            <a:chOff x="342899" y="211793"/>
            <a:chExt cx="11849100" cy="6617427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899" y="211793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endParaRPr lang="ko-KR" altLang="en-US" sz="16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46180"/>
              <a:ext cx="2301841" cy="322277"/>
              <a:chOff x="537178" y="946180"/>
              <a:chExt cx="2301841" cy="32227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54900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2</a:t>
                </a:r>
                <a:r>
                  <a:rPr lang="ko-KR" altLang="en-US" sz="1000" kern="0" dirty="0">
                    <a:solidFill>
                      <a:srgbClr val="44546A"/>
                    </a:solidFill>
                  </a:rPr>
                  <a:t>주차 과제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46180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1~3 page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24236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 u="sng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484922" y="1287987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pic>
        <p:nvPicPr>
          <p:cNvPr id="13" name="Picture 4" descr="직방">
            <a:extLst>
              <a:ext uri="{FF2B5EF4-FFF2-40B4-BE49-F238E27FC236}">
                <a16:creationId xmlns:a16="http://schemas.microsoft.com/office/drawing/2014/main" id="{01B9F327-6762-5D5E-96C3-C7A7417B0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97" y="2406713"/>
            <a:ext cx="7852837" cy="343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003F93-0D65-DB04-64B7-901E621ACE52}"/>
              </a:ext>
            </a:extLst>
          </p:cNvPr>
          <p:cNvSpPr txBox="1"/>
          <p:nvPr/>
        </p:nvSpPr>
        <p:spPr>
          <a:xfrm>
            <a:off x="1433834" y="252502"/>
            <a:ext cx="800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1E1E23"/>
                </a:solidFill>
                <a:effectLst/>
                <a:latin typeface="HelveticaNeue"/>
              </a:rPr>
              <a:t>https://www.khan.co.kr/economy/real_estate/article/202209191011011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A7486C-401D-A5C4-FAF7-A3BCAC66AC10}"/>
              </a:ext>
            </a:extLst>
          </p:cNvPr>
          <p:cNvSpPr txBox="1"/>
          <p:nvPr/>
        </p:nvSpPr>
        <p:spPr>
          <a:xfrm>
            <a:off x="456659" y="1377221"/>
            <a:ext cx="807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1A1A1A"/>
                </a:solidFill>
                <a:effectLst/>
                <a:latin typeface="Noto Sans KR"/>
              </a:rPr>
              <a:t>서울아파트 전세 </a:t>
            </a:r>
            <a:r>
              <a:rPr lang="en-US" altLang="ko-KR" b="1" i="0" dirty="0">
                <a:solidFill>
                  <a:srgbClr val="1A1A1A"/>
                </a:solidFill>
                <a:effectLst/>
                <a:latin typeface="Noto Sans KR"/>
              </a:rPr>
              <a:t>30%</a:t>
            </a:r>
            <a:r>
              <a:rPr lang="ko-KR" altLang="en-US" b="1" i="0" dirty="0">
                <a:solidFill>
                  <a:srgbClr val="1A1A1A"/>
                </a:solidFill>
                <a:effectLst/>
                <a:latin typeface="Noto Sans KR"/>
              </a:rPr>
              <a:t>가 </a:t>
            </a:r>
            <a:r>
              <a:rPr lang="en-US" altLang="ko-KR" b="1" i="0" dirty="0">
                <a:solidFill>
                  <a:srgbClr val="1A1A1A"/>
                </a:solidFill>
                <a:effectLst/>
                <a:latin typeface="Noto Sans KR"/>
              </a:rPr>
              <a:t>6</a:t>
            </a:r>
            <a:r>
              <a:rPr lang="ko-KR" altLang="en-US" b="1" i="0" dirty="0">
                <a:solidFill>
                  <a:srgbClr val="1A1A1A"/>
                </a:solidFill>
                <a:effectLst/>
                <a:latin typeface="Noto Sans KR"/>
              </a:rPr>
              <a:t>억원 이상 고가</a:t>
            </a:r>
            <a:r>
              <a:rPr lang="en-US" altLang="ko-KR" b="1" i="0" dirty="0">
                <a:solidFill>
                  <a:srgbClr val="1A1A1A"/>
                </a:solidFill>
                <a:effectLst/>
                <a:latin typeface="Noto Sans KR"/>
              </a:rPr>
              <a:t>···100</a:t>
            </a:r>
            <a:r>
              <a:rPr lang="ko-KR" altLang="en-US" b="1" i="0" dirty="0" err="1">
                <a:solidFill>
                  <a:srgbClr val="1A1A1A"/>
                </a:solidFill>
                <a:effectLst/>
                <a:latin typeface="Noto Sans KR"/>
              </a:rPr>
              <a:t>만원↑월세도</a:t>
            </a:r>
            <a:r>
              <a:rPr lang="ko-KR" altLang="en-US" b="1" i="0" dirty="0">
                <a:solidFill>
                  <a:srgbClr val="1A1A1A"/>
                </a:solidFill>
                <a:effectLst/>
                <a:latin typeface="Noto Sans KR"/>
              </a:rPr>
              <a:t> </a:t>
            </a:r>
            <a:r>
              <a:rPr lang="en-US" altLang="ko-KR" b="1" i="0" dirty="0">
                <a:solidFill>
                  <a:srgbClr val="1A1A1A"/>
                </a:solidFill>
                <a:effectLst/>
                <a:latin typeface="Noto Sans KR"/>
              </a:rPr>
              <a:t>31.7% </a:t>
            </a:r>
            <a:r>
              <a:rPr lang="ko-KR" altLang="en-US" b="1" i="0" dirty="0">
                <a:solidFill>
                  <a:srgbClr val="1A1A1A"/>
                </a:solidFill>
                <a:effectLst/>
                <a:latin typeface="Noto Sans KR"/>
              </a:rPr>
              <a:t>달해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6674CC-EEE0-147A-6D5F-662F47F4C8B5}"/>
              </a:ext>
            </a:extLst>
          </p:cNvPr>
          <p:cNvSpPr/>
          <p:nvPr/>
        </p:nvSpPr>
        <p:spPr>
          <a:xfrm>
            <a:off x="8592897" y="2185328"/>
            <a:ext cx="2933587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막대 그래프 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&amp;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꺾은선 그래프 사용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3C91AA-7820-49E4-4651-E94E71C67DC2}"/>
              </a:ext>
            </a:extLst>
          </p:cNvPr>
          <p:cNvSpPr/>
          <p:nvPr/>
        </p:nvSpPr>
        <p:spPr>
          <a:xfrm>
            <a:off x="8533860" y="3267687"/>
            <a:ext cx="3434434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시기별 변화를 꺾은선 그래프를 이용하여 한눈에 볼 수 있다는 점에서 적절하다고 판단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B831B1-69BA-47F9-7402-F2A09EBADFFB}"/>
              </a:ext>
            </a:extLst>
          </p:cNvPr>
          <p:cNvSpPr/>
          <p:nvPr/>
        </p:nvSpPr>
        <p:spPr>
          <a:xfrm>
            <a:off x="8537614" y="4805578"/>
            <a:ext cx="3434434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가격대별 거래량의 비중을 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추가로 제시하면 좋을 것 같음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Ex)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 전세 거래 가격의 원그래프 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2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171449" y="78443"/>
            <a:ext cx="11849100" cy="6617427"/>
            <a:chOff x="342899" y="211793"/>
            <a:chExt cx="11849100" cy="6617427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899" y="211793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endParaRPr lang="ko-KR" altLang="en-US" sz="16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46180"/>
              <a:ext cx="2301841" cy="322277"/>
              <a:chOff x="537178" y="946180"/>
              <a:chExt cx="2301841" cy="32227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54900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2</a:t>
                </a:r>
                <a:r>
                  <a:rPr lang="ko-KR" altLang="en-US" sz="1000" kern="0" dirty="0">
                    <a:solidFill>
                      <a:srgbClr val="44546A"/>
                    </a:solidFill>
                  </a:rPr>
                  <a:t>주차 과제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46180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1~3 page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24236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 u="sng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484922" y="1287987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F097016-D155-66EE-C1B0-6AFAAEBD69AA}"/>
              </a:ext>
            </a:extLst>
          </p:cNvPr>
          <p:cNvSpPr txBox="1"/>
          <p:nvPr/>
        </p:nvSpPr>
        <p:spPr>
          <a:xfrm>
            <a:off x="3048762" y="3000884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algn="ctr" latinLnBrk="0">
              <a:defRPr/>
            </a:pPr>
            <a:r>
              <a:rPr lang="ko-KR" altLang="en-US" sz="3200" b="1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감사합니다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08706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336</Words>
  <Application>Microsoft Office PowerPoint</Application>
  <PresentationFormat>와이드스크린</PresentationFormat>
  <Paragraphs>52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HelveticaNeue</vt:lpstr>
      <vt:lpstr>Noto Sans KR</vt:lpstr>
      <vt:lpstr>Tmon몬소리 Black</vt:lpstr>
      <vt:lpstr>맑은 고딕</vt:lpstr>
      <vt:lpstr>함초롬돋움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임새연</cp:lastModifiedBy>
  <cp:revision>10</cp:revision>
  <dcterms:created xsi:type="dcterms:W3CDTF">2022-08-24T06:18:57Z</dcterms:created>
  <dcterms:modified xsi:type="dcterms:W3CDTF">2022-09-21T09:39:01Z</dcterms:modified>
</cp:coreProperties>
</file>