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F9EFE-A539-BA65-898C-592A17153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50B7F-201D-7A67-C834-3FCDAC03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4B79-D90D-8FDE-B78F-3F5DEA4A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79A47-A24B-B0FF-0E3E-1F32029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2D3EA-C889-C4F3-8712-6F0EB4BE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7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C5B2-3B9B-7B37-3C50-5453744E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AC62A-4D43-CB62-8F5C-E0A0E46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9C535-2738-E696-8A1A-67EBC845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571FA-8B5A-FA64-4632-4137B750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021B-7850-27B5-01DF-D256CEF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61722-5FEC-4221-9790-4332E561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5E448-7B01-93A3-BD06-850A2660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F3B7D-0A6D-2636-FDFA-614CA46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9D191-07A4-22FA-A8A3-D6D42D5A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2FBA-F206-996F-EBD6-618D1A8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4DE8C-07FD-F4D9-9529-B8BB43F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357F-9F55-0474-CF6D-919633C1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486AC-3453-4B81-3962-3BBFECD2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9D9DE-529F-7F0D-0E25-70C1C22A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8919-09B7-BB73-2B9B-90CD4446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2CCF-2C98-ACA3-6CF5-3DFA17C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943A1-A213-1934-0DEA-36ED90EC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2FF9C-B35F-970F-C01C-4159EE90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57D6C-20DF-64A7-98A4-704CCA38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7EC0-02F3-FECD-F16A-2107B03A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10944-27A6-2BDE-1383-137B15B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8CB6C-D29D-2B1C-0647-97B2F454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D2C91-9030-B49B-0656-6C2B9A6C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BC6DA-F9DC-C47A-8195-AE2C17D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C1BEB-ADDE-A09A-C91B-2574ED0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CB78-C7BF-CE72-71DE-4B74FD7A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EFE8D-05F5-4EAF-9380-F5D7C1EA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29823-78FA-F987-1C6B-90B700F1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0BC7B-4F79-F6A8-7752-40BD1DBE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F4295-52F8-1DF9-88C3-BB0A04A1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ABC11D-8E8E-0E1B-8028-7A4654EB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F7E166-4649-44B7-F46A-6E0C0FA5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66593-2166-D006-2141-D29F4B43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78FAD-7348-35E4-25C4-0BB030FD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88C7-59CD-FBEF-6575-F0905451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9C307-058D-905E-FE6C-3840F2CB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391360-106B-B828-AB67-071B9D74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A29FA-EDBF-B74F-7F29-1DAA192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E2437F-4A2D-FDB3-3545-39753A17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1167C-EB14-6957-C5E4-9A9A5FA9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B5EEC-C34C-A669-DB26-45D8C69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567C-8AFC-3AD0-4FC0-E962A0F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A0ABC-3C84-B7F0-F7D8-D0AAF9D4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6D116-BEF9-A841-818C-6175E15F0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E3EA8-27F2-66FB-6E78-9C3D179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B8D4F-AF5E-0D8D-0E69-D3D6C0A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A52B1-77B4-8E6A-B804-36CF6A69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A54B-3C1A-054A-42DE-218E295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A07CD5-11B8-2A02-C1A5-7D9E5483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7BF13-72BE-781C-D5F9-D1921406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D2E3C-D125-4B1F-4BC7-0D6C623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ADA96-0756-AFEB-1F32-A0E6EE2B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F0C6-2269-A2B6-EC99-77C05D28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B4EC61-A3CF-F932-00B3-4B7ADCA8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DBA6C-5D46-EDE2-52B2-C5071FFC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0B8B-ECAF-78E4-087A-9A015C52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93F2-FE5A-450F-ADE9-4AF20D2A1FF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56522-21E6-806C-96ED-14B865A3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0EFD-93C8-0605-B953-1C0B32B3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2CB9-289B-408C-BAF5-8442036CF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dis.kostat.go.kr/dwnlSvc/ofrSurvSearch.do?curMenuNo=UI_POR_P92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dis.kostat.go.kr/dwnlSvc/ofrSurvSearch.do?curMenuNo=UI_POR_P92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dis.kostat.go.kr/dwnlSvc/ofrSurvSearch.do?curMenuNo=UI_POR_P92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1F47E-401F-023F-849F-3FE8D0106F65}"/>
              </a:ext>
            </a:extLst>
          </p:cNvPr>
          <p:cNvSpPr txBox="1"/>
          <p:nvPr/>
        </p:nvSpPr>
        <p:spPr>
          <a:xfrm>
            <a:off x="2016369" y="2859613"/>
            <a:ext cx="815926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/>
              <a:t>4</a:t>
            </a:r>
            <a:r>
              <a:rPr lang="ko-KR" altLang="en-US" sz="5000" b="1" dirty="0"/>
              <a:t>주차 통계처리입문 과제</a:t>
            </a:r>
            <a:endParaRPr lang="en-US" altLang="ko-KR" sz="5000" b="1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2300" dirty="0"/>
              <a:t>21102054 </a:t>
            </a:r>
            <a:r>
              <a:rPr lang="ko-KR" altLang="en-US" sz="2300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5262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E0DE34-99DD-14AF-88BA-F5403AD7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9" y="847364"/>
            <a:ext cx="4477375" cy="516327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D73064-FBA4-706F-554F-019AE0BB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62929"/>
              </p:ext>
            </p:extLst>
          </p:nvPr>
        </p:nvGraphicFramePr>
        <p:xfrm>
          <a:off x="4624754" y="1125411"/>
          <a:ext cx="7285885" cy="4343394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457177">
                  <a:extLst>
                    <a:ext uri="{9D8B030D-6E8A-4147-A177-3AD203B41FA5}">
                      <a16:colId xmlns:a16="http://schemas.microsoft.com/office/drawing/2014/main" val="306255978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700376785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262577257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185173921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656294333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3,460,759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055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중앙값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3,032,071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834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최빈값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2316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최댓값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32,533,730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9834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최솟값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71090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32,533,730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0792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표준편차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2,573,578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8108"/>
                  </a:ext>
                </a:extLst>
              </a:tr>
              <a:tr h="39485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사분위수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1487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683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1,495,479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3,032,071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4779144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32533730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3999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3283665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4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9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E0DE34-99DD-14AF-88BA-F5403AD7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7" y="847364"/>
            <a:ext cx="4477375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B226D-E7D0-1BE0-28F5-BB7CF4FCA515}"/>
              </a:ext>
            </a:extLst>
          </p:cNvPr>
          <p:cNvSpPr txBox="1"/>
          <p:nvPr/>
        </p:nvSpPr>
        <p:spPr>
          <a:xfrm>
            <a:off x="5391779" y="1128177"/>
            <a:ext cx="6383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2016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년의 가구별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경상 소득을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MDIS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제공하는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가계동향조사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소득부문 연간자료에서 추출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/>
              <a:t>·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8,948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가구의 경상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소득을 히스토그램으로 표현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소득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Y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가구 수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경상 소득 범위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0 ~ 325,337,030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원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소득이 높아질수록 해당 가구 수는 감소하는 모습을 볼 수 있다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가구 수 분포가 피라미드 형태를 띄고 있다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67CD5-8E23-B0E3-892E-892C53C4D807}"/>
              </a:ext>
            </a:extLst>
          </p:cNvPr>
          <p:cNvSpPr txBox="1"/>
          <p:nvPr/>
        </p:nvSpPr>
        <p:spPr>
          <a:xfrm>
            <a:off x="5364028" y="4906459"/>
            <a:ext cx="6658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다운로드 서비스 </a:t>
            </a:r>
            <a:r>
              <a:rPr lang="en-US" altLang="ko-KR" dirty="0">
                <a:hlinkClick r:id="rId3"/>
              </a:rPr>
              <a:t>(kostat.go.kr)</a:t>
            </a:r>
            <a:endParaRPr lang="en-US" altLang="ko-KR" dirty="0"/>
          </a:p>
          <a:p>
            <a:r>
              <a:rPr lang="ko-KR" altLang="en-US" dirty="0"/>
              <a:t>소득</a:t>
            </a:r>
            <a:r>
              <a:rPr lang="en-US" altLang="ko-KR" dirty="0"/>
              <a:t>.</a:t>
            </a:r>
            <a:r>
              <a:rPr lang="ko-KR" altLang="en-US" dirty="0"/>
              <a:t>소비</a:t>
            </a:r>
            <a:r>
              <a:rPr lang="en-US" altLang="ko-KR" dirty="0"/>
              <a:t>.</a:t>
            </a:r>
            <a:r>
              <a:rPr lang="ko-KR" altLang="en-US" dirty="0"/>
              <a:t>자산 </a:t>
            </a:r>
            <a:r>
              <a:rPr lang="en-US" altLang="ko-KR" dirty="0"/>
              <a:t>&gt; </a:t>
            </a:r>
            <a:r>
              <a:rPr lang="ko-KR" altLang="en-US" dirty="0"/>
              <a:t>가계동향조사</a:t>
            </a:r>
            <a:r>
              <a:rPr lang="en-US" altLang="ko-KR" dirty="0"/>
              <a:t>(</a:t>
            </a:r>
            <a:r>
              <a:rPr lang="ko-KR" altLang="en-US" dirty="0" err="1"/>
              <a:t>신분류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‘16.</a:t>
            </a:r>
            <a:r>
              <a:rPr lang="ko-KR" altLang="en-US" dirty="0"/>
              <a:t>소득부문 </a:t>
            </a:r>
            <a:r>
              <a:rPr lang="en-US" altLang="ko-KR" dirty="0"/>
              <a:t>‘17~’19)</a:t>
            </a:r>
          </a:p>
          <a:p>
            <a:r>
              <a:rPr lang="en-US" altLang="ko-KR" dirty="0"/>
              <a:t>  &gt;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연간자료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(1990~2016)(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제공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) &gt; 2016</a:t>
            </a:r>
          </a:p>
        </p:txBody>
      </p:sp>
    </p:spTree>
    <p:extLst>
      <p:ext uri="{BB962C8B-B14F-4D97-AF65-F5344CB8AC3E}">
        <p14:creationId xmlns:p14="http://schemas.microsoft.com/office/powerpoint/2010/main" val="317885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D73064-FBA4-706F-554F-019AE0BB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63534"/>
              </p:ext>
            </p:extLst>
          </p:nvPr>
        </p:nvGraphicFramePr>
        <p:xfrm>
          <a:off x="4624754" y="1125411"/>
          <a:ext cx="7285885" cy="4343394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457177">
                  <a:extLst>
                    <a:ext uri="{9D8B030D-6E8A-4147-A177-3AD203B41FA5}">
                      <a16:colId xmlns:a16="http://schemas.microsoft.com/office/drawing/2014/main" val="306255978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700376785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262577257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185173921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656294333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346.7183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055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중앙값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236.0781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834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최빈값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2316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최댓값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5374.156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9834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최솟값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71090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5374.156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0792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표준편차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407.002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8108"/>
                  </a:ext>
                </a:extLst>
              </a:tr>
              <a:tr h="39485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사분위수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1487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683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236.0781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563.0462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5374.1565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3999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563.0462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4586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2A3C1B-0940-955C-BC54-5EE78CE6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" y="715472"/>
            <a:ext cx="447737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2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2A3C1B-0940-955C-BC54-5EE78CE6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" y="732405"/>
            <a:ext cx="4477375" cy="5163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3C2E3D-C2F4-B435-8C92-758560C41E3C}"/>
              </a:ext>
            </a:extLst>
          </p:cNvPr>
          <p:cNvSpPr txBox="1"/>
          <p:nvPr/>
        </p:nvSpPr>
        <p:spPr>
          <a:xfrm>
            <a:off x="4470398" y="5084678"/>
            <a:ext cx="736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다운로드 서비스 </a:t>
            </a:r>
            <a:r>
              <a:rPr lang="en-US" altLang="ko-KR" dirty="0">
                <a:hlinkClick r:id="rId3"/>
              </a:rPr>
              <a:t>(kostat.go.kr)</a:t>
            </a:r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교육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훈련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/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문화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여가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초중고 사교육비조사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연간자료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제공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) &gt;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FA2D9-F202-D1AB-CBE0-9A8BF24F4192}"/>
              </a:ext>
            </a:extLst>
          </p:cNvPr>
          <p:cNvSpPr txBox="1"/>
          <p:nvPr/>
        </p:nvSpPr>
        <p:spPr>
          <a:xfrm>
            <a:off x="4419599" y="998772"/>
            <a:ext cx="7738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2018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년의 사교육비 총 비용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을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MDIS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제공하는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교육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훈련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/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문화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여가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  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초중고 사교육비조사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 부문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연간자료에서 추출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/>
              <a:t>·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75,786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명의 사교육비 총 비용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을 히스토그램으로 표현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비용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Y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학생 수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총 비용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범위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0 ~ 5,374,156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원</a:t>
            </a:r>
            <a:endParaRPr lang="en-US" altLang="ko-KR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/>
              <a:t>· </a:t>
            </a:r>
            <a:r>
              <a:rPr lang="ko-KR" altLang="en-US" dirty="0"/>
              <a:t>사교육비가 예외적으로 높은 경우 이외에는 많은 분포가 평균값과 </a:t>
            </a:r>
            <a:endParaRPr lang="en-US" altLang="ko-KR" dirty="0"/>
          </a:p>
          <a:p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비슷한 수치를 나타내고 있다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총 비용이 높은 값 쪽으로 갈 수록 해당 학생  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수는 감소하고 있음을 그래프를 통해 알 수 있다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1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D73064-FBA4-706F-554F-019AE0BBA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62571"/>
              </p:ext>
            </p:extLst>
          </p:nvPr>
        </p:nvGraphicFramePr>
        <p:xfrm>
          <a:off x="4624754" y="1125411"/>
          <a:ext cx="7285885" cy="4343394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457177">
                  <a:extLst>
                    <a:ext uri="{9D8B030D-6E8A-4147-A177-3AD203B41FA5}">
                      <a16:colId xmlns:a16="http://schemas.microsoft.com/office/drawing/2014/main" val="306255978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700376785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2625772572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185173921"/>
                    </a:ext>
                  </a:extLst>
                </a:gridCol>
                <a:gridCol w="1457177">
                  <a:extLst>
                    <a:ext uri="{9D8B030D-6E8A-4147-A177-3AD203B41FA5}">
                      <a16:colId xmlns:a16="http://schemas.microsoft.com/office/drawing/2014/main" val="3656294333"/>
                    </a:ext>
                  </a:extLst>
                </a:gridCol>
              </a:tblGrid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23.5982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055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중앙값</a:t>
                      </a:r>
                      <a:endParaRPr lang="en-US" altLang="ko-KR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23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834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최빈값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24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2316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최댓값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9834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최솟값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11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71090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35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0792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표준편차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3.389008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8108"/>
                  </a:ext>
                </a:extLst>
              </a:tr>
              <a:tr h="39485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사분위수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1487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7683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11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23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26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34" charset="-128"/>
                          <a:ea typeface="함초롬돋움" panose="020B0604000101010101" pitchFamily="34" charset="-128"/>
                          <a:cs typeface="함초롬돋움" panose="020B0604000101010101" pitchFamily="34" charset="-128"/>
                        </a:rPr>
                        <a:t>46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63999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사분범위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>
                        <a:latin typeface="함초롬돋움" panose="020B0604000101010101" pitchFamily="34" charset="-128"/>
                        <a:ea typeface="함초롬돋움" panose="020B0604000101010101" pitchFamily="34" charset="-128"/>
                        <a:cs typeface="함초롬돋움" panose="020B0604000101010101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4586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54BBA8-96C4-3DAB-4774-4F26E2BF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0" y="957943"/>
            <a:ext cx="4267114" cy="49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54BBA8-96C4-3DAB-4774-4F26E2BF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0" y="686304"/>
            <a:ext cx="4756704" cy="548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A1023-AB7F-8961-732C-A36013C69FE5}"/>
              </a:ext>
            </a:extLst>
          </p:cNvPr>
          <p:cNvSpPr txBox="1"/>
          <p:nvPr/>
        </p:nvSpPr>
        <p:spPr>
          <a:xfrm>
            <a:off x="5605020" y="5455408"/>
            <a:ext cx="524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다운로드 서비스 </a:t>
            </a:r>
            <a:r>
              <a:rPr lang="en-US" altLang="ko-KR" dirty="0">
                <a:hlinkClick r:id="rId3"/>
              </a:rPr>
              <a:t>(kostat.go.kr)</a:t>
            </a:r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보건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국민체력측정통계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성인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제공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) &gt;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86284-06AA-CCF9-3877-A20BF506F5E3}"/>
              </a:ext>
            </a:extLst>
          </p:cNvPr>
          <p:cNvSpPr txBox="1"/>
          <p:nvPr/>
        </p:nvSpPr>
        <p:spPr>
          <a:xfrm>
            <a:off x="5605020" y="846372"/>
            <a:ext cx="629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2019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년의 성인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BMI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지수 분포를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MDIS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제공하는 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보건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 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국민체력측정통계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anumGothicR"/>
              </a:rPr>
              <a:t>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GothicR"/>
              </a:rPr>
              <a:t> 부문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성인 연간 자료에서 추출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dirty="0"/>
              <a:t>·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총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112,216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명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BMI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지수를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히스토그램으로 표현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BMI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지수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Y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축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인구 수</a:t>
            </a:r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BMI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지수 </a:t>
            </a:r>
            <a:r>
              <a:rPr lang="ko-KR" altLang="en-US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범위 </a:t>
            </a:r>
            <a:r>
              <a:rPr lang="en-US" altLang="ko-KR" sz="1800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11 ~ 46</a:t>
            </a:r>
          </a:p>
          <a:p>
            <a:endParaRPr lang="en-US" altLang="ko-KR" dirty="0"/>
          </a:p>
          <a:p>
            <a:r>
              <a:rPr lang="en-US" altLang="ko-KR" dirty="0"/>
              <a:t>· </a:t>
            </a:r>
            <a:r>
              <a:rPr lang="ko-KR" altLang="en-US" dirty="0"/>
              <a:t>정상 </a:t>
            </a:r>
            <a:r>
              <a:rPr lang="en-US" altLang="ko-KR" dirty="0"/>
              <a:t>BMI </a:t>
            </a:r>
            <a:r>
              <a:rPr lang="ko-KR" altLang="en-US" dirty="0"/>
              <a:t>지수가 </a:t>
            </a:r>
            <a:r>
              <a:rPr lang="en-US" altLang="ko-KR" dirty="0"/>
              <a:t>18.5 ~ 22.9</a:t>
            </a:r>
            <a:r>
              <a:rPr lang="ko-KR" altLang="en-US" dirty="0"/>
              <a:t>인데 평균값이 </a:t>
            </a:r>
            <a:r>
              <a:rPr lang="en-US" altLang="ko-KR" sz="1800" dirty="0"/>
              <a:t>23.5982</a:t>
            </a:r>
            <a:r>
              <a:rPr lang="ko-KR" altLang="en-US" sz="1800" dirty="0"/>
              <a:t>인 점을 보면 최근 비만 지수가 높아졌음을 알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간편 </a:t>
            </a:r>
            <a:r>
              <a:rPr lang="ko-KR" altLang="en-US" dirty="0"/>
              <a:t>식품 및 패스트푸드 섭취 증가</a:t>
            </a:r>
            <a:r>
              <a:rPr lang="en-US" altLang="ko-KR" dirty="0"/>
              <a:t>, </a:t>
            </a:r>
            <a:r>
              <a:rPr lang="ko-KR" altLang="en-US" dirty="0"/>
              <a:t>운동 부족 등의 이유로 비만 인구가 많아졌기 때문에 정상 지수보다 약간 높은 수치로 편향된 수치가 나타났다</a:t>
            </a:r>
            <a:r>
              <a:rPr lang="en-US" altLang="ko-KR" dirty="0"/>
              <a:t>.</a:t>
            </a:r>
            <a:endParaRPr lang="ko-KR" alt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sz="1800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7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436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NanumGothicR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3</cp:revision>
  <dcterms:created xsi:type="dcterms:W3CDTF">2022-10-05T08:38:45Z</dcterms:created>
  <dcterms:modified xsi:type="dcterms:W3CDTF">2022-10-05T10:38:42Z</dcterms:modified>
</cp:coreProperties>
</file>