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1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8C651-1585-E446-9F62-E98F0325A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DE6132-E493-92E9-D8CB-23829C69A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47013A-DCA2-E38D-1440-C5B9F5B7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2BE8-24E7-4685-ABFD-D3929ABFE97F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FED3C5-6F18-5B80-EE27-41DBABB9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2F8FA4-DF54-6CA3-4A24-ACA1C32F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19FF-DA62-42E5-B6A7-5E1E1ACC9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38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57621-D018-4D93-1A16-3AB59503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0FF6B0-234A-7D29-EDA8-AA4963146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ADD1E-835C-C0CE-8791-66472CA7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2BE8-24E7-4685-ABFD-D3929ABFE97F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85BEC4-80BC-8CFD-A96D-0ECD58765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3B292A-4CD7-C937-E2F7-CDA52E31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19FF-DA62-42E5-B6A7-5E1E1ACC9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78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5A0B58-55CF-1DB9-B26D-8EA19B368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6E2D95-B81D-DA0E-90AA-67A5A59CD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548F35-4673-FFE2-7938-48C5126EF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2BE8-24E7-4685-ABFD-D3929ABFE97F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24BBC-85A2-29F7-DDFC-F022EDA5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E1764D-BFE7-F563-0900-D03DAD07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19FF-DA62-42E5-B6A7-5E1E1ACC9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43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915DD-DAD1-69D5-3B12-587CDCC88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947E8-E8E1-5B51-74DA-90F7E4CE8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C513FD-C0C3-9DED-8030-8D4968D5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2BE8-24E7-4685-ABFD-D3929ABFE97F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E42FE8-A4CC-E5AB-23FE-0F675C30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8CD569-7EBC-70BF-13DB-2A49EC1B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19FF-DA62-42E5-B6A7-5E1E1ACC9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13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4949B-8BC6-5418-FCFA-1E44B82AE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6149C3-3313-0321-C947-FA2484D44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AD9206-B5EA-C33B-EBBC-DB274DE84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2BE8-24E7-4685-ABFD-D3929ABFE97F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4157E-8CDC-9C45-EF8C-15F6A80DF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28C7A6-C394-8C01-D926-FB22C2DC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19FF-DA62-42E5-B6A7-5E1E1ACC9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19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A9A00-7B6E-E888-70C5-0FDFF150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EB0F0-D68E-5608-86AD-DF6216F5D9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16A977-55A6-4263-6E1A-AB5D3D4A6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26B468-B20E-09BB-7375-24B0ED3D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2BE8-24E7-4685-ABFD-D3929ABFE97F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333259-4E1F-AE68-1536-FF9260D5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83A173-5C6D-E61C-8493-FE3A5318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19FF-DA62-42E5-B6A7-5E1E1ACC9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1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C9CD5-B0B0-4AA8-6CC4-75279022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20AE76-172F-9651-89B7-C6DA9FAEA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0F6914-CAC1-B6A5-161D-C83F53D61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62768D-16E4-C4B5-6E23-E5C40624A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3E8DF8-CE20-B395-D24F-3AF266C5E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255A74-001F-29E2-96FC-848910D3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2BE8-24E7-4685-ABFD-D3929ABFE97F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AE071A-E83C-4E53-90B0-2B7ECE4A2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E40590-E0A1-F5D0-EBA6-9FB4D708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19FF-DA62-42E5-B6A7-5E1E1ACC9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94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5AE52-7259-DA96-196B-876E325C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A9F66C-4102-4711-5FCD-B15602494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2BE8-24E7-4685-ABFD-D3929ABFE97F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07B0E0-7CEB-3E1B-B26E-E99540299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8CDB29-B7E4-714E-44EE-4CF5C18B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19FF-DA62-42E5-B6A7-5E1E1ACC9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5D6223-5193-514D-F452-6529056CD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2BE8-24E7-4685-ABFD-D3929ABFE97F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DB5810-46BE-4058-7782-D5BE02392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3E18BC-51BF-E968-6119-AA4AC466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19FF-DA62-42E5-B6A7-5E1E1ACC9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1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BA4DF-B516-E53C-757D-F09E8DE1D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7CC451-65D4-69C3-56E7-4BA477C7A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7CEF7C-FCF7-A1FA-3629-AE5A0B472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CC1F81-2A40-5125-DB59-352C8851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2BE8-24E7-4685-ABFD-D3929ABFE97F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1DF8A-F231-331E-690A-5AA9F487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19780D-4580-59EA-10C9-F80EB1EE6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19FF-DA62-42E5-B6A7-5E1E1ACC9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83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96EBF-44E4-B091-0B0C-6B722F20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9BC191-4A2F-1293-98FC-01E5F7DBF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DC9801-F591-30BD-4A7A-4FC1AA56B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E041A1-E2AF-5772-EFBE-6DC7335F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2BE8-24E7-4685-ABFD-D3929ABFE97F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BD515F-B354-CC87-50A7-CD422EA7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A43B71-5388-8063-D4F7-D5D5288D6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19FF-DA62-42E5-B6A7-5E1E1ACC9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04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218CC7-0C97-F617-0520-EF3B8279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046539-D5BE-9393-2391-D7D14A157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0FC0C3-A44E-AC79-07F5-E6D0339ED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82BE8-24E7-4685-ABFD-D3929ABFE97F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4F2E74-5ECB-D94D-40B0-E033663AC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A73A-CCE3-9D9B-820E-AFD7BECAA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019FF-DA62-42E5-B6A7-5E1E1ACC9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54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dis.kostat.go.kr/dwnlSvc/ofrSurvSearch.do?curMenuNo=UI_POR_P9240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E86614-1096-D0DC-3E3F-C2161F106AAC}"/>
              </a:ext>
            </a:extLst>
          </p:cNvPr>
          <p:cNvSpPr txBox="1"/>
          <p:nvPr/>
        </p:nvSpPr>
        <p:spPr>
          <a:xfrm>
            <a:off x="855784" y="2628781"/>
            <a:ext cx="1048043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/>
              <a:t>통계처리입문 </a:t>
            </a:r>
            <a:r>
              <a:rPr lang="en-US" altLang="ko-KR" sz="5000" b="1" dirty="0"/>
              <a:t>5</a:t>
            </a:r>
            <a:r>
              <a:rPr lang="ko-KR" altLang="en-US" sz="5000" b="1" dirty="0"/>
              <a:t>주차 과제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en-US" altLang="ko-KR" sz="3000" b="1" dirty="0"/>
              <a:t>21102054 </a:t>
            </a:r>
            <a:r>
              <a:rPr lang="ko-KR" altLang="en-US" sz="3000" b="1" dirty="0"/>
              <a:t>임새연</a:t>
            </a:r>
          </a:p>
        </p:txBody>
      </p:sp>
    </p:spTree>
    <p:extLst>
      <p:ext uri="{BB962C8B-B14F-4D97-AF65-F5344CB8AC3E}">
        <p14:creationId xmlns:p14="http://schemas.microsoft.com/office/powerpoint/2010/main" val="334339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60041F87-A544-B05A-897F-B7BB4E608A53}"/>
              </a:ext>
            </a:extLst>
          </p:cNvPr>
          <p:cNvSpPr txBox="1">
            <a:spLocks/>
          </p:cNvSpPr>
          <p:nvPr/>
        </p:nvSpPr>
        <p:spPr>
          <a:xfrm>
            <a:off x="319870" y="933737"/>
            <a:ext cx="10678280" cy="618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dirty="0">
                <a:latin typeface="+mj-lt"/>
              </a:rPr>
              <a:t>로또 </a:t>
            </a:r>
            <a:r>
              <a:rPr lang="en-US" altLang="ko-KR" sz="2000" dirty="0">
                <a:latin typeface="+mj-lt"/>
              </a:rPr>
              <a:t>: 1~45</a:t>
            </a:r>
            <a:r>
              <a:rPr lang="ko-KR" altLang="en-US" sz="2000" dirty="0">
                <a:latin typeface="+mj-lt"/>
              </a:rPr>
              <a:t>의 숫자 중에서 무작위로 선택되는 </a:t>
            </a:r>
            <a:r>
              <a:rPr lang="en-US" altLang="ko-KR" sz="2000" dirty="0">
                <a:latin typeface="+mj-lt"/>
              </a:rPr>
              <a:t>6</a:t>
            </a:r>
            <a:r>
              <a:rPr lang="ko-KR" altLang="en-US" sz="2000" dirty="0">
                <a:latin typeface="+mj-lt"/>
              </a:rPr>
              <a:t>개의 숫자를 맞히는 게임</a:t>
            </a:r>
            <a:r>
              <a:rPr lang="en-US" altLang="ko-KR" sz="2000" dirty="0">
                <a:latin typeface="+mj-lt"/>
              </a:rPr>
              <a:t>.</a:t>
            </a:r>
          </a:p>
          <a:p>
            <a:pPr algn="l"/>
            <a:endParaRPr lang="en-US" altLang="ko-KR" sz="2000" dirty="0">
              <a:latin typeface="+mj-l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1E4122F-ECB1-41C2-858D-1C2BEF85E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814" y="1669230"/>
            <a:ext cx="87439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4E3C5D3-5527-61A9-58C7-6321AF07E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814" y="2662599"/>
            <a:ext cx="971550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AEA688EE-7928-3C30-2EDE-CEC46CC69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814" y="3737952"/>
            <a:ext cx="971740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FB15258D-4DDD-8C27-D1A2-EB1776406C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8814" y="4655041"/>
            <a:ext cx="87439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95413829-14D4-2A3A-9252-9AB2B91977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8814" y="5651491"/>
            <a:ext cx="8806815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12870E-DD29-6823-6643-BAAFA80D1BA3}"/>
              </a:ext>
            </a:extLst>
          </p:cNvPr>
          <p:cNvSpPr txBox="1"/>
          <p:nvPr/>
        </p:nvSpPr>
        <p:spPr>
          <a:xfrm>
            <a:off x="334103" y="1745760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</a:rPr>
              <a:t>1</a:t>
            </a:r>
            <a:r>
              <a:rPr lang="ko-KR" altLang="en-US" dirty="0">
                <a:latin typeface="+mj-lt"/>
              </a:rPr>
              <a:t>등 당첨 확률 </a:t>
            </a:r>
            <a:r>
              <a:rPr lang="en-US" altLang="ko-KR" dirty="0">
                <a:latin typeface="+mj-lt"/>
              </a:rPr>
              <a:t>: </a:t>
            </a:r>
            <a:endParaRPr lang="ko-KR" alt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7B4D8E-A7C0-0B36-BE34-68316B51F13D}"/>
              </a:ext>
            </a:extLst>
          </p:cNvPr>
          <p:cNvSpPr txBox="1"/>
          <p:nvPr/>
        </p:nvSpPr>
        <p:spPr>
          <a:xfrm>
            <a:off x="334103" y="2773208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</a:rPr>
              <a:t>2</a:t>
            </a:r>
            <a:r>
              <a:rPr lang="ko-KR" altLang="en-US" dirty="0">
                <a:latin typeface="+mj-lt"/>
              </a:rPr>
              <a:t>등 당첨 확률 </a:t>
            </a:r>
            <a:r>
              <a:rPr lang="en-US" altLang="ko-KR" dirty="0">
                <a:latin typeface="+mj-lt"/>
              </a:rPr>
              <a:t>: </a:t>
            </a:r>
            <a:endParaRPr lang="ko-KR" altLang="en-US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002CCE-A2B5-6C65-E067-3F1939476E7A}"/>
              </a:ext>
            </a:extLst>
          </p:cNvPr>
          <p:cNvSpPr txBox="1"/>
          <p:nvPr/>
        </p:nvSpPr>
        <p:spPr>
          <a:xfrm>
            <a:off x="328536" y="3737952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</a:rPr>
              <a:t>3</a:t>
            </a:r>
            <a:r>
              <a:rPr lang="ko-KR" altLang="en-US" dirty="0">
                <a:latin typeface="+mj-lt"/>
              </a:rPr>
              <a:t>등 당첨 확률 </a:t>
            </a:r>
            <a:r>
              <a:rPr lang="en-US" altLang="ko-KR" dirty="0">
                <a:latin typeface="+mj-lt"/>
              </a:rPr>
              <a:t>: </a:t>
            </a:r>
            <a:endParaRPr lang="ko-KR" altLang="en-US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C7CAEA-1666-5E96-1AB2-E41EBFEB4E30}"/>
              </a:ext>
            </a:extLst>
          </p:cNvPr>
          <p:cNvSpPr txBox="1"/>
          <p:nvPr/>
        </p:nvSpPr>
        <p:spPr>
          <a:xfrm>
            <a:off x="327349" y="4765650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</a:rPr>
              <a:t>4</a:t>
            </a:r>
            <a:r>
              <a:rPr lang="ko-KR" altLang="en-US" dirty="0">
                <a:latin typeface="+mj-lt"/>
              </a:rPr>
              <a:t>등 당첨 확률 </a:t>
            </a:r>
            <a:r>
              <a:rPr lang="en-US" altLang="ko-KR" dirty="0">
                <a:latin typeface="+mj-lt"/>
              </a:rPr>
              <a:t>: </a:t>
            </a:r>
            <a:endParaRPr lang="ko-KR" altLang="en-US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F70867-9AF6-C5E4-7667-0FF715248B40}"/>
              </a:ext>
            </a:extLst>
          </p:cNvPr>
          <p:cNvSpPr txBox="1"/>
          <p:nvPr/>
        </p:nvSpPr>
        <p:spPr>
          <a:xfrm>
            <a:off x="355040" y="5762100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</a:rPr>
              <a:t>5</a:t>
            </a:r>
            <a:r>
              <a:rPr lang="ko-KR" altLang="en-US" dirty="0">
                <a:latin typeface="+mj-lt"/>
              </a:rPr>
              <a:t>등 당첨 확률 </a:t>
            </a:r>
            <a:r>
              <a:rPr lang="en-US" altLang="ko-KR" dirty="0">
                <a:latin typeface="+mj-lt"/>
              </a:rPr>
              <a:t>: </a:t>
            </a:r>
            <a:endParaRPr lang="ko-KR" altLang="en-US" dirty="0">
              <a:latin typeface="+mj-lt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29F18FEF-E00F-F9FB-C4A9-A1BCD71DAF4C}"/>
              </a:ext>
            </a:extLst>
          </p:cNvPr>
          <p:cNvSpPr txBox="1">
            <a:spLocks/>
          </p:cNvSpPr>
          <p:nvPr/>
        </p:nvSpPr>
        <p:spPr>
          <a:xfrm>
            <a:off x="229314" y="342446"/>
            <a:ext cx="10678280" cy="618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b="1" dirty="0">
                <a:latin typeface="+mj-lt"/>
              </a:rPr>
              <a:t>#</a:t>
            </a:r>
            <a:r>
              <a:rPr lang="ko-KR" altLang="en-US" sz="2800" b="1" dirty="0">
                <a:latin typeface="+mj-lt"/>
              </a:rPr>
              <a:t>확률 사용 예시 </a:t>
            </a:r>
            <a:r>
              <a:rPr lang="en-US" altLang="ko-KR" sz="2800" b="1" dirty="0">
                <a:latin typeface="+mj-lt"/>
              </a:rPr>
              <a:t>1</a:t>
            </a:r>
          </a:p>
          <a:p>
            <a:pPr algn="l"/>
            <a:endParaRPr lang="en-US" altLang="ko-KR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398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60041F87-A544-B05A-897F-B7BB4E608A53}"/>
              </a:ext>
            </a:extLst>
          </p:cNvPr>
          <p:cNvSpPr txBox="1">
            <a:spLocks/>
          </p:cNvSpPr>
          <p:nvPr/>
        </p:nvSpPr>
        <p:spPr>
          <a:xfrm>
            <a:off x="476175" y="1135382"/>
            <a:ext cx="10678280" cy="455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b="1" dirty="0">
                <a:latin typeface="+mj-lt"/>
              </a:rPr>
              <a:t>· </a:t>
            </a:r>
            <a:r>
              <a:rPr lang="ko-KR" altLang="en-US" dirty="0">
                <a:latin typeface="+mj-lt"/>
              </a:rPr>
              <a:t>손가락 지문 </a:t>
            </a:r>
            <a:r>
              <a:rPr lang="en-US" altLang="ko-KR" dirty="0">
                <a:latin typeface="+mj-lt"/>
              </a:rPr>
              <a:t>: </a:t>
            </a:r>
            <a:r>
              <a:rPr lang="ko-KR" altLang="en-US" dirty="0">
                <a:latin typeface="+mj-lt"/>
              </a:rPr>
              <a:t>선의 배열에 따라 </a:t>
            </a:r>
            <a:r>
              <a:rPr lang="en-US" altLang="ko-KR" dirty="0">
                <a:latin typeface="+mj-lt"/>
              </a:rPr>
              <a:t>1~9</a:t>
            </a:r>
            <a:r>
              <a:rPr lang="ko-KR" altLang="en-US" dirty="0">
                <a:latin typeface="+mj-lt"/>
              </a:rPr>
              <a:t>의 숫자를 부여 받음</a:t>
            </a:r>
            <a:r>
              <a:rPr lang="en-US" altLang="ko-KR" dirty="0">
                <a:latin typeface="+mj-lt"/>
              </a:rPr>
              <a:t> (</a:t>
            </a:r>
            <a:r>
              <a:rPr lang="ko-KR" altLang="en-US" dirty="0">
                <a:latin typeface="+mj-lt"/>
              </a:rPr>
              <a:t>지문이 없다면 </a:t>
            </a:r>
            <a:r>
              <a:rPr lang="en-US" altLang="ko-KR" dirty="0">
                <a:latin typeface="+mj-lt"/>
              </a:rPr>
              <a:t>0)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29F18FEF-E00F-F9FB-C4A9-A1BCD71DAF4C}"/>
              </a:ext>
            </a:extLst>
          </p:cNvPr>
          <p:cNvSpPr txBox="1">
            <a:spLocks/>
          </p:cNvSpPr>
          <p:nvPr/>
        </p:nvSpPr>
        <p:spPr>
          <a:xfrm>
            <a:off x="229314" y="360031"/>
            <a:ext cx="10678280" cy="4554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b="1" dirty="0">
                <a:latin typeface="+mj-lt"/>
              </a:rPr>
              <a:t>#</a:t>
            </a:r>
            <a:r>
              <a:rPr lang="ko-KR" altLang="en-US" sz="2800" b="1" dirty="0">
                <a:latin typeface="+mj-lt"/>
              </a:rPr>
              <a:t>확률 사용 예시 </a:t>
            </a:r>
            <a:r>
              <a:rPr lang="en-US" altLang="ko-KR" sz="2800" b="1" dirty="0">
                <a:latin typeface="+mj-lt"/>
              </a:rPr>
              <a:t>2</a:t>
            </a:r>
          </a:p>
          <a:p>
            <a:pPr algn="l"/>
            <a:endParaRPr lang="en-US" altLang="ko-KR" sz="2800" b="1" dirty="0">
              <a:latin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58EF39-82FA-CADF-AC79-D6BC842D98C6}"/>
              </a:ext>
            </a:extLst>
          </p:cNvPr>
          <p:cNvSpPr txBox="1">
            <a:spLocks/>
          </p:cNvSpPr>
          <p:nvPr/>
        </p:nvSpPr>
        <p:spPr>
          <a:xfrm>
            <a:off x="476178" y="2405635"/>
            <a:ext cx="5606145" cy="4554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b="1" dirty="0">
                <a:latin typeface="+mj-lt"/>
              </a:rPr>
              <a:t>·</a:t>
            </a:r>
            <a:r>
              <a:rPr lang="en-US" altLang="ko-KR" sz="1600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한 손가락이 가질 수 있는 지문 생성 확률 </a:t>
            </a:r>
            <a:r>
              <a:rPr lang="en-US" altLang="ko-KR" dirty="0">
                <a:latin typeface="+mj-lt"/>
              </a:rPr>
              <a:t>: 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1D1BC6F-D694-40D5-B0FE-A9F41D941C45}"/>
              </a:ext>
            </a:extLst>
          </p:cNvPr>
          <p:cNvSpPr txBox="1">
            <a:spLocks/>
          </p:cNvSpPr>
          <p:nvPr/>
        </p:nvSpPr>
        <p:spPr>
          <a:xfrm>
            <a:off x="441009" y="3807398"/>
            <a:ext cx="5008268" cy="4554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latin typeface="+mj-lt"/>
              </a:rPr>
              <a:t>·</a:t>
            </a:r>
            <a:r>
              <a:rPr lang="en-US" altLang="ko-KR" sz="1800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한쪽 손이 가질 수 있는 지문 확률 </a:t>
            </a:r>
            <a:r>
              <a:rPr lang="en-US" altLang="ko-KR" dirty="0">
                <a:latin typeface="+mj-lt"/>
              </a:rPr>
              <a:t>: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3D29ABD8-370F-70A6-2318-4D55A149A066}"/>
              </a:ext>
            </a:extLst>
          </p:cNvPr>
          <p:cNvSpPr txBox="1">
            <a:spLocks/>
          </p:cNvSpPr>
          <p:nvPr/>
        </p:nvSpPr>
        <p:spPr>
          <a:xfrm>
            <a:off x="424075" y="5307072"/>
            <a:ext cx="5008268" cy="4554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latin typeface="+mj-lt"/>
              </a:rPr>
              <a:t>·</a:t>
            </a:r>
            <a:r>
              <a:rPr lang="en-US" altLang="ko-KR" sz="1800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양쪽 손이 가질 수 있는 지문 확률 </a:t>
            </a:r>
            <a:r>
              <a:rPr lang="en-US" altLang="ko-KR" dirty="0">
                <a:latin typeface="+mj-lt"/>
              </a:rPr>
              <a:t>:</a:t>
            </a:r>
          </a:p>
        </p:txBody>
      </p:sp>
      <p:pic>
        <p:nvPicPr>
          <p:cNvPr id="19" name="Picture 16">
            <a:extLst>
              <a:ext uri="{FF2B5EF4-FFF2-40B4-BE49-F238E27FC236}">
                <a16:creationId xmlns:a16="http://schemas.microsoft.com/office/drawing/2014/main" id="{E555B750-F014-7B2E-7F31-6798014F1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308" y="2211480"/>
            <a:ext cx="593777" cy="862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8">
            <a:extLst>
              <a:ext uri="{FF2B5EF4-FFF2-40B4-BE49-F238E27FC236}">
                <a16:creationId xmlns:a16="http://schemas.microsoft.com/office/drawing/2014/main" id="{C4C1BD9A-DD2F-D749-B6E6-CF6508169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277" y="3603706"/>
            <a:ext cx="3306595" cy="862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D654478-7F08-DA5E-7B2A-409EACCE9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2343" y="5066897"/>
            <a:ext cx="6280240" cy="9357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82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60041F87-A544-B05A-897F-B7BB4E608A53}"/>
              </a:ext>
            </a:extLst>
          </p:cNvPr>
          <p:cNvSpPr txBox="1">
            <a:spLocks/>
          </p:cNvSpPr>
          <p:nvPr/>
        </p:nvSpPr>
        <p:spPr>
          <a:xfrm>
            <a:off x="476175" y="1135382"/>
            <a:ext cx="10678280" cy="455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b="1" dirty="0">
                <a:latin typeface="+mj-lt"/>
              </a:rPr>
              <a:t>· </a:t>
            </a:r>
            <a:r>
              <a:rPr lang="ko-KR" altLang="en-US" dirty="0">
                <a:latin typeface="+mj-lt"/>
              </a:rPr>
              <a:t>손가락 지문 </a:t>
            </a:r>
            <a:r>
              <a:rPr lang="en-US" altLang="ko-KR" dirty="0">
                <a:latin typeface="+mj-lt"/>
              </a:rPr>
              <a:t>: </a:t>
            </a:r>
            <a:r>
              <a:rPr lang="ko-KR" altLang="en-US" dirty="0">
                <a:latin typeface="+mj-lt"/>
              </a:rPr>
              <a:t>선의 배열에 따라 </a:t>
            </a:r>
            <a:r>
              <a:rPr lang="en-US" altLang="ko-KR" dirty="0">
                <a:latin typeface="+mj-lt"/>
              </a:rPr>
              <a:t>1~9</a:t>
            </a:r>
            <a:r>
              <a:rPr lang="ko-KR" altLang="en-US" dirty="0">
                <a:latin typeface="+mj-lt"/>
              </a:rPr>
              <a:t>의 숫자를 부여 받음</a:t>
            </a:r>
            <a:r>
              <a:rPr lang="en-US" altLang="ko-KR" dirty="0">
                <a:latin typeface="+mj-lt"/>
              </a:rPr>
              <a:t> (</a:t>
            </a:r>
            <a:r>
              <a:rPr lang="ko-KR" altLang="en-US" dirty="0">
                <a:latin typeface="+mj-lt"/>
              </a:rPr>
              <a:t>지문이 없다면 </a:t>
            </a:r>
            <a:r>
              <a:rPr lang="en-US" altLang="ko-KR" dirty="0">
                <a:latin typeface="+mj-lt"/>
              </a:rPr>
              <a:t>0)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29F18FEF-E00F-F9FB-C4A9-A1BCD71DAF4C}"/>
              </a:ext>
            </a:extLst>
          </p:cNvPr>
          <p:cNvSpPr txBox="1">
            <a:spLocks/>
          </p:cNvSpPr>
          <p:nvPr/>
        </p:nvSpPr>
        <p:spPr>
          <a:xfrm>
            <a:off x="229314" y="360031"/>
            <a:ext cx="10678280" cy="4554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b="1" dirty="0">
                <a:latin typeface="+mj-lt"/>
              </a:rPr>
              <a:t>#</a:t>
            </a:r>
            <a:r>
              <a:rPr lang="ko-KR" altLang="en-US" sz="2800" b="1" dirty="0">
                <a:latin typeface="+mj-lt"/>
              </a:rPr>
              <a:t>확률 사용 예시 </a:t>
            </a:r>
            <a:r>
              <a:rPr lang="en-US" altLang="ko-KR" sz="2800" b="1" dirty="0">
                <a:latin typeface="+mj-lt"/>
              </a:rPr>
              <a:t>3</a:t>
            </a:r>
          </a:p>
          <a:p>
            <a:pPr algn="l"/>
            <a:endParaRPr lang="en-US" altLang="ko-KR" sz="2800" b="1" dirty="0">
              <a:latin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58EF39-82FA-CADF-AC79-D6BC842D98C6}"/>
              </a:ext>
            </a:extLst>
          </p:cNvPr>
          <p:cNvSpPr txBox="1">
            <a:spLocks/>
          </p:cNvSpPr>
          <p:nvPr/>
        </p:nvSpPr>
        <p:spPr>
          <a:xfrm>
            <a:off x="476178" y="2405635"/>
            <a:ext cx="5606145" cy="4554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b="1" dirty="0">
                <a:latin typeface="+mj-lt"/>
              </a:rPr>
              <a:t>·</a:t>
            </a:r>
            <a:r>
              <a:rPr lang="en-US" altLang="ko-KR" sz="1600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한 손가락이 가질 수 있는 지문 생성 확률 </a:t>
            </a:r>
            <a:r>
              <a:rPr lang="en-US" altLang="ko-KR" dirty="0">
                <a:latin typeface="+mj-lt"/>
              </a:rPr>
              <a:t>: 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1D1BC6F-D694-40D5-B0FE-A9F41D941C45}"/>
              </a:ext>
            </a:extLst>
          </p:cNvPr>
          <p:cNvSpPr txBox="1">
            <a:spLocks/>
          </p:cNvSpPr>
          <p:nvPr/>
        </p:nvSpPr>
        <p:spPr>
          <a:xfrm>
            <a:off x="441009" y="3807398"/>
            <a:ext cx="5008268" cy="4554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latin typeface="+mj-lt"/>
              </a:rPr>
              <a:t>·</a:t>
            </a:r>
            <a:r>
              <a:rPr lang="en-US" altLang="ko-KR" sz="1800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한쪽 손이 가질 수 있는 지문 확률 </a:t>
            </a:r>
            <a:r>
              <a:rPr lang="en-US" altLang="ko-KR" dirty="0">
                <a:latin typeface="+mj-lt"/>
              </a:rPr>
              <a:t>: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3D29ABD8-370F-70A6-2318-4D55A149A066}"/>
              </a:ext>
            </a:extLst>
          </p:cNvPr>
          <p:cNvSpPr txBox="1">
            <a:spLocks/>
          </p:cNvSpPr>
          <p:nvPr/>
        </p:nvSpPr>
        <p:spPr>
          <a:xfrm>
            <a:off x="424075" y="5307072"/>
            <a:ext cx="5008268" cy="4554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latin typeface="+mj-lt"/>
              </a:rPr>
              <a:t>·</a:t>
            </a:r>
            <a:r>
              <a:rPr lang="en-US" altLang="ko-KR" sz="1800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양쪽 손이 가질 수 있는 지문 확률 </a:t>
            </a:r>
            <a:r>
              <a:rPr lang="en-US" altLang="ko-KR" dirty="0">
                <a:latin typeface="+mj-lt"/>
              </a:rPr>
              <a:t>:</a:t>
            </a:r>
          </a:p>
        </p:txBody>
      </p:sp>
      <p:pic>
        <p:nvPicPr>
          <p:cNvPr id="19" name="Picture 16">
            <a:extLst>
              <a:ext uri="{FF2B5EF4-FFF2-40B4-BE49-F238E27FC236}">
                <a16:creationId xmlns:a16="http://schemas.microsoft.com/office/drawing/2014/main" id="{E555B750-F014-7B2E-7F31-6798014F1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308" y="2211480"/>
            <a:ext cx="593777" cy="862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8">
            <a:extLst>
              <a:ext uri="{FF2B5EF4-FFF2-40B4-BE49-F238E27FC236}">
                <a16:creationId xmlns:a16="http://schemas.microsoft.com/office/drawing/2014/main" id="{C4C1BD9A-DD2F-D749-B6E6-CF6508169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277" y="3603706"/>
            <a:ext cx="3306595" cy="862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D654478-7F08-DA5E-7B2A-409EACCE9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2343" y="5066897"/>
            <a:ext cx="6280240" cy="9357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034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29F18FEF-E00F-F9FB-C4A9-A1BCD71DAF4C}"/>
              </a:ext>
            </a:extLst>
          </p:cNvPr>
          <p:cNvSpPr txBox="1">
            <a:spLocks/>
          </p:cNvSpPr>
          <p:nvPr/>
        </p:nvSpPr>
        <p:spPr>
          <a:xfrm>
            <a:off x="229314" y="360031"/>
            <a:ext cx="10678280" cy="4554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b="1" dirty="0">
                <a:latin typeface="+mj-lt"/>
              </a:rPr>
              <a:t>#</a:t>
            </a:r>
            <a:r>
              <a:rPr lang="ko-KR" altLang="en-US" sz="2800" b="1" dirty="0">
                <a:latin typeface="+mj-lt"/>
              </a:rPr>
              <a:t>확률 사용 예시 </a:t>
            </a:r>
            <a:r>
              <a:rPr lang="en-US" altLang="ko-KR" sz="2800" b="1" dirty="0">
                <a:latin typeface="+mj-lt"/>
              </a:rPr>
              <a:t>3</a:t>
            </a:r>
          </a:p>
          <a:p>
            <a:pPr algn="l"/>
            <a:endParaRPr lang="en-US" altLang="ko-KR" sz="2800" b="1" dirty="0"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8BE486-381A-2B58-8A6C-EFFB4A48F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488" y="2558237"/>
            <a:ext cx="9221023" cy="3704308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9C35F01-4D68-1BDB-EB32-0C7ADB5A6DFB}"/>
              </a:ext>
            </a:extLst>
          </p:cNvPr>
          <p:cNvSpPr txBox="1">
            <a:spLocks/>
          </p:cNvSpPr>
          <p:nvPr/>
        </p:nvSpPr>
        <p:spPr>
          <a:xfrm>
            <a:off x="756860" y="1161529"/>
            <a:ext cx="10678280" cy="12860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b="1" dirty="0">
                <a:latin typeface="+mj-lt"/>
              </a:rPr>
              <a:t>· </a:t>
            </a:r>
            <a:r>
              <a:rPr lang="en-US" altLang="ko-KR" sz="2400" dirty="0">
                <a:latin typeface="+mj-lt"/>
              </a:rPr>
              <a:t>s </a:t>
            </a:r>
            <a:r>
              <a:rPr lang="ko-KR" altLang="en-US" sz="2400" dirty="0" err="1">
                <a:latin typeface="+mj-lt"/>
              </a:rPr>
              <a:t>오비탈</a:t>
            </a:r>
            <a:r>
              <a:rPr lang="ko-KR" altLang="en-US" sz="2400" dirty="0">
                <a:latin typeface="+mj-lt"/>
              </a:rPr>
              <a:t> </a:t>
            </a:r>
            <a:r>
              <a:rPr lang="en-US" altLang="ko-KR" sz="2400" dirty="0">
                <a:latin typeface="+mj-lt"/>
              </a:rPr>
              <a:t>: </a:t>
            </a:r>
            <a:r>
              <a:rPr lang="ko-KR" altLang="en-US" sz="2400" dirty="0">
                <a:latin typeface="+mj-lt"/>
              </a:rPr>
              <a:t>방향성 없는 구형으로 전자가 </a:t>
            </a:r>
            <a:r>
              <a:rPr lang="en-US" altLang="ko-KR" sz="2400" dirty="0">
                <a:latin typeface="+mj-lt"/>
              </a:rPr>
              <a:t>2</a:t>
            </a:r>
            <a:r>
              <a:rPr lang="ko-KR" altLang="en-US" sz="2400" dirty="0">
                <a:latin typeface="+mj-lt"/>
              </a:rPr>
              <a:t>개까지 들어갈 수 있다</a:t>
            </a:r>
            <a:r>
              <a:rPr lang="en-US" altLang="ko-KR" sz="2400" dirty="0">
                <a:latin typeface="+mj-lt"/>
              </a:rPr>
              <a:t>. </a:t>
            </a:r>
          </a:p>
          <a:p>
            <a:pPr algn="l"/>
            <a:r>
              <a:rPr lang="en-US" altLang="ko-KR" dirty="0" err="1">
                <a:ea typeface="문체부 쓰기 정체" panose="02030609000101010101" pitchFamily="17" charset="-127"/>
              </a:rPr>
              <a:t>전자</a:t>
            </a:r>
            <a:r>
              <a:rPr lang="en-US" altLang="ko-KR" dirty="0">
                <a:ea typeface="문체부 쓰기 정체" panose="02030609000101010101" pitchFamily="17" charset="-127"/>
              </a:rPr>
              <a:t> </a:t>
            </a:r>
            <a:r>
              <a:rPr lang="en-US" altLang="ko-KR" dirty="0" err="1">
                <a:ea typeface="문체부 쓰기 정체" panose="02030609000101010101" pitchFamily="17" charset="-127"/>
              </a:rPr>
              <a:t>존재</a:t>
            </a:r>
            <a:r>
              <a:rPr lang="en-US" altLang="ko-KR" dirty="0">
                <a:ea typeface="문체부 쓰기 정체" panose="02030609000101010101" pitchFamily="17" charset="-127"/>
              </a:rPr>
              <a:t> </a:t>
            </a:r>
            <a:r>
              <a:rPr lang="en-US" altLang="ko-KR" dirty="0" err="1">
                <a:ea typeface="문체부 쓰기 정체" panose="02030609000101010101" pitchFamily="17" charset="-127"/>
              </a:rPr>
              <a:t>확률</a:t>
            </a:r>
            <a:r>
              <a:rPr lang="en-US" altLang="ko-KR" dirty="0">
                <a:ea typeface="문체부 쓰기 정체" panose="02030609000101010101" pitchFamily="17" charset="-127"/>
              </a:rPr>
              <a:t> </a:t>
            </a:r>
            <a:r>
              <a:rPr lang="en-US" altLang="ko-KR" dirty="0" err="1">
                <a:ea typeface="문체부 쓰기 정체" panose="02030609000101010101" pitchFamily="17" charset="-127"/>
              </a:rPr>
              <a:t>밀도는</a:t>
            </a:r>
            <a:r>
              <a:rPr lang="en-US" altLang="ko-KR" dirty="0">
                <a:ea typeface="문체부 쓰기 정체" panose="02030609000101010101" pitchFamily="17" charset="-127"/>
              </a:rPr>
              <a:t> </a:t>
            </a:r>
            <a:r>
              <a:rPr lang="en-US" altLang="ko-KR" dirty="0" err="1">
                <a:ea typeface="문체부 쓰기 정체" panose="02030609000101010101" pitchFamily="17" charset="-127"/>
              </a:rPr>
              <a:t>거리가</a:t>
            </a:r>
            <a:r>
              <a:rPr lang="en-US" altLang="ko-KR" dirty="0">
                <a:ea typeface="문체부 쓰기 정체" panose="02030609000101010101" pitchFamily="17" charset="-127"/>
              </a:rPr>
              <a:t> </a:t>
            </a:r>
            <a:r>
              <a:rPr lang="en-US" altLang="ko-KR" dirty="0" err="1">
                <a:ea typeface="문체부 쓰기 정체" panose="02030609000101010101" pitchFamily="17" charset="-127"/>
              </a:rPr>
              <a:t>증가할수록</a:t>
            </a:r>
            <a:r>
              <a:rPr lang="en-US" altLang="ko-KR" dirty="0">
                <a:ea typeface="문체부 쓰기 정체" panose="02030609000101010101" pitchFamily="17" charset="-127"/>
              </a:rPr>
              <a:t> </a:t>
            </a:r>
            <a:r>
              <a:rPr lang="en-US" altLang="ko-KR" dirty="0" err="1">
                <a:ea typeface="문체부 쓰기 정체" panose="02030609000101010101" pitchFamily="17" charset="-127"/>
              </a:rPr>
              <a:t>여러</a:t>
            </a:r>
            <a:r>
              <a:rPr lang="en-US" altLang="ko-KR" dirty="0">
                <a:ea typeface="문체부 쓰기 정체" panose="02030609000101010101" pitchFamily="17" charset="-127"/>
              </a:rPr>
              <a:t> </a:t>
            </a:r>
            <a:r>
              <a:rPr lang="en-US" altLang="ko-KR" dirty="0" err="1">
                <a:ea typeface="문체부 쓰기 정체" panose="02030609000101010101" pitchFamily="17" charset="-127"/>
              </a:rPr>
              <a:t>개의</a:t>
            </a:r>
            <a:r>
              <a:rPr lang="en-US" altLang="ko-KR" dirty="0">
                <a:ea typeface="문체부 쓰기 정체" panose="02030609000101010101" pitchFamily="17" charset="-127"/>
              </a:rPr>
              <a:t> </a:t>
            </a:r>
            <a:r>
              <a:rPr lang="en-US" altLang="ko-KR" dirty="0" err="1">
                <a:ea typeface="문체부 쓰기 정체" panose="02030609000101010101" pitchFamily="17" charset="-127"/>
              </a:rPr>
              <a:t>봉우리와</a:t>
            </a:r>
            <a:r>
              <a:rPr lang="en-US" altLang="ko-KR" dirty="0">
                <a:ea typeface="문체부 쓰기 정체" panose="02030609000101010101" pitchFamily="17" charset="-127"/>
              </a:rPr>
              <a:t> </a:t>
            </a:r>
            <a:r>
              <a:rPr lang="en-US" altLang="ko-KR" dirty="0" err="1">
                <a:ea typeface="문체부 쓰기 정체" panose="02030609000101010101" pitchFamily="17" charset="-127"/>
              </a:rPr>
              <a:t>골을</a:t>
            </a:r>
            <a:r>
              <a:rPr lang="en-US" altLang="ko-KR" dirty="0">
                <a:ea typeface="문체부 쓰기 정체" panose="02030609000101010101" pitchFamily="17" charset="-127"/>
              </a:rPr>
              <a:t> </a:t>
            </a:r>
            <a:r>
              <a:rPr lang="en-US" altLang="ko-KR" dirty="0" err="1">
                <a:ea typeface="문체부 쓰기 정체" panose="02030609000101010101" pitchFamily="17" charset="-127"/>
              </a:rPr>
              <a:t>보인다</a:t>
            </a:r>
            <a:r>
              <a:rPr lang="en-US" altLang="ko-KR" dirty="0">
                <a:ea typeface="문체부 쓰기 정체" panose="02030609000101010101" pitchFamily="17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95167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29F18FEF-E00F-F9FB-C4A9-A1BCD71DAF4C}"/>
              </a:ext>
            </a:extLst>
          </p:cNvPr>
          <p:cNvSpPr txBox="1">
            <a:spLocks/>
          </p:cNvSpPr>
          <p:nvPr/>
        </p:nvSpPr>
        <p:spPr>
          <a:xfrm>
            <a:off x="229314" y="360031"/>
            <a:ext cx="10678280" cy="4554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b="1" dirty="0">
                <a:latin typeface="+mj-lt"/>
              </a:rPr>
              <a:t># </a:t>
            </a:r>
            <a:r>
              <a:rPr lang="ko-KR" altLang="en-US" sz="2800" b="1" dirty="0">
                <a:latin typeface="+mj-lt"/>
              </a:rPr>
              <a:t>특정 이산확률분포를 따를 것 같은 데이터와 분포의 확인</a:t>
            </a:r>
            <a:endParaRPr lang="en-US" altLang="ko-KR" sz="2800" b="1" dirty="0">
              <a:latin typeface="+mj-lt"/>
            </a:endParaRPr>
          </a:p>
          <a:p>
            <a:pPr algn="l"/>
            <a:endParaRPr lang="en-US" altLang="ko-KR" sz="2800" b="1" dirty="0"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55948B-66A6-4AD0-E08D-9350ADF42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83" y="815479"/>
            <a:ext cx="3772426" cy="5163271"/>
          </a:xfrm>
          <a:prstGeom prst="rect">
            <a:avLst/>
          </a:prstGeom>
        </p:spPr>
      </p:pic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51CBC1A1-B279-1B58-4CCA-C33F5E3F65C3}"/>
              </a:ext>
            </a:extLst>
          </p:cNvPr>
          <p:cNvSpPr txBox="1">
            <a:spLocks/>
          </p:cNvSpPr>
          <p:nvPr/>
        </p:nvSpPr>
        <p:spPr>
          <a:xfrm>
            <a:off x="4622399" y="1074066"/>
            <a:ext cx="7539040" cy="56850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+mj-lt"/>
              </a:rPr>
              <a:t>·</a:t>
            </a:r>
            <a:r>
              <a:rPr lang="en-US" altLang="ko-KR" sz="1600" dirty="0">
                <a:latin typeface="+mj-lt"/>
              </a:rPr>
              <a:t> X</a:t>
            </a:r>
            <a:r>
              <a:rPr lang="ko-KR" altLang="en-US" sz="1600" dirty="0">
                <a:latin typeface="+mj-lt"/>
              </a:rPr>
              <a:t>축 </a:t>
            </a:r>
            <a:r>
              <a:rPr lang="en-US" altLang="ko-KR" sz="1600" dirty="0">
                <a:latin typeface="+mj-lt"/>
              </a:rPr>
              <a:t>: 130cm</a:t>
            </a:r>
            <a:r>
              <a:rPr lang="ko-KR" altLang="en-US" sz="1600" dirty="0">
                <a:latin typeface="+mj-lt"/>
              </a:rPr>
              <a:t>부터 </a:t>
            </a:r>
            <a:r>
              <a:rPr lang="en-US" altLang="ko-KR" sz="1600" dirty="0">
                <a:latin typeface="+mj-lt"/>
              </a:rPr>
              <a:t>200cm</a:t>
            </a:r>
            <a:r>
              <a:rPr lang="ko-KR" altLang="en-US" sz="1600" dirty="0">
                <a:latin typeface="+mj-lt"/>
              </a:rPr>
              <a:t> 사이의 신장 크기 </a:t>
            </a:r>
            <a:endParaRPr lang="en-US" altLang="ko-KR" sz="1600" dirty="0">
              <a:latin typeface="+mj-lt"/>
            </a:endParaRPr>
          </a:p>
          <a:p>
            <a:pPr algn="l"/>
            <a:endParaRPr lang="en-US" altLang="ko-KR" sz="1600" dirty="0">
              <a:latin typeface="+mj-lt"/>
            </a:endParaRPr>
          </a:p>
          <a:p>
            <a:pPr algn="l"/>
            <a:r>
              <a:rPr lang="en-US" altLang="ko-KR" sz="1600" b="1" dirty="0">
                <a:latin typeface="+mj-lt"/>
              </a:rPr>
              <a:t>·</a:t>
            </a:r>
            <a:r>
              <a:rPr lang="en-US" altLang="ko-KR" sz="1600" dirty="0">
                <a:latin typeface="+mj-lt"/>
              </a:rPr>
              <a:t> </a:t>
            </a:r>
            <a:r>
              <a:rPr lang="ko-KR" altLang="en-US" sz="1600" dirty="0">
                <a:latin typeface="+mj-lt"/>
              </a:rPr>
              <a:t>인구 밀도 </a:t>
            </a:r>
            <a:r>
              <a:rPr lang="en-US" altLang="ko-KR" sz="1600" dirty="0">
                <a:latin typeface="+mj-lt"/>
              </a:rPr>
              <a:t>: </a:t>
            </a:r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y</a:t>
            </a:r>
            <a:r>
              <a:rPr lang="ko-KR" altLang="en-US" sz="1600" dirty="0">
                <a:latin typeface="+mj-lt"/>
              </a:rPr>
              <a:t>축</a:t>
            </a:r>
            <a:endParaRPr lang="en-US" altLang="ko-KR" sz="1600" dirty="0">
              <a:latin typeface="+mj-lt"/>
            </a:endParaRPr>
          </a:p>
          <a:p>
            <a:pPr algn="l"/>
            <a:endParaRPr lang="en-US" altLang="ko-KR" sz="1600" dirty="0">
              <a:latin typeface="+mj-lt"/>
            </a:endParaRPr>
          </a:p>
          <a:p>
            <a:pPr algn="l"/>
            <a:r>
              <a:rPr lang="en-US" altLang="ko-KR" sz="1600" b="1" dirty="0">
                <a:latin typeface="+mj-lt"/>
              </a:rPr>
              <a:t>·</a:t>
            </a:r>
            <a:r>
              <a:rPr lang="en-US" altLang="ko-KR" sz="1600" dirty="0">
                <a:latin typeface="+mj-lt"/>
              </a:rPr>
              <a:t> </a:t>
            </a:r>
            <a:r>
              <a:rPr lang="ko-KR" altLang="en-US" sz="1600" dirty="0">
                <a:latin typeface="+mj-lt"/>
              </a:rPr>
              <a:t>대한민국 성인의 평균적인 신장 분포를 히스토그램으로 나타냄</a:t>
            </a:r>
            <a:endParaRPr lang="en-US" altLang="ko-KR" sz="1600" dirty="0">
              <a:latin typeface="+mj-lt"/>
            </a:endParaRPr>
          </a:p>
          <a:p>
            <a:pPr algn="l"/>
            <a:endParaRPr lang="en-US" altLang="ko-KR" sz="1600" dirty="0">
              <a:latin typeface="+mj-lt"/>
            </a:endParaRPr>
          </a:p>
          <a:p>
            <a:pPr algn="l"/>
            <a:r>
              <a:rPr lang="en-US" altLang="ko-KR" sz="1600" b="1" dirty="0">
                <a:latin typeface="+mj-lt"/>
              </a:rPr>
              <a:t>·</a:t>
            </a:r>
            <a:r>
              <a:rPr lang="en-US" altLang="ko-KR" sz="1600" dirty="0">
                <a:latin typeface="+mj-lt"/>
              </a:rPr>
              <a:t> </a:t>
            </a:r>
            <a:r>
              <a:rPr lang="ko-KR" altLang="en-US" sz="1600" dirty="0">
                <a:latin typeface="+mj-lt"/>
              </a:rPr>
              <a:t>평균값 </a:t>
            </a:r>
            <a:r>
              <a:rPr lang="en-US" altLang="ko-KR" sz="1600" dirty="0">
                <a:latin typeface="+mj-lt"/>
              </a:rPr>
              <a:t>: </a:t>
            </a:r>
            <a:r>
              <a:rPr lang="ko-KR" altLang="en-US" sz="1600" dirty="0">
                <a:latin typeface="+mj-lt"/>
              </a:rPr>
              <a:t>약 </a:t>
            </a:r>
            <a:r>
              <a:rPr lang="en-US" altLang="ko-KR" sz="1600" dirty="0">
                <a:latin typeface="+mj-lt"/>
              </a:rPr>
              <a:t>166.6389cm</a:t>
            </a:r>
          </a:p>
          <a:p>
            <a:pPr algn="l"/>
            <a:endParaRPr lang="en-US" altLang="ko-KR" sz="1600" dirty="0">
              <a:latin typeface="+mj-lt"/>
            </a:endParaRPr>
          </a:p>
          <a:p>
            <a:pPr algn="l"/>
            <a:r>
              <a:rPr lang="en-US" altLang="ko-KR" sz="1600" b="1" dirty="0">
                <a:latin typeface="+mj-lt"/>
              </a:rPr>
              <a:t>·</a:t>
            </a:r>
            <a:r>
              <a:rPr lang="en-US" altLang="ko-KR" sz="1600" dirty="0">
                <a:latin typeface="+mj-lt"/>
              </a:rPr>
              <a:t> </a:t>
            </a:r>
            <a:r>
              <a:rPr lang="ko-KR" altLang="en-US" sz="1600" dirty="0">
                <a:latin typeface="+mj-lt"/>
              </a:rPr>
              <a:t>분산 </a:t>
            </a:r>
            <a:r>
              <a:rPr lang="en-US" altLang="ko-KR" sz="1600" dirty="0">
                <a:latin typeface="+mj-lt"/>
              </a:rPr>
              <a:t>:</a:t>
            </a:r>
            <a:r>
              <a:rPr lang="ko-KR" altLang="en-US" sz="1600" dirty="0">
                <a:latin typeface="+mj-lt"/>
              </a:rPr>
              <a:t> 약 </a:t>
            </a:r>
            <a:r>
              <a:rPr lang="en-US" altLang="ko-KR" sz="1600" dirty="0">
                <a:latin typeface="+mj-lt"/>
              </a:rPr>
              <a:t>81.02511</a:t>
            </a:r>
          </a:p>
          <a:p>
            <a:pPr algn="l"/>
            <a:endParaRPr lang="en-US" altLang="ko-KR" sz="1600" dirty="0">
              <a:latin typeface="+mj-lt"/>
            </a:endParaRPr>
          </a:p>
          <a:p>
            <a:pPr algn="l"/>
            <a:r>
              <a:rPr lang="en-US" altLang="ko-KR" sz="1600" b="1" dirty="0">
                <a:latin typeface="+mj-lt"/>
              </a:rPr>
              <a:t>· </a:t>
            </a:r>
            <a:r>
              <a:rPr lang="ko-KR" altLang="en-US" sz="1600" dirty="0">
                <a:latin typeface="+mj-lt"/>
              </a:rPr>
              <a:t>비교 전 </a:t>
            </a:r>
            <a:r>
              <a:rPr lang="en-US" altLang="ko-KR" sz="1600" dirty="0">
                <a:latin typeface="+mj-lt"/>
              </a:rPr>
              <a:t>: </a:t>
            </a:r>
            <a:r>
              <a:rPr lang="ko-KR" altLang="en-US" sz="1600" dirty="0">
                <a:latin typeface="+mj-lt"/>
              </a:rPr>
              <a:t>제작한 히스토그램과 데이터의 평균값을 통해 만든 </a:t>
            </a:r>
            <a:r>
              <a:rPr lang="ko-KR" altLang="en-US" sz="1600" dirty="0" err="1">
                <a:latin typeface="+mj-lt"/>
              </a:rPr>
              <a:t>푸아송</a:t>
            </a:r>
            <a:r>
              <a:rPr lang="ko-KR" altLang="en-US" sz="1600" dirty="0">
                <a:latin typeface="+mj-lt"/>
              </a:rPr>
              <a:t> 분포가</a:t>
            </a:r>
            <a:endParaRPr lang="en-US" altLang="ko-KR" sz="1600" dirty="0">
              <a:latin typeface="+mj-lt"/>
            </a:endParaRPr>
          </a:p>
          <a:p>
            <a:pPr algn="l"/>
            <a:r>
              <a:rPr lang="ko-KR" altLang="en-US" sz="1600" dirty="0">
                <a:latin typeface="+mj-lt"/>
              </a:rPr>
              <a:t> 비슷할 것이라고 생각했다</a:t>
            </a:r>
            <a:r>
              <a:rPr lang="en-US" altLang="ko-KR" sz="1600" dirty="0">
                <a:latin typeface="+mj-lt"/>
              </a:rPr>
              <a:t>.</a:t>
            </a:r>
          </a:p>
          <a:p>
            <a:pPr algn="l"/>
            <a:endParaRPr lang="en-US" altLang="ko-KR" sz="1600" dirty="0">
              <a:latin typeface="+mj-lt"/>
            </a:endParaRPr>
          </a:p>
          <a:p>
            <a:pPr algn="l"/>
            <a:r>
              <a:rPr lang="en-US" altLang="ko-KR" sz="1600" b="1" dirty="0">
                <a:latin typeface="+mj-lt"/>
              </a:rPr>
              <a:t>· </a:t>
            </a:r>
            <a:r>
              <a:rPr lang="ko-KR" altLang="en-US" sz="1600" dirty="0">
                <a:latin typeface="+mj-lt"/>
              </a:rPr>
              <a:t>비교 후 </a:t>
            </a:r>
            <a:r>
              <a:rPr lang="en-US" altLang="ko-KR" sz="1600" dirty="0">
                <a:latin typeface="+mj-lt"/>
              </a:rPr>
              <a:t>: </a:t>
            </a:r>
            <a:r>
              <a:rPr lang="ko-KR" altLang="en-US" sz="1600" dirty="0">
                <a:latin typeface="+mj-lt"/>
              </a:rPr>
              <a:t>히스토그램과 </a:t>
            </a:r>
            <a:r>
              <a:rPr lang="ko-KR" altLang="en-US" sz="1600" dirty="0" err="1">
                <a:latin typeface="+mj-lt"/>
              </a:rPr>
              <a:t>푸아송</a:t>
            </a:r>
            <a:r>
              <a:rPr lang="ko-KR" altLang="en-US" sz="1600" dirty="0">
                <a:latin typeface="+mj-lt"/>
              </a:rPr>
              <a:t> 분포의 전체적 개형의 모습은 유사하지만</a:t>
            </a:r>
            <a:r>
              <a:rPr lang="en-US" altLang="ko-KR" sz="1600" dirty="0">
                <a:latin typeface="+mj-lt"/>
              </a:rPr>
              <a:t>, </a:t>
            </a:r>
          </a:p>
          <a:p>
            <a:pPr algn="l"/>
            <a:r>
              <a:rPr lang="ko-KR" altLang="en-US" sz="1600" dirty="0">
                <a:latin typeface="+mj-lt"/>
              </a:rPr>
              <a:t>밀도 값의 측면에서는 히스토그램과의 차이 가 존재한다</a:t>
            </a:r>
            <a:r>
              <a:rPr lang="en-US" altLang="ko-KR" sz="1600" dirty="0">
                <a:latin typeface="+mj-lt"/>
              </a:rPr>
              <a:t>. </a:t>
            </a:r>
            <a:r>
              <a:rPr lang="ko-KR" altLang="en-US" sz="1600" dirty="0">
                <a:latin typeface="+mj-lt"/>
              </a:rPr>
              <a:t>양쪽 끝 값 근처에서의</a:t>
            </a:r>
            <a:endParaRPr lang="en-US" altLang="ko-KR" sz="1600" dirty="0">
              <a:latin typeface="+mj-lt"/>
            </a:endParaRPr>
          </a:p>
          <a:p>
            <a:pPr algn="l"/>
            <a:r>
              <a:rPr lang="ko-KR" altLang="en-US" sz="1600" dirty="0">
                <a:latin typeface="+mj-lt"/>
              </a:rPr>
              <a:t>그래프 추세 차이와 밀도 값 차이가 다른 부분에 비해서 큰 편이다</a:t>
            </a:r>
            <a:r>
              <a:rPr lang="en-US" altLang="ko-KR" sz="1600" dirty="0">
                <a:latin typeface="+mj-lt"/>
              </a:rPr>
              <a:t>.</a:t>
            </a:r>
          </a:p>
          <a:p>
            <a:pPr algn="l"/>
            <a:endParaRPr lang="en-US" altLang="ko-KR" sz="1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DB56E2-5477-6982-B62E-E53FA734866C}"/>
              </a:ext>
            </a:extLst>
          </p:cNvPr>
          <p:cNvSpPr txBox="1"/>
          <p:nvPr/>
        </p:nvSpPr>
        <p:spPr>
          <a:xfrm>
            <a:off x="386159" y="5856070"/>
            <a:ext cx="40706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3"/>
              </a:rPr>
              <a:t>https://mdis.kostat.go.kr/dwnlSvc/ofrSurvSearch.do?curMenuNo=UI_POR_P9240</a:t>
            </a:r>
            <a:endParaRPr lang="en-US" altLang="ko-KR" sz="1200" dirty="0"/>
          </a:p>
          <a:p>
            <a:r>
              <a:rPr lang="ko-KR" altLang="en-US" sz="1200" dirty="0"/>
              <a:t>보건 </a:t>
            </a:r>
            <a:r>
              <a:rPr lang="en-US" altLang="ko-KR" sz="1200" dirty="0"/>
              <a:t>&gt; </a:t>
            </a:r>
            <a:r>
              <a:rPr lang="ko-KR" altLang="en-US" sz="1200" dirty="0"/>
              <a:t>국민체력측정통계 </a:t>
            </a:r>
            <a:r>
              <a:rPr lang="en-US" altLang="ko-KR" sz="1200" dirty="0"/>
              <a:t>&gt; </a:t>
            </a:r>
            <a:r>
              <a:rPr lang="ko-KR" altLang="en-US" sz="1200" dirty="0"/>
              <a:t>성인 </a:t>
            </a:r>
            <a:r>
              <a:rPr lang="en-US" altLang="ko-KR" sz="1200" dirty="0"/>
              <a:t>&gt; 2019 &gt; </a:t>
            </a:r>
            <a:r>
              <a:rPr lang="ko-KR" altLang="en-US" sz="1200" dirty="0"/>
              <a:t>신장</a:t>
            </a:r>
            <a:r>
              <a:rPr lang="en-US" altLang="ko-KR" sz="1200" dirty="0"/>
              <a:t>(</a:t>
            </a:r>
            <a:r>
              <a:rPr lang="ko-KR" altLang="en-US" sz="1200" dirty="0"/>
              <a:t>숫자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8485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29F18FEF-E00F-F9FB-C4A9-A1BCD71DAF4C}"/>
              </a:ext>
            </a:extLst>
          </p:cNvPr>
          <p:cNvSpPr txBox="1">
            <a:spLocks/>
          </p:cNvSpPr>
          <p:nvPr/>
        </p:nvSpPr>
        <p:spPr>
          <a:xfrm>
            <a:off x="229314" y="360031"/>
            <a:ext cx="10678280" cy="4554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b="1" dirty="0">
                <a:latin typeface="+mj-lt"/>
              </a:rPr>
              <a:t># </a:t>
            </a:r>
            <a:r>
              <a:rPr lang="ko-KR" altLang="en-US" sz="2800" b="1" dirty="0">
                <a:latin typeface="+mj-lt"/>
              </a:rPr>
              <a:t>특정 이산확률분포를 따를 것 같은 데이터와 분포의 확인</a:t>
            </a:r>
            <a:endParaRPr lang="en-US" altLang="ko-KR" sz="2800" b="1" dirty="0">
              <a:latin typeface="+mj-lt"/>
            </a:endParaRPr>
          </a:p>
          <a:p>
            <a:pPr algn="l"/>
            <a:endParaRPr lang="en-US" altLang="ko-KR" sz="2800" b="1" dirty="0">
              <a:latin typeface="+mj-lt"/>
            </a:endParaRPr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C096707F-715F-59C3-A3D4-E4445CB9A83E}"/>
              </a:ext>
            </a:extLst>
          </p:cNvPr>
          <p:cNvSpPr txBox="1">
            <a:spLocks/>
          </p:cNvSpPr>
          <p:nvPr/>
        </p:nvSpPr>
        <p:spPr>
          <a:xfrm>
            <a:off x="838200" y="1877383"/>
            <a:ext cx="10515600" cy="23051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dirty="0"/>
              <a:t>비교 전 </a:t>
            </a:r>
            <a:r>
              <a:rPr lang="en-US" altLang="ko-KR" sz="2000" dirty="0"/>
              <a:t>: </a:t>
            </a:r>
            <a:r>
              <a:rPr lang="ko-KR" altLang="en-US" sz="2000" dirty="0"/>
              <a:t>제작한 히스토그램과 데이터의 평균값을 통해 만든 </a:t>
            </a:r>
            <a:r>
              <a:rPr lang="ko-KR" altLang="en-US" sz="2000" dirty="0" err="1"/>
              <a:t>푸아송</a:t>
            </a:r>
            <a:r>
              <a:rPr lang="ko-KR" altLang="en-US" sz="2000" dirty="0"/>
              <a:t> 분포가 유사할 것이라는 판단</a:t>
            </a:r>
            <a:r>
              <a:rPr lang="en-US" altLang="ko-KR" sz="2000" dirty="0"/>
              <a:t>.</a:t>
            </a:r>
          </a:p>
          <a:p>
            <a:pPr algn="l"/>
            <a:endParaRPr lang="en-US" altLang="ko-KR" sz="2000" dirty="0"/>
          </a:p>
          <a:p>
            <a:pPr algn="l"/>
            <a:r>
              <a:rPr lang="ko-KR" altLang="en-US" sz="2000" dirty="0"/>
              <a:t>비교 후 </a:t>
            </a:r>
            <a:r>
              <a:rPr lang="en-US" altLang="ko-KR" sz="2000" dirty="0"/>
              <a:t>: </a:t>
            </a:r>
            <a:r>
              <a:rPr lang="ko-KR" altLang="en-US" sz="2000" dirty="0"/>
              <a:t>히스토그램과 </a:t>
            </a:r>
            <a:r>
              <a:rPr lang="ko-KR" altLang="en-US" sz="2000" dirty="0" err="1"/>
              <a:t>푸아송</a:t>
            </a:r>
            <a:r>
              <a:rPr lang="ko-KR" altLang="en-US" sz="2000" dirty="0"/>
              <a:t> 분포의 전체적 개형의 모습은 유사하지만</a:t>
            </a:r>
            <a:r>
              <a:rPr lang="en-US" altLang="ko-KR" sz="2000" dirty="0"/>
              <a:t>, </a:t>
            </a:r>
            <a:r>
              <a:rPr lang="ko-KR" altLang="en-US" sz="2000" dirty="0"/>
              <a:t>밀</a:t>
            </a:r>
            <a:r>
              <a:rPr lang="ko-KR" altLang="en-US" dirty="0"/>
              <a:t>도 값의 측면에서는 히스토그램과의 차이 존재</a:t>
            </a:r>
            <a:r>
              <a:rPr lang="en-US" altLang="ko-KR" dirty="0"/>
              <a:t>.</a:t>
            </a:r>
          </a:p>
          <a:p>
            <a:pPr lvl="1" algn="l"/>
            <a:r>
              <a:rPr lang="ko-KR" altLang="en-US" dirty="0"/>
              <a:t>양쪽 끝 값 근처에서의 그래프 추세 차이와 밀도 값 차이가 다른 부분에 비해서 큰 편이다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0321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372</Words>
  <Application>Microsoft Office PowerPoint</Application>
  <PresentationFormat>와이드스크린</PresentationFormat>
  <Paragraphs>45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임새연</dc:creator>
  <cp:lastModifiedBy>임새연</cp:lastModifiedBy>
  <cp:revision>3</cp:revision>
  <dcterms:created xsi:type="dcterms:W3CDTF">2022-10-12T10:17:02Z</dcterms:created>
  <dcterms:modified xsi:type="dcterms:W3CDTF">2022-10-12T13:14:14Z</dcterms:modified>
</cp:coreProperties>
</file>