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50A6-E9C1-F094-F64C-A310C9EE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6C089-04F0-D8BA-47DF-24AE5E54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8EE2E-4257-4C7C-2949-DB109C7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7C362-E9FD-C509-27E5-E0729456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03F72-AD79-578A-5DC8-D5FDEE9F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34DA-0564-222B-B4FF-068DEEC8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EF32D-A4F4-A046-0C8E-4F8AE2C54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BE991-701A-8B8B-489F-938F300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59244-198A-AA47-5944-69B8A6DE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35994-8A19-4BE6-AC8C-85EA81C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A606F-2FEA-5CD6-45F7-20D4B022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8285C-D4F6-EA3D-B64C-66EE1589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77330-809C-3C84-2F27-CA2EE78D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BED70-F597-E3F1-9BD3-A3E0DD2B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0678D-D426-BACC-D982-AF7F4B5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9C0-15BE-4414-7B65-31914F45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F5BFD-0C7F-428E-9BE2-65B3E014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38EB6-F161-02C0-00D6-1EDA4B17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38F0B-BB71-EAD5-AC08-D967015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C213B-51A4-859C-B94E-E011207E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FA122-0CEA-5E51-04C1-77B2B13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1962C-141A-7785-0B9E-BC81A64F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7012-1648-8A01-6B5A-9FF14096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4A236-B08E-02A9-AFE8-59AB09A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1EC8D-3D19-1636-22EE-F4A09147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2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C34B6-1DDE-39DB-B874-84CD83EB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CC5F1-4B69-108E-4130-4D3515745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53325-3A0A-1D6C-6C97-8E4F4E25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6F26C-E4B1-6EC6-CF08-A42E181B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0EBB7-18BA-07D5-4C61-7A235402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5CBA3-FEB2-E8EF-F100-77E19F7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6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236D7-F78E-13A3-133F-35936972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283CD-5A08-32A4-0258-53C7319C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1BA24-0A43-4224-8AA1-89970891D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95AAB-E1FF-30CC-D352-B0F65507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00023-88F1-4BFB-4577-1C8AAC9BD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B89BD-2C5A-93EF-E3CB-44A61044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D2C4ED-D414-8ABC-53F9-A3BB76D3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7DC8-2140-C79D-8EA6-291B798B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20C5-8056-26E1-55E4-2250FFB8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F290D-4DC4-8EFB-3693-84A0CA64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576F9-4650-C399-6ADF-F147094A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0006E-93E0-6DD2-824E-E297753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7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F7215-DF98-1539-68C8-25B932B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F7E65B-C534-690A-A601-4836012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BD3FB-CEB5-B06B-C0B0-12598AA5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0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3D148-C0B5-3F4C-BCBA-9183C2A0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6A34B-27DA-66CF-1F13-7B41BA85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1F4AE-C923-2851-E86E-9078A2F7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5B9DE-B9D3-2195-78F8-B54E5A9C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8804C-62AB-9213-FAA5-1F877DEC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70D0C-37B4-4C66-B121-F6C358FB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EFF47-8B67-F1D2-6065-E27BA43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CE1683-060D-DEC4-699E-D2DD3DA0C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BC424-2E62-E69B-1DC5-92A58EEB9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5B218-7650-9ACB-39BF-608D5BA6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74303-B6E2-2BE8-40B5-ECD8C1A4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B60E0-3575-1B94-4141-11B52A04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3F5B00-7194-7CA7-CFB9-B0F2CC8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8F3EF-3A90-CF9D-2557-6716ECC3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C80BA-A147-9718-36FD-1A4FDDAB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0C15-0FEA-4B39-AF04-0063598B4D6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5E416-7FEA-0F38-06C9-9B3A5BB6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CE683-6E06-968E-F324-C5601E2A7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BC71-5E68-4C43-B0B5-6628E5F0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E47D4-86EF-8F29-306C-7808208E013B}"/>
              </a:ext>
            </a:extLst>
          </p:cNvPr>
          <p:cNvSpPr txBox="1"/>
          <p:nvPr/>
        </p:nvSpPr>
        <p:spPr>
          <a:xfrm>
            <a:off x="2385689" y="2721114"/>
            <a:ext cx="74206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/>
              <a:t>통계처리입문 </a:t>
            </a:r>
            <a:r>
              <a:rPr lang="en-US" altLang="ko-KR" sz="5000" b="1" dirty="0"/>
              <a:t>6</a:t>
            </a:r>
            <a:r>
              <a:rPr lang="ko-KR" altLang="en-US" sz="5000" b="1" dirty="0"/>
              <a:t>주차 과제</a:t>
            </a:r>
            <a:endParaRPr lang="en-US" altLang="ko-KR" sz="5000" b="1" dirty="0"/>
          </a:p>
          <a:p>
            <a:pPr algn="ctr"/>
            <a:endParaRPr lang="en-US" altLang="ko-KR" sz="1100" b="1" dirty="0"/>
          </a:p>
          <a:p>
            <a:pPr algn="ctr"/>
            <a:r>
              <a:rPr lang="en-US" altLang="ko-KR" sz="2500" dirty="0"/>
              <a:t>21102054 </a:t>
            </a:r>
            <a:r>
              <a:rPr lang="ko-KR" altLang="en-US" sz="2500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19599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그림1.표준정규분포 곡선상의 9등급">
            <a:extLst>
              <a:ext uri="{FF2B5EF4-FFF2-40B4-BE49-F238E27FC236}">
                <a16:creationId xmlns:a16="http://schemas.microsoft.com/office/drawing/2014/main" id="{5D7C8BC7-0E07-AA62-B032-C8BDF6264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092066"/>
            <a:ext cx="5032556" cy="25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2638C-ACAD-4540-E703-1829688004DF}"/>
              </a:ext>
            </a:extLst>
          </p:cNvPr>
          <p:cNvSpPr txBox="1"/>
          <p:nvPr/>
        </p:nvSpPr>
        <p:spPr>
          <a:xfrm>
            <a:off x="439616" y="334108"/>
            <a:ext cx="6163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정규 분포 활용 사례 </a:t>
            </a:r>
            <a:r>
              <a:rPr lang="en-US" altLang="ko-KR" sz="3000" b="1" dirty="0"/>
              <a:t>1 – </a:t>
            </a:r>
            <a:r>
              <a:rPr lang="ko-KR" altLang="en-US" sz="3000" b="1" dirty="0"/>
              <a:t>수능 등급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B0DB-9E96-C4E0-553B-36C0AE1156C9}"/>
              </a:ext>
            </a:extLst>
          </p:cNvPr>
          <p:cNvSpPr txBox="1"/>
          <p:nvPr/>
        </p:nvSpPr>
        <p:spPr>
          <a:xfrm>
            <a:off x="6096000" y="1412756"/>
            <a:ext cx="5666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(1</a:t>
            </a:r>
            <a:r>
              <a:rPr lang="ko-KR" altLang="en-US" sz="2000" dirty="0"/>
              <a:t>등급과 </a:t>
            </a:r>
            <a:r>
              <a:rPr lang="en-US" altLang="ko-KR" sz="2000" dirty="0"/>
              <a:t>9</a:t>
            </a:r>
            <a:r>
              <a:rPr lang="ko-KR" altLang="en-US" sz="2000" dirty="0"/>
              <a:t>등급을 제외한 등급의 </a:t>
            </a:r>
            <a:r>
              <a:rPr lang="en-US" altLang="ko-KR" sz="2000" dirty="0"/>
              <a:t>Z </a:t>
            </a:r>
            <a:r>
              <a:rPr lang="ko-KR" altLang="en-US" sz="2000" dirty="0"/>
              <a:t>간격</a:t>
            </a:r>
            <a:r>
              <a:rPr lang="en-US" altLang="ko-KR" sz="2000" dirty="0"/>
              <a:t>) = 0.5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9B821-14EB-38E7-80CE-2F9EA7909307}"/>
              </a:ext>
            </a:extLst>
          </p:cNvPr>
          <p:cNvSpPr txBox="1"/>
          <p:nvPr/>
        </p:nvSpPr>
        <p:spPr>
          <a:xfrm>
            <a:off x="6088654" y="1993893"/>
            <a:ext cx="5663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</a:t>
            </a:r>
            <a:r>
              <a:rPr lang="ko-KR" altLang="en-US" sz="2000" dirty="0"/>
              <a:t>표준정규분포 곡선은 좌우로 무한히 뻗어 있어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1, 9</a:t>
            </a:r>
            <a:r>
              <a:rPr lang="ko-KR" altLang="en-US" sz="2000" dirty="0"/>
              <a:t>등급은 일정한 간격 부여하지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B01169-65B2-8598-B439-7A573569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71" y="3862630"/>
            <a:ext cx="2432784" cy="213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19DC7-D54F-938E-02E8-97BBADDF672C}"/>
              </a:ext>
            </a:extLst>
          </p:cNvPr>
          <p:cNvSpPr txBox="1"/>
          <p:nvPr/>
        </p:nvSpPr>
        <p:spPr>
          <a:xfrm>
            <a:off x="6088654" y="3054600"/>
            <a:ext cx="46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1,9</a:t>
            </a:r>
            <a:r>
              <a:rPr lang="ko-KR" altLang="en-US" sz="2000" dirty="0"/>
              <a:t>등급</a:t>
            </a:r>
            <a:r>
              <a:rPr lang="en-US" altLang="ko-KR" sz="2000" dirty="0"/>
              <a:t>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∞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) : 0.5-0.4599=0.0401≒0.04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D21D6-F964-8351-29CA-A0FB5438A6C1}"/>
              </a:ext>
            </a:extLst>
          </p:cNvPr>
          <p:cNvSpPr txBox="1"/>
          <p:nvPr/>
        </p:nvSpPr>
        <p:spPr>
          <a:xfrm>
            <a:off x="6088654" y="3711424"/>
            <a:ext cx="537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2, 8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등급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(1.75) : 0.4599-0.3944=0.0655≒0.07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608ED-5D02-C444-EC13-A9E3C88BE2A2}"/>
              </a:ext>
            </a:extLst>
          </p:cNvPr>
          <p:cNvSpPr txBox="1"/>
          <p:nvPr/>
        </p:nvSpPr>
        <p:spPr>
          <a:xfrm>
            <a:off x="6088654" y="4389211"/>
            <a:ext cx="537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3, 7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등급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(1.25) : 0.3944-0.2734=0.1210≒0.12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B27A5-DDF2-1908-89C5-7EC0EA0CF0D7}"/>
              </a:ext>
            </a:extLst>
          </p:cNvPr>
          <p:cNvSpPr txBox="1"/>
          <p:nvPr/>
        </p:nvSpPr>
        <p:spPr>
          <a:xfrm>
            <a:off x="6088654" y="5066998"/>
            <a:ext cx="537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4, 6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등급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(0.75) : 0.2734-0.0987=0.1747≒0.17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1A22A-5836-6343-B1AC-4AB78DF4B1C6}"/>
              </a:ext>
            </a:extLst>
          </p:cNvPr>
          <p:cNvSpPr txBox="1"/>
          <p:nvPr/>
        </p:nvSpPr>
        <p:spPr>
          <a:xfrm>
            <a:off x="6088654" y="574478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5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등급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(0.25) : 0.0987×2=0.1974≒0.20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54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C67E62-C214-6C13-8B4B-AFFEE2FC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2"/>
          <a:stretch/>
        </p:blipFill>
        <p:spPr bwMode="auto">
          <a:xfrm>
            <a:off x="369277" y="1363478"/>
            <a:ext cx="3815863" cy="44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464E9-68AA-5EB7-DDDC-EFC0051510EA}"/>
              </a:ext>
            </a:extLst>
          </p:cNvPr>
          <p:cNvSpPr txBox="1"/>
          <p:nvPr/>
        </p:nvSpPr>
        <p:spPr>
          <a:xfrm>
            <a:off x="439616" y="334108"/>
            <a:ext cx="8720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정규 분포 활용 사례 </a:t>
            </a:r>
            <a:r>
              <a:rPr lang="en-US" altLang="ko-KR" sz="3000" b="1" dirty="0"/>
              <a:t>2 – 6</a:t>
            </a:r>
            <a:r>
              <a:rPr lang="ko-KR" altLang="en-US" sz="3000" b="1" dirty="0"/>
              <a:t>시그마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품질 경영 기법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A3934-B01D-3C3A-F6D6-0745CED0D238}"/>
              </a:ext>
            </a:extLst>
          </p:cNvPr>
          <p:cNvSpPr txBox="1"/>
          <p:nvPr/>
        </p:nvSpPr>
        <p:spPr>
          <a:xfrm>
            <a:off x="4350339" y="2955656"/>
            <a:ext cx="6899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6</a:t>
            </a:r>
            <a:r>
              <a:rPr lang="ko-KR" altLang="en-US" sz="2000" dirty="0"/>
              <a:t>시그마 </a:t>
            </a:r>
            <a:r>
              <a:rPr lang="en-US" altLang="ko-KR" sz="2000" dirty="0"/>
              <a:t>: </a:t>
            </a:r>
            <a:r>
              <a:rPr lang="ko-KR" altLang="en-US" sz="2000" dirty="0"/>
              <a:t>확률적인 정규분포 상에서 평균을 중심에 두고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관리상</a:t>
            </a:r>
            <a:r>
              <a:rPr lang="en-US" altLang="ko-KR" sz="2000" dirty="0"/>
              <a:t>/</a:t>
            </a:r>
            <a:r>
              <a:rPr lang="ko-KR" altLang="en-US" sz="2000" dirty="0"/>
              <a:t>하한 안쪽으로 시그마가 여섯 개로 표현되는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62F2-7C45-2AB8-F38A-B6C0EAA8BD9F}"/>
              </a:ext>
            </a:extLst>
          </p:cNvPr>
          <p:cNvSpPr txBox="1"/>
          <p:nvPr/>
        </p:nvSpPr>
        <p:spPr>
          <a:xfrm>
            <a:off x="4350339" y="4915052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6</a:t>
            </a:r>
            <a:r>
              <a:rPr lang="ko-KR" altLang="en-US" sz="2000" dirty="0"/>
              <a:t>시그마는 제품의 불량 제로를 추구하는 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7E083-382F-6AF8-88AB-65D98541A859}"/>
              </a:ext>
            </a:extLst>
          </p:cNvPr>
          <p:cNvSpPr txBox="1"/>
          <p:nvPr/>
        </p:nvSpPr>
        <p:spPr>
          <a:xfrm>
            <a:off x="4350339" y="4089242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6</a:t>
            </a:r>
            <a:r>
              <a:rPr lang="ko-KR" altLang="en-US" sz="2000" dirty="0"/>
              <a:t> 표준편차인 </a:t>
            </a:r>
            <a:r>
              <a:rPr lang="en-US" altLang="ko-KR" sz="2000" dirty="0"/>
              <a:t>100</a:t>
            </a:r>
            <a:r>
              <a:rPr lang="ko-KR" altLang="en-US" sz="2000" dirty="0"/>
              <a:t>만 개 중에서 </a:t>
            </a:r>
            <a:r>
              <a:rPr lang="en-US" altLang="ko-KR" sz="2000" dirty="0"/>
              <a:t>3.4</a:t>
            </a:r>
            <a:r>
              <a:rPr lang="ko-KR" altLang="en-US" sz="2000" dirty="0"/>
              <a:t>개의 불량률 추구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06F2F-5718-81E5-8DCD-D7266E4BD4BB}"/>
              </a:ext>
            </a:extLst>
          </p:cNvPr>
          <p:cNvSpPr txBox="1"/>
          <p:nvPr/>
        </p:nvSpPr>
        <p:spPr>
          <a:xfrm>
            <a:off x="4350339" y="1910674"/>
            <a:ext cx="7835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·</a:t>
            </a:r>
            <a:r>
              <a:rPr lang="en-US" altLang="ko-KR" sz="2000" dirty="0"/>
              <a:t> 6</a:t>
            </a:r>
            <a:r>
              <a:rPr lang="ko-KR" altLang="en-US" sz="2000" dirty="0"/>
              <a:t>시그마 </a:t>
            </a:r>
            <a:r>
              <a:rPr lang="en-US" altLang="ko-KR" sz="2000" dirty="0"/>
              <a:t>: </a:t>
            </a:r>
            <a:r>
              <a:rPr lang="ko-KR" altLang="en-US" sz="2000" dirty="0"/>
              <a:t>기업에서 전략적으로 완벽에 가까운 제품이나 서비스를</a:t>
            </a:r>
            <a:endParaRPr lang="en-US" altLang="ko-KR" sz="2000" dirty="0"/>
          </a:p>
          <a:p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제공하려는 목적으로 정립된 품질경영 기법</a:t>
            </a:r>
            <a:r>
              <a:rPr lang="en-US" altLang="ko-KR" sz="2000" dirty="0"/>
              <a:t>/</a:t>
            </a:r>
            <a:r>
              <a:rPr lang="ko-KR" altLang="en-US" sz="2000" dirty="0"/>
              <a:t>철학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8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9D1AAE-DE6D-54AC-B2D7-1A5F6F31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6" y="2162269"/>
            <a:ext cx="5476143" cy="29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5AF81-73AB-A17E-76F1-802FD9945BBF}"/>
              </a:ext>
            </a:extLst>
          </p:cNvPr>
          <p:cNvSpPr txBox="1"/>
          <p:nvPr/>
        </p:nvSpPr>
        <p:spPr>
          <a:xfrm>
            <a:off x="439616" y="334108"/>
            <a:ext cx="835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정규 분포 활용 사례 </a:t>
            </a:r>
            <a:r>
              <a:rPr lang="en-US" altLang="ko-KR" sz="3000" b="1" dirty="0"/>
              <a:t>3 – </a:t>
            </a:r>
            <a:r>
              <a:rPr lang="ko-KR" altLang="en-US" sz="3000" b="1" dirty="0" err="1"/>
              <a:t>웩슬러</a:t>
            </a:r>
            <a:r>
              <a:rPr lang="ko-KR" altLang="en-US" sz="3000" b="1" dirty="0"/>
              <a:t> 편차 지능 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5E91B-6B97-DBB9-5B36-5FD079315D4D}"/>
              </a:ext>
            </a:extLst>
          </p:cNvPr>
          <p:cNvSpPr txBox="1"/>
          <p:nvPr/>
        </p:nvSpPr>
        <p:spPr>
          <a:xfrm>
            <a:off x="6236677" y="1539379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성인 집단들에 대한 표준화 데이터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54053-C3FB-27FA-0BD8-1CD9FE614896}"/>
              </a:ext>
            </a:extLst>
          </p:cNvPr>
          <p:cNvSpPr txBox="1"/>
          <p:nvPr/>
        </p:nvSpPr>
        <p:spPr>
          <a:xfrm>
            <a:off x="6236677" y="2244535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나이에 대한 데이터는 정상 분포를 형성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F4CA-076F-2DDB-C36E-E28B36D36AF2}"/>
              </a:ext>
            </a:extLst>
          </p:cNvPr>
          <p:cNvSpPr txBox="1"/>
          <p:nvPr/>
        </p:nvSpPr>
        <p:spPr>
          <a:xfrm>
            <a:off x="6236677" y="2943894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원점수를 사람의 나이 집단에 대한 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원점수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표준화 정상 분포와 비교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52644-E86F-2889-4642-050247631A1D}"/>
              </a:ext>
            </a:extLst>
          </p:cNvPr>
          <p:cNvSpPr txBox="1"/>
          <p:nvPr/>
        </p:nvSpPr>
        <p:spPr>
          <a:xfrm>
            <a:off x="6236677" y="3947143"/>
            <a:ext cx="6009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원점수가 평균으로부터의 표준 편차 단위에 관한 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평균 원점수와 얼마나 멀리 떨어져 있는지 계산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0FB0F-C25D-2015-425B-5576BD84533B}"/>
              </a:ext>
            </a:extLst>
          </p:cNvPr>
          <p:cNvSpPr txBox="1"/>
          <p:nvPr/>
        </p:nvSpPr>
        <p:spPr>
          <a:xfrm>
            <a:off x="6236677" y="4968814"/>
            <a:ext cx="5038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값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100 , (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15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30866-CC14-0D6F-3454-8D4EACC3F999}"/>
              </a:ext>
            </a:extLst>
          </p:cNvPr>
          <p:cNvSpPr txBox="1"/>
          <p:nvPr/>
        </p:nvSpPr>
        <p:spPr>
          <a:xfrm>
            <a:off x="6236677" y="5682709"/>
            <a:ext cx="4786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편차 지능지수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18691-B304-183B-07D1-B2A73C2476CD}"/>
              </a:ext>
            </a:extLst>
          </p:cNvPr>
          <p:cNvSpPr txBox="1"/>
          <p:nvPr/>
        </p:nvSpPr>
        <p:spPr>
          <a:xfrm>
            <a:off x="439616" y="334108"/>
            <a:ext cx="3938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정규 분포 판별 방법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174CD-9C8C-11BD-5E3B-B7F2F189A87E}"/>
              </a:ext>
            </a:extLst>
          </p:cNvPr>
          <p:cNvSpPr txBox="1"/>
          <p:nvPr/>
        </p:nvSpPr>
        <p:spPr>
          <a:xfrm>
            <a:off x="2133349" y="1084142"/>
            <a:ext cx="888256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Q-Q plot</a:t>
            </a:r>
          </a:p>
          <a:p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그려서 정규성 가정이 만족되는지 시각적으로 확인하는 방법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대각선 참조선을 따라서 값들이 분포한다면 정규성 만족이라고 판단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쪽으로 치우치는 모습이라면 정규성 가정에 위배된다고 판단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사람마다 그래프의 치우친 기준이 다르므로 결과 해석이 주관적일 수 있음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016458-3C96-A02B-1327-2AAB64E4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85" y="3078530"/>
            <a:ext cx="6441830" cy="32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6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18691-B304-183B-07D1-B2A73C2476CD}"/>
              </a:ext>
            </a:extLst>
          </p:cNvPr>
          <p:cNvSpPr txBox="1"/>
          <p:nvPr/>
        </p:nvSpPr>
        <p:spPr>
          <a:xfrm>
            <a:off x="439616" y="33410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정규 분포 판별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CB444-D9B0-F754-3BFA-688CCA8D4826}"/>
              </a:ext>
            </a:extLst>
          </p:cNvPr>
          <p:cNvSpPr txBox="1"/>
          <p:nvPr/>
        </p:nvSpPr>
        <p:spPr>
          <a:xfrm>
            <a:off x="439616" y="4061679"/>
            <a:ext cx="93169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Kolmogorov-Smirnov test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Empirical distribution function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기반한 적합도 검정 방법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평균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표준편차와 히스토그램을 표준 정규분포와 비교하여 적합도 검정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Shpiro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-Wilks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마찬가지로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이면 정규성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BC58F-0D57-626B-FCE6-3D273CC5B5CC}"/>
              </a:ext>
            </a:extLst>
          </p:cNvPr>
          <p:cNvSpPr txBox="1"/>
          <p:nvPr/>
        </p:nvSpPr>
        <p:spPr>
          <a:xfrm>
            <a:off x="439616" y="1520785"/>
            <a:ext cx="950612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3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Shpiro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-Wilks test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정규성 검정으로 데이터 정규 분포를 검증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귀무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가설과 대립 가설 세움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귀무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분포 따름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 가설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분포 따르지 않음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p-value(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유의확률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이면 정규성 가정</a:t>
            </a:r>
          </a:p>
        </p:txBody>
      </p:sp>
    </p:spTree>
    <p:extLst>
      <p:ext uri="{BB962C8B-B14F-4D97-AF65-F5344CB8AC3E}">
        <p14:creationId xmlns:p14="http://schemas.microsoft.com/office/powerpoint/2010/main" val="122403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378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1</cp:revision>
  <dcterms:created xsi:type="dcterms:W3CDTF">2022-10-19T07:48:55Z</dcterms:created>
  <dcterms:modified xsi:type="dcterms:W3CDTF">2022-10-19T08:37:17Z</dcterms:modified>
</cp:coreProperties>
</file>