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7C88D-955F-5785-C1D6-0B4C46F6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F44657-9F9A-BD1B-7FDF-D76BE573F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37EC6-228E-3DE1-09F9-7D7D87A2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2BA0-3360-CEEE-48E3-02BFF30A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324BB-B11D-550B-421A-591FE729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26E06-1783-1F36-9501-1CA9A6B4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AE0C2-3525-D544-1DCC-E0DB33C4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3AB80-4E8B-AB2E-544A-A81AC992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837CD-3200-6B3C-1966-8F81C118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C381-0B4A-55EB-D8DE-C5372CBB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8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691C68-CB0B-B2F1-A54B-0F3577D55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02082-6D09-3414-8935-FADD1DAC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27CBF-ECF3-320A-1B31-0466429D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8C010-B97C-983E-2901-7BFB2C37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C5BF5-AA5E-6DEC-554E-BC10B602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557AC-75E7-3391-DEB5-D1344F40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E3370-B0E7-07C8-D256-77A6F796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27CF-7DB3-E90B-F87D-39D4A80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E09CB-B8B5-39FC-88D2-CFD65918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FD4E2-0B3A-C406-41E9-4A6C0C06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3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FE38-57F3-EF1C-3B88-EEB91C19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A136C-C8D8-F8D1-BCA6-2D26A68A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F3CBC-4A42-7EC0-B0C0-88C93F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43FFA-F5D6-EBDC-1616-6E49BCC4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0DC83-0C03-FED6-7C03-7BD5D118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4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41A-6AFA-617C-1221-AFDD4943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0DD93-5241-1868-BF29-75197E2EE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432ED-ADF6-9AD3-C6FC-6E823496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7C290-E9D8-127B-33B8-B6725A01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7693D-3984-68DA-1F64-73F7ADB8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9B4C6-1516-3F53-7247-4FAB0BF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11A4A-F285-DEEE-F85A-5269306E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C626E-0B01-F318-3D09-53052DDF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56B2F7-9CFF-5A69-48AD-087F94C2F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A7664-713A-D84B-2745-4B40008EA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B2AB3-DD82-B830-1F72-AA462E609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F950E-93B1-23B0-BAD7-45A31DB7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EC7092-5FFE-83ED-51F5-6A25E5ED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6EB02-BD51-DBDC-5130-24ACF45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C63A-07D0-BD7F-B955-1E23766B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EC33B-1CE7-38DE-EAEC-36392E56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1105C0-C792-CC2B-30F8-826B5985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F0FF33-4831-58FA-155E-5DDF2A13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3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149D5-2BE5-693A-4E12-6E8D6DDA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DCE7E5-F69E-395A-CB14-D5B5B80E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E80F2-16E4-8AAD-1DCE-EC64CE6E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2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C0DA-DDA1-EBAC-012B-23FA8BB0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865F3-510B-2F49-AF9E-32ED6B2D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4DE62-6155-9FA1-2546-C60E8BCC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C8E51-BA3B-BE9C-0878-31392D9F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98AA6-DDCD-C326-EE67-0413238C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CF81D-D412-B24A-77C6-20252356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0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A6382-BEC1-2C82-1E8F-D1B6AFD5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F441FB-1C8D-CBD8-DB62-5AC759FC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58BBF-D1AB-3D7F-6FF4-55C445731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22C09-80E0-FA74-EBFB-051A267C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96B8C-0071-0F3F-0415-E7A1CFD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75F3F-511A-0ADB-1ACB-86D88FD4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A5A87F-002E-0EE9-9E41-893F00B1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13F6B-89B0-1448-7658-0A110148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C14A1-97D4-335E-047C-AB1C2653E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1D808-A8A8-4975-8D7D-4257B90DF65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F2A94-99B1-BE38-3929-C95F4D075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A0CDC-976D-463D-8F50-139066EE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4327-F9E3-4583-BDC2-10230CB3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C6670-3DC9-32A5-8928-AA87ED47C727}"/>
              </a:ext>
            </a:extLst>
          </p:cNvPr>
          <p:cNvSpPr txBox="1"/>
          <p:nvPr/>
        </p:nvSpPr>
        <p:spPr>
          <a:xfrm>
            <a:off x="2095500" y="2598004"/>
            <a:ext cx="8572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/>
              <a:t>통계처리입문 과제</a:t>
            </a:r>
            <a:r>
              <a:rPr lang="en-US" altLang="ko-KR" sz="6600" b="1" dirty="0"/>
              <a:t>7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21102054 </a:t>
            </a:r>
            <a:r>
              <a:rPr lang="ko-KR" altLang="en-US" b="1" dirty="0"/>
              <a:t>임새연</a:t>
            </a:r>
          </a:p>
        </p:txBody>
      </p:sp>
    </p:spTree>
    <p:extLst>
      <p:ext uri="{BB962C8B-B14F-4D97-AF65-F5344CB8AC3E}">
        <p14:creationId xmlns:p14="http://schemas.microsoft.com/office/powerpoint/2010/main" val="12057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6">
            <a:extLst>
              <a:ext uri="{FF2B5EF4-FFF2-40B4-BE49-F238E27FC236}">
                <a16:creationId xmlns:a16="http://schemas.microsoft.com/office/drawing/2014/main" id="{B04C4D89-27E7-FA14-F66C-9C71253B5077}"/>
              </a:ext>
            </a:extLst>
          </p:cNvPr>
          <p:cNvSpPr txBox="1">
            <a:spLocks/>
          </p:cNvSpPr>
          <p:nvPr/>
        </p:nvSpPr>
        <p:spPr>
          <a:xfrm>
            <a:off x="440264" y="411180"/>
            <a:ext cx="11751735" cy="480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· 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데이터 출처 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: </a:t>
            </a:r>
            <a:r>
              <a:rPr lang="en-US" altLang="ko-KR" sz="2000" dirty="0" err="1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mdis.kosat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&gt; 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임금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/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물가 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&gt; 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임금결정현황조사 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&gt; 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총괄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(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제공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) &gt; 2018</a:t>
            </a:r>
          </a:p>
          <a:p>
            <a:pPr algn="l"/>
            <a:endParaRPr lang="en-US" altLang="ko-KR" sz="900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&lt;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데이터 설명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&gt;</a:t>
            </a:r>
          </a:p>
          <a:p>
            <a:pPr algn="l"/>
            <a:r>
              <a:rPr lang="en-US" altLang="ko-KR" sz="3200" b="1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    · 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2018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년 최저 임금 상승률 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: 16.4% </a:t>
            </a:r>
          </a:p>
          <a:p>
            <a:pPr algn="l"/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	  =&gt; 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이를 통해 노동자들의 임금 상승률 정도 파악 가능</a:t>
            </a:r>
            <a:endParaRPr lang="en-US" altLang="ko-KR" sz="2000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l"/>
            <a:endParaRPr lang="en-US" altLang="ko-KR" sz="2000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l"/>
            <a:r>
              <a:rPr lang="en-US" altLang="ko-KR" sz="3200" b="1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    ·</a:t>
            </a:r>
            <a:r>
              <a:rPr lang="en-US" altLang="ko-KR" sz="2000" b="1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노동자의 평균 임금인상율을 구한 뒤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같은 시기의 다른 경제지표와 임금 인상율을 비교하여</a:t>
            </a:r>
            <a:endParaRPr lang="en-US" altLang="ko-KR" sz="2000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        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그 해 경제 상황을 살펴볼 수 있다</a:t>
            </a:r>
            <a:r>
              <a:rPr lang="en-US" altLang="ko-KR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.</a:t>
            </a:r>
            <a:r>
              <a:rPr lang="ko-KR" altLang="en-US" sz="2000" dirty="0"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</a:t>
            </a:r>
            <a:endParaRPr lang="en-US" altLang="ko-KR" sz="2000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l"/>
            <a:endParaRPr lang="en-US" altLang="ko-KR" sz="2000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l"/>
            <a:endParaRPr lang="en-US" altLang="ko-KR" sz="2000" dirty="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6">
                <a:extLst>
                  <a:ext uri="{FF2B5EF4-FFF2-40B4-BE49-F238E27FC236}">
                    <a16:creationId xmlns:a16="http://schemas.microsoft.com/office/drawing/2014/main" id="{E22DA602-3A9C-3D56-19C1-EFCBA2EEC3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264" y="4368804"/>
                <a:ext cx="8921887" cy="2078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&lt;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데이터 통계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&gt;</a:t>
                </a:r>
              </a:p>
              <a:p>
                <a:pPr algn="l"/>
                <a:endParaRPr lang="en-US" altLang="ko-KR" sz="6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r>
                  <a:rPr lang="en-US" altLang="ko-KR" sz="32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·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표본 수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(n) = 9167</a:t>
                </a:r>
              </a:p>
              <a:p>
                <a:pPr algn="l"/>
                <a:r>
                  <a:rPr lang="en-US" altLang="ko-KR" sz="32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·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표본평균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)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=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모</a:t>
                </a:r>
                <a14:m>
                  <m:oMath xmlns:m="http://schemas.openxmlformats.org/officeDocument/2006/math">
                    <m:r>
                      <a:rPr lang="ko-KR" altLang="en-US" sz="2200" i="1" dirty="0"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평</m:t>
                    </m:r>
                    <m:r>
                      <a:rPr lang="ko-KR" altLang="en-US" sz="2200" i="1" dirty="0" smtClean="0"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균</m:t>
                    </m:r>
                    <m:r>
                      <a:rPr lang="ko-KR" altLang="en-US" sz="2200" i="1" dirty="0"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의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 </m:t>
                    </m:r>
                    <m:r>
                      <a:rPr lang="ko-KR" altLang="en-US" sz="2200" i="1" dirty="0"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점</m:t>
                    </m:r>
                    <m:r>
                      <a:rPr lang="ko-KR" altLang="en-US" sz="2200" i="1" dirty="0" smtClean="0"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추</m:t>
                    </m:r>
                    <m:r>
                      <a:rPr lang="ko-KR" altLang="en-US" sz="2200" i="1" dirty="0"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정</m:t>
                    </m:r>
                    <m:r>
                      <a:rPr lang="ko-KR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≅</m:t>
                    </m:r>
                  </m:oMath>
                </a14:m>
                <a:r>
                  <a:rPr lang="ko-KR" altLang="en-US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5.746</a:t>
                </a:r>
              </a:p>
              <a:p>
                <a:pPr algn="l"/>
                <a:r>
                  <a:rPr lang="en-US" altLang="ko-KR" sz="32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·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표본분산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𝑆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)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= 32.815</a:t>
                </a:r>
              </a:p>
              <a:p>
                <a:pPr algn="l"/>
                <a:endParaRPr lang="ko-KR" altLang="en-US" sz="2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내용 개체 틀 6">
                <a:extLst>
                  <a:ext uri="{FF2B5EF4-FFF2-40B4-BE49-F238E27FC236}">
                    <a16:creationId xmlns:a16="http://schemas.microsoft.com/office/drawing/2014/main" id="{E22DA602-3A9C-3D56-19C1-EFCBA2EEC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4" y="4368804"/>
                <a:ext cx="8921887" cy="2078020"/>
              </a:xfrm>
              <a:prstGeom prst="rect">
                <a:avLst/>
              </a:prstGeom>
              <a:blipFill>
                <a:blip r:embed="rId2"/>
                <a:stretch>
                  <a:fillRect l="-1571" t="-4692" b="-6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5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6">
                <a:extLst>
                  <a:ext uri="{FF2B5EF4-FFF2-40B4-BE49-F238E27FC236}">
                    <a16:creationId xmlns:a16="http://schemas.microsoft.com/office/drawing/2014/main" id="{D3A33282-4287-EE44-D79A-1740C33D1A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402" y="309579"/>
                <a:ext cx="10707449" cy="3246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&lt;</a:t>
                </a:r>
                <a:r>
                  <a:rPr lang="ko-KR" altLang="en-US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정규분포로 </a:t>
                </a:r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90% </a:t>
                </a:r>
                <a:r>
                  <a:rPr lang="ko-KR" altLang="en-US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신뢰구간 구하기</a:t>
                </a:r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&gt;</a:t>
                </a:r>
              </a:p>
              <a:p>
                <a:pPr algn="l"/>
                <a:endParaRPr lang="en-US" altLang="ko-KR" sz="1000" dirty="0"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모평균에 대한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100(1−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𝛼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신뢰구간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fPr>
                      <m:num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fPr>
                      <m:num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endParaRPr lang="en-US" altLang="ko-KR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나눔스퀘어 Light" panose="020B0600000101010101" pitchFamily="34" charset="-127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1−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=0.9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일 때</a:t>
                </a:r>
                <a:r>
                  <a:rPr lang="en-US" altLang="ko-KR" sz="2000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0.05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=1.645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90%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 구간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=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대략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(5.6476, 5.8445)</a:t>
                </a:r>
              </a:p>
              <a:p>
                <a:pPr algn="l"/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표본평균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≅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5.746</a:t>
                </a:r>
              </a:p>
              <a:p>
                <a:pPr algn="l"/>
                <a:endParaRPr lang="en-US" altLang="ko-KR" sz="2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</p:txBody>
          </p:sp>
        </mc:Choice>
        <mc:Fallback>
          <p:sp>
            <p:nvSpPr>
              <p:cNvPr id="2" name="내용 개체 틀 6">
                <a:extLst>
                  <a:ext uri="{FF2B5EF4-FFF2-40B4-BE49-F238E27FC236}">
                    <a16:creationId xmlns:a16="http://schemas.microsoft.com/office/drawing/2014/main" id="{D3A33282-4287-EE44-D79A-1740C33D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2" y="309579"/>
                <a:ext cx="10707449" cy="3246422"/>
              </a:xfrm>
              <a:prstGeom prst="rect">
                <a:avLst/>
              </a:prstGeom>
              <a:blipFill>
                <a:blip r:embed="rId2"/>
                <a:stretch>
                  <a:fillRect l="-626" t="-2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6">
                <a:extLst>
                  <a:ext uri="{FF2B5EF4-FFF2-40B4-BE49-F238E27FC236}">
                    <a16:creationId xmlns:a16="http://schemas.microsoft.com/office/drawing/2014/main" id="{A5B81C96-65DA-917C-628C-7FCD0DD532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403" y="3556001"/>
                <a:ext cx="10707449" cy="3246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&lt;</a:t>
                </a:r>
                <a:r>
                  <a:rPr lang="ko-KR" altLang="en-US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정규분포로 </a:t>
                </a:r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95% </a:t>
                </a:r>
                <a:r>
                  <a:rPr lang="ko-KR" altLang="en-US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신뢰구간 구하기</a:t>
                </a:r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&gt;</a:t>
                </a:r>
              </a:p>
              <a:p>
                <a:pPr algn="l"/>
                <a:endParaRPr lang="en-US" altLang="ko-KR" sz="1000" b="1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모평균에 대한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100(1−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𝛼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신뢰구간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fPr>
                      <m:num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fPr>
                      <m:num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endParaRPr lang="en-US" altLang="ko-KR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나눔스퀘어 Light" panose="020B0600000101010101" pitchFamily="34" charset="-127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1−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=0.95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일 때</a:t>
                </a:r>
                <a:r>
                  <a:rPr lang="en-US" altLang="ko-KR" sz="2000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0.025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=1.96</m:t>
                    </m:r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95%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 구간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=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대략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(5.6288, 5.8633)</a:t>
                </a:r>
              </a:p>
              <a:p>
                <a:pPr algn="l"/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표본평균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≅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5.746</a:t>
                </a:r>
              </a:p>
            </p:txBody>
          </p:sp>
        </mc:Choice>
        <mc:Fallback>
          <p:sp>
            <p:nvSpPr>
              <p:cNvPr id="3" name="내용 개체 틀 6">
                <a:extLst>
                  <a:ext uri="{FF2B5EF4-FFF2-40B4-BE49-F238E27FC236}">
                    <a16:creationId xmlns:a16="http://schemas.microsoft.com/office/drawing/2014/main" id="{A5B81C96-65DA-917C-628C-7FCD0DD5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3" y="3556001"/>
                <a:ext cx="10707449" cy="3246422"/>
              </a:xfrm>
              <a:prstGeom prst="rect">
                <a:avLst/>
              </a:prstGeom>
              <a:blipFill>
                <a:blip r:embed="rId3"/>
                <a:stretch>
                  <a:fillRect l="-626" t="-1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7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6">
                <a:extLst>
                  <a:ext uri="{FF2B5EF4-FFF2-40B4-BE49-F238E27FC236}">
                    <a16:creationId xmlns:a16="http://schemas.microsoft.com/office/drawing/2014/main" id="{B7620FD0-12F4-2B01-A2E8-F58CD6D21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265" y="736604"/>
                <a:ext cx="10707449" cy="286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&lt; t-</a:t>
                </a:r>
                <a:r>
                  <a:rPr lang="ko-KR" altLang="en-US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분포로 </a:t>
                </a:r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90% </a:t>
                </a:r>
                <a:r>
                  <a:rPr lang="ko-KR" altLang="en-US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신뢰구간 구하기</a:t>
                </a:r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&gt;</a:t>
                </a:r>
              </a:p>
              <a:p>
                <a:pPr algn="l"/>
                <a:endParaRPr lang="en-US" altLang="ko-KR" sz="1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(n-1) = 9166</a:t>
                </a:r>
              </a:p>
              <a:p>
                <a:pPr algn="l"/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모평균에 대한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100(1−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𝛼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신뢰구간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 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]</m:t>
                    </m:r>
                  </m:oMath>
                </a14:m>
                <a:endParaRPr lang="en-US" altLang="ko-KR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나눔스퀘어 Light" panose="020B0600000101010101" pitchFamily="34" charset="-127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1−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=0.9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일 때</a:t>
                </a:r>
                <a:r>
                  <a:rPr lang="en-US" altLang="ko-KR" sz="2000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: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(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−1)=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0.05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(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−1)≅1.64502</m:t>
                    </m:r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90%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 구간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=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대략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[5.6476, 5.8445]</a:t>
                </a:r>
              </a:p>
              <a:p>
                <a:pPr algn="l"/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표본평균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≅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5.746</a:t>
                </a:r>
              </a:p>
              <a:p>
                <a:pPr algn="l"/>
                <a:endParaRPr lang="en-US" altLang="ko-KR" sz="2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</p:txBody>
          </p:sp>
        </mc:Choice>
        <mc:Fallback>
          <p:sp>
            <p:nvSpPr>
              <p:cNvPr id="2" name="내용 개체 틀 6">
                <a:extLst>
                  <a:ext uri="{FF2B5EF4-FFF2-40B4-BE49-F238E27FC236}">
                    <a16:creationId xmlns:a16="http://schemas.microsoft.com/office/drawing/2014/main" id="{B7620FD0-12F4-2B01-A2E8-F58CD6D2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5" y="736604"/>
                <a:ext cx="10707449" cy="2861734"/>
              </a:xfrm>
              <a:prstGeom prst="rect">
                <a:avLst/>
              </a:prstGeom>
              <a:blipFill>
                <a:blip r:embed="rId2"/>
                <a:stretch>
                  <a:fillRect l="-569" t="-2345" b="-2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6">
                <a:extLst>
                  <a:ext uri="{FF2B5EF4-FFF2-40B4-BE49-F238E27FC236}">
                    <a16:creationId xmlns:a16="http://schemas.microsoft.com/office/drawing/2014/main" id="{59283766-B6BA-B022-62BE-499E1FAE5A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265" y="3852338"/>
                <a:ext cx="10707449" cy="3175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&lt; t-</a:t>
                </a:r>
                <a:r>
                  <a:rPr lang="ko-KR" altLang="en-US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분포로 </a:t>
                </a:r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95% </a:t>
                </a:r>
                <a:r>
                  <a:rPr lang="ko-KR" altLang="en-US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신뢰구간 구하기</a:t>
                </a:r>
                <a:r>
                  <a:rPr lang="en-US" altLang="ko-KR" sz="2000" b="1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&gt;</a:t>
                </a:r>
              </a:p>
              <a:p>
                <a:pPr algn="l"/>
                <a:endParaRPr lang="en-US" altLang="ko-KR" sz="1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(n-1) = 9166</a:t>
                </a:r>
              </a:p>
              <a:p>
                <a:pPr algn="l"/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모평균에 대한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100(1−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𝛼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신뢰구간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 Light" panose="020B0600000101010101" pitchFamily="34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]</m:t>
                    </m:r>
                  </m:oMath>
                </a14:m>
                <a:endParaRPr lang="en-US" altLang="ko-KR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나눔스퀘어 Light" panose="020B0600000101010101" pitchFamily="34" charset="-127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1−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=0.95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일 때</a:t>
                </a:r>
                <a:r>
                  <a:rPr lang="en-US" altLang="ko-KR" sz="2000" dirty="0"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(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−1)=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0.025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(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−1)≅1.960223</m:t>
                    </m:r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  <a:p>
                <a:pPr algn="l"/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95%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신뢰 구간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=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대략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[5.6288, 5.8633]</a:t>
                </a:r>
              </a:p>
              <a:p>
                <a:pPr algn="l"/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표본평균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≅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5.746</a:t>
                </a:r>
              </a:p>
              <a:p>
                <a:pPr algn="l"/>
                <a:endParaRPr lang="en-US" altLang="ko-KR" sz="2000" dirty="0">
                  <a:solidFill>
                    <a:schemeClr val="tx1"/>
                  </a:solidFill>
                  <a:latin typeface="나눔스퀘어 Light" panose="020B0600000101010101" pitchFamily="34" charset="-127"/>
                  <a:ea typeface="나눔스퀘어 Light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내용 개체 틀 6">
                <a:extLst>
                  <a:ext uri="{FF2B5EF4-FFF2-40B4-BE49-F238E27FC236}">
                    <a16:creationId xmlns:a16="http://schemas.microsoft.com/office/drawing/2014/main" id="{59283766-B6BA-B022-62BE-499E1FAE5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5" y="3852338"/>
                <a:ext cx="10707449" cy="3175000"/>
              </a:xfrm>
              <a:prstGeom prst="rect">
                <a:avLst/>
              </a:prstGeom>
              <a:blipFill>
                <a:blip r:embed="rId3"/>
                <a:stretch>
                  <a:fillRect l="-569" t="-2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7C56A2-A358-7B24-69D0-5D051BBE0372}"/>
                  </a:ext>
                </a:extLst>
              </p:cNvPr>
              <p:cNvSpPr txBox="1"/>
              <p:nvPr/>
            </p:nvSpPr>
            <p:spPr>
              <a:xfrm>
                <a:off x="440265" y="178450"/>
                <a:ext cx="7044267" cy="405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* n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이 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30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보다 클 때는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𝑡</m:t>
                        </m:r>
                      </m:e>
                      <m:sub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−1)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의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근사치로서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𝑧</m:t>
                        </m:r>
                      </m:e>
                      <m:sub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 Light" panose="020B0600000101010101" pitchFamily="34" charset="-127"/>
                          </a:rPr>
                          <m:t>/2</m:t>
                        </m:r>
                      </m:sub>
                    </m:sSub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를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사용한다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Light" panose="020B0600000101010101" pitchFamily="34" charset="-127"/>
                    <a:ea typeface="나눔스퀘어 Light" panose="020B0600000101010101" pitchFamily="34" charset="-127"/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7C56A2-A358-7B24-69D0-5D051BBE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5" y="178450"/>
                <a:ext cx="7044267" cy="405752"/>
              </a:xfrm>
              <a:prstGeom prst="rect">
                <a:avLst/>
              </a:prstGeom>
              <a:blipFill>
                <a:blip r:embed="rId4"/>
                <a:stretch>
                  <a:fillRect l="-692" t="-5970" b="-14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81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371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임새연</dc:creator>
  <cp:lastModifiedBy>임새연</cp:lastModifiedBy>
  <cp:revision>3</cp:revision>
  <dcterms:created xsi:type="dcterms:W3CDTF">2022-11-09T09:31:18Z</dcterms:created>
  <dcterms:modified xsi:type="dcterms:W3CDTF">2022-11-09T09:36:21Z</dcterms:modified>
</cp:coreProperties>
</file>