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3" r:id="rId4"/>
    <p:sldId id="274" r:id="rId5"/>
    <p:sldId id="275" r:id="rId6"/>
    <p:sldId id="277" r:id="rId7"/>
    <p:sldId id="286" r:id="rId8"/>
    <p:sldId id="288" r:id="rId9"/>
    <p:sldId id="289" r:id="rId10"/>
    <p:sldId id="285" r:id="rId11"/>
    <p:sldId id="291" r:id="rId12"/>
    <p:sldId id="278" r:id="rId13"/>
    <p:sldId id="279" r:id="rId14"/>
    <p:sldId id="293" r:id="rId15"/>
    <p:sldId id="299" r:id="rId16"/>
    <p:sldId id="280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82" r:id="rId26"/>
    <p:sldId id="295" r:id="rId27"/>
    <p:sldId id="296" r:id="rId28"/>
    <p:sldId id="297" r:id="rId29"/>
    <p:sldId id="308" r:id="rId30"/>
    <p:sldId id="298" r:id="rId31"/>
    <p:sldId id="283" r:id="rId32"/>
    <p:sldId id="309" r:id="rId33"/>
    <p:sldId id="269" r:id="rId34"/>
  </p:sldIdLst>
  <p:sldSz cx="12192000" cy="6858000"/>
  <p:notesSz cx="6858000" cy="9144000"/>
  <p:embeddedFontLst>
    <p:embeddedFont>
      <p:font typeface="나눔바른고딕 UltraLight" panose="020B0600000101010101" charset="-127"/>
      <p:regular r:id="rId35"/>
    </p:embeddedFont>
    <p:embeddedFont>
      <p:font typeface="Cambria Math" panose="02040503050406030204" pitchFamily="18" charset="0"/>
      <p:regular r:id="rId36"/>
    </p:embeddedFont>
    <p:embeddedFont>
      <p:font typeface="나눔스퀘어 Light" panose="020B0600000101010101" pitchFamily="50" charset="-127"/>
      <p:regular r:id="rId37"/>
    </p:embeddedFont>
    <p:embeddedFont>
      <p:font typeface="나눔바른고딕 Light" panose="020B0600000101010101" charset="-127"/>
      <p:regular r:id="rId38"/>
    </p:embeddedFont>
    <p:embeddedFont>
      <p:font typeface="나눔스퀘어" panose="020B0600000101010101" pitchFamily="50" charset="-127"/>
      <p:regular r:id="rId39"/>
    </p:embeddedFont>
    <p:embeddedFont>
      <p:font typeface="나눔바른고딕" panose="020B0603020101020101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7514" userDrawn="1">
          <p15:clr>
            <a:srgbClr val="A4A3A4"/>
          </p15:clr>
        </p15:guide>
        <p15:guide id="3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29"/>
    <a:srgbClr val="FFFFFF"/>
    <a:srgbClr val="D6CDC4"/>
    <a:srgbClr val="D7CCBE"/>
    <a:srgbClr val="976D4B"/>
    <a:srgbClr val="E8CCD4"/>
    <a:srgbClr val="FDBF57"/>
    <a:srgbClr val="876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8"/>
      </p:cViewPr>
      <p:guideLst>
        <p:guide orient="horz" pos="935"/>
        <p:guide pos="7514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BE251-32E9-4D8B-A742-F352430A8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E380E3-8AAB-4563-9321-F135AAAB3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5483D-3980-4989-9CF4-0DBC87C2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08A41-D33D-41BA-B6C0-2B41E073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2A08C-D36A-446F-9071-5C9F96FE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55949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3A12A-561E-48E0-8122-6FD5AFF2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3168BE-2412-4B2E-85B2-62AF18BE2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9E17D-9922-473F-A629-CB701E3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EAF11-02D1-4E17-A068-F0ED9C0D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3BE04-3E1F-4164-AE8B-926958B5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5881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EC2A2-8ACD-4E46-91E2-AE1084908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58B2E-60AE-458B-A1F6-F2A06BBA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D5844-38CE-4125-8DA0-FBFB0A75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29439-AC04-44FC-831E-C268FDC3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F7418-7852-4FCC-BC5D-318E6193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2263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DE6BE-559A-45DC-A453-2135C096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7FD71-7654-4CC6-9F8A-77037CCC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4119-CB89-46B9-9A4E-17EDBE8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F934B-F4B7-4D22-B64D-FFF1EE1D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05FE2-650F-49F5-98EC-67582155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7940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B8D17-85F0-4DE1-9D1C-7D343200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23D8F-88BE-4A59-93F8-E204343C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93BE8D-455D-4610-9393-16A9C9EF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DB47C-C8DE-4353-A9E5-9B362848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84BD3D-70C9-4889-9782-0D3D8A83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4767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65B88-FC74-45A1-936B-F48F2BBC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D0344-3EF3-43C8-A4F9-3EE5A060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1B82D-32DE-4C66-9377-12B197136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402FB-E83C-4FD6-9EAE-B64FCDBF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9E1EFB-816D-4413-95FE-891FB668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0CAFF-C4B2-4D5D-B021-A37076A9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9118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9E869-BF47-4DCE-8F54-764C5FBD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317D2-43E8-412C-A5CC-E6B0998DE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C4840-F2B0-4342-91FA-8B461CFF3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E8566F-BA3F-4932-A7A7-A5095D115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0823B9-BDE8-4E90-98DB-554E5F402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D4AF-6F1A-4C66-8FC5-76D01AEE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F80F27-0C3C-46ED-8F84-8E4CFC3B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966B33-D76C-404B-9AA8-6FACF737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5383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CCBC-9406-4211-9FAE-45943349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E812A4-3F16-4577-AE39-7D3FED16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EBFD6A-03FB-458B-BB22-4E76E30E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0274-3EEF-406C-9556-88FBF9F3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73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49A99D-DCFA-458F-8ACC-72599E47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0D30D4-92E0-47CD-9295-C86E3669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635AB-94A7-4E42-87C8-33F748F4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9318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F3C77-1B02-4970-925D-55AE9925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E62AA-7322-4052-8E73-C7A61BBA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A68D3C-15D8-4AEA-8E29-DD173F16D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69FE7-AEE0-42FC-9DA8-FDA68775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936A-4D79-4E1D-9119-5422DDB1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FF296-307B-4FC8-8413-D026E245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25174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0D10-28C4-43CB-948F-2E3B6019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C3D238-3F07-4D2D-93D8-3BAB7E678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AEAE9-C28A-40A2-9978-87E1B6CB8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9F613-B691-481B-8565-914C77FE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11F23-4090-4569-8760-849ACCC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E51BD-6190-40A2-92C4-E754712A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6499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388B53-4374-4DCF-9089-C0671667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D1889-E052-4980-A4AA-5F6525C2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226BC-9367-4E32-81B9-AD92CA2AD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BDB6-3A15-4AB1-A3C1-1F2B455F7C73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72025-E380-423D-9209-9A04A002A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A7313-E6FE-41D5-81BA-108D15B75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5DF5-7782-4AC2-A91F-C84B48E8C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2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svg"/><Relationship Id="rId7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7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15.png"/><Relationship Id="rId4" Type="http://schemas.openxmlformats.org/officeDocument/2006/relationships/image" Target="../media/image4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11.png"/><Relationship Id="rId7" Type="http://schemas.openxmlformats.org/officeDocument/2006/relationships/image" Target="../media/image4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1.png"/><Relationship Id="rId7" Type="http://schemas.openxmlformats.org/officeDocument/2006/relationships/image" Target="../media/image46.sv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54.png"/><Relationship Id="rId4" Type="http://schemas.openxmlformats.org/officeDocument/2006/relationships/image" Target="../media/image12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7.png"/><Relationship Id="rId7" Type="http://schemas.openxmlformats.org/officeDocument/2006/relationships/image" Target="../media/image49.svg"/><Relationship Id="rId12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15.png"/><Relationship Id="rId4" Type="http://schemas.openxmlformats.org/officeDocument/2006/relationships/image" Target="../media/image58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717CB-17F0-48BF-924E-0629E271F847}"/>
              </a:ext>
            </a:extLst>
          </p:cNvPr>
          <p:cNvSpPr/>
          <p:nvPr/>
        </p:nvSpPr>
        <p:spPr>
          <a:xfrm>
            <a:off x="6562725" y="1062038"/>
            <a:ext cx="4391025" cy="4733925"/>
          </a:xfrm>
          <a:prstGeom prst="rect">
            <a:avLst/>
          </a:prstGeom>
          <a:noFill/>
          <a:ln w="82550">
            <a:solidFill>
              <a:schemeClr val="accent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EAEDC-3BC0-41F6-AAC9-02F569BA390E}"/>
              </a:ext>
            </a:extLst>
          </p:cNvPr>
          <p:cNvSpPr txBox="1"/>
          <p:nvPr/>
        </p:nvSpPr>
        <p:spPr>
          <a:xfrm>
            <a:off x="6690867" y="1276350"/>
            <a:ext cx="40575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교양관</a:t>
            </a:r>
            <a:r>
              <a:rPr lang="en-US" altLang="ko-KR" sz="4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4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엘리베이터</a:t>
            </a:r>
            <a:endParaRPr lang="en-US" altLang="ko-KR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4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최적화</a:t>
            </a:r>
            <a:endParaRPr lang="en-US" altLang="ko-KR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4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Simulation(7</a:t>
            </a:r>
            <a:r>
              <a:rPr lang="ko-KR" altLang="en-US" sz="4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sz="4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4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6A487-1A8B-40B3-AFE9-C886F3CB0DA9}"/>
              </a:ext>
            </a:extLst>
          </p:cNvPr>
          <p:cNvSpPr txBox="1"/>
          <p:nvPr/>
        </p:nvSpPr>
        <p:spPr>
          <a:xfrm>
            <a:off x="7703773" y="3918435"/>
            <a:ext cx="3054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Simulation</a:t>
            </a:r>
            <a:r>
              <a:rPr lang="ko-KR" altLang="en-US" sz="12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  </a:t>
            </a:r>
            <a:r>
              <a:rPr lang="en-US" altLang="ko-KR" sz="12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l  </a:t>
            </a:r>
            <a:r>
              <a:rPr lang="ko-KR" altLang="en-US" sz="1200" b="1" dirty="0" err="1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백준걸</a:t>
            </a:r>
            <a:r>
              <a:rPr lang="ko-KR" altLang="en-US" sz="12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 교수님  </a:t>
            </a:r>
            <a:r>
              <a:rPr lang="en-US" altLang="ko-KR" sz="12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l  2017. 12. 15.</a:t>
            </a:r>
            <a:endParaRPr lang="ko-KR" altLang="en-US" sz="1200" b="1" dirty="0">
              <a:ln>
                <a:solidFill>
                  <a:schemeClr val="accent5">
                    <a:lumMod val="20000"/>
                    <a:lumOff val="80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AB305-D1D1-440A-B131-DC4A30770A7A}"/>
              </a:ext>
            </a:extLst>
          </p:cNvPr>
          <p:cNvSpPr txBox="1"/>
          <p:nvPr/>
        </p:nvSpPr>
        <p:spPr>
          <a:xfrm>
            <a:off x="8740916" y="4531683"/>
            <a:ext cx="2016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2013170819 </a:t>
            </a:r>
            <a:r>
              <a:rPr lang="ko-KR" altLang="en-US" sz="16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김세윤</a:t>
            </a:r>
            <a:endParaRPr lang="en-US" altLang="ko-KR" sz="1600" b="1" dirty="0">
              <a:ln>
                <a:solidFill>
                  <a:schemeClr val="accent5">
                    <a:lumMod val="20000"/>
                    <a:lumOff val="80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en-US" altLang="ko-KR" sz="16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2013170828 </a:t>
            </a:r>
            <a:r>
              <a:rPr lang="ko-KR" altLang="en-US" sz="16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정수영</a:t>
            </a:r>
            <a:endParaRPr lang="en-US" altLang="ko-KR" sz="1600" b="1" dirty="0">
              <a:ln>
                <a:solidFill>
                  <a:schemeClr val="accent5">
                    <a:lumMod val="20000"/>
                    <a:lumOff val="80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en-US" altLang="ko-KR" sz="16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2013170840 </a:t>
            </a:r>
            <a:r>
              <a:rPr lang="ko-KR" altLang="en-US" sz="1600" b="1" dirty="0" err="1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김건형</a:t>
            </a:r>
            <a:endParaRPr lang="en-US" altLang="ko-KR" sz="1600" b="1" dirty="0">
              <a:ln>
                <a:solidFill>
                  <a:schemeClr val="accent5">
                    <a:lumMod val="20000"/>
                    <a:lumOff val="80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  <a:p>
            <a:pPr algn="r"/>
            <a:r>
              <a:rPr lang="en-US" altLang="ko-KR" sz="16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2013170847 </a:t>
            </a:r>
            <a:r>
              <a:rPr lang="ko-KR" altLang="en-US" sz="1600" b="1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이승현</a:t>
            </a:r>
            <a:endParaRPr lang="en-US" altLang="ko-KR" sz="1600" b="1" dirty="0">
              <a:ln>
                <a:solidFill>
                  <a:schemeClr val="accent5">
                    <a:lumMod val="20000"/>
                    <a:lumOff val="80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9660C-3847-4F24-B426-8735306031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5" y="1360853"/>
            <a:ext cx="3708977" cy="37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834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Data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A1EFE0B-BAF2-4EE6-A606-596923D6FA60}"/>
              </a:ext>
            </a:extLst>
          </p:cNvPr>
          <p:cNvCxnSpPr>
            <a:cxnSpLocks/>
          </p:cNvCxnSpPr>
          <p:nvPr/>
        </p:nvCxnSpPr>
        <p:spPr>
          <a:xfrm>
            <a:off x="6462352" y="1417992"/>
            <a:ext cx="0" cy="4550569"/>
          </a:xfrm>
          <a:prstGeom prst="line">
            <a:avLst/>
          </a:prstGeom>
          <a:ln w="165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E746E9-FD2E-4400-9A06-9FDC3EA03531}"/>
              </a:ext>
            </a:extLst>
          </p:cNvPr>
          <p:cNvGrpSpPr/>
          <p:nvPr/>
        </p:nvGrpSpPr>
        <p:grpSpPr>
          <a:xfrm>
            <a:off x="6642605" y="1207640"/>
            <a:ext cx="5239687" cy="5381422"/>
            <a:chOff x="6642605" y="1207640"/>
            <a:chExt cx="5239687" cy="53814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DF16472-87B8-4BCB-BB3F-7F9C130C19AD}"/>
                </a:ext>
              </a:extLst>
            </p:cNvPr>
            <p:cNvGrpSpPr/>
            <p:nvPr/>
          </p:nvGrpSpPr>
          <p:grpSpPr>
            <a:xfrm>
              <a:off x="6645896" y="1214115"/>
              <a:ext cx="605598" cy="404799"/>
              <a:chOff x="5809133" y="2455155"/>
              <a:chExt cx="826170" cy="552236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E46C5-96E6-4F29-87B5-A21721DC6E19}"/>
                  </a:ext>
                </a:extLst>
              </p:cNvPr>
              <p:cNvSpPr/>
              <p:nvPr/>
            </p:nvSpPr>
            <p:spPr>
              <a:xfrm>
                <a:off x="5946100" y="2455155"/>
                <a:ext cx="552236" cy="55223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DDBD04E-8511-4F4D-ACDE-978EFBA8080E}"/>
                  </a:ext>
                </a:extLst>
              </p:cNvPr>
              <p:cNvSpPr txBox="1"/>
              <p:nvPr/>
            </p:nvSpPr>
            <p:spPr>
              <a:xfrm>
                <a:off x="5809133" y="2479581"/>
                <a:ext cx="8261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</a:t>
                </a:r>
                <a:endParaRPr lang="en-US" altLang="ko-KR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9CDB57-D1E5-4605-B866-347EB35AF368}"/>
                </a:ext>
              </a:extLst>
            </p:cNvPr>
            <p:cNvSpPr txBox="1"/>
            <p:nvPr/>
          </p:nvSpPr>
          <p:spPr>
            <a:xfrm>
              <a:off x="7151094" y="1207640"/>
              <a:ext cx="4731198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총 </a:t>
              </a:r>
              <a:r>
                <a:rPr lang="en-US" altLang="ko-KR" sz="16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Data </a:t>
              </a:r>
              <a:r>
                <a:rPr lang="ko-KR" altLang="en-US" sz="16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수 </a:t>
              </a:r>
              <a:r>
                <a:rPr lang="en-US" altLang="ko-KR" sz="16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: 1361</a:t>
              </a:r>
              <a:r>
                <a:rPr lang="ko-KR" altLang="en-US" sz="16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개</a:t>
              </a:r>
              <a:endParaRPr lang="en-US" altLang="ko-KR" sz="16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E389CF-3757-4A26-A458-9A4B0B5A214F}"/>
                </a:ext>
              </a:extLst>
            </p:cNvPr>
            <p:cNvSpPr txBox="1"/>
            <p:nvPr/>
          </p:nvSpPr>
          <p:spPr>
            <a:xfrm>
              <a:off x="6645896" y="4333026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04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F005464-623A-420E-846D-FEB785B97650}"/>
                </a:ext>
              </a:extLst>
            </p:cNvPr>
            <p:cNvSpPr txBox="1"/>
            <p:nvPr/>
          </p:nvSpPr>
          <p:spPr>
            <a:xfrm>
              <a:off x="6645896" y="5274209"/>
              <a:ext cx="826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05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D33F723F-9BA9-46B6-9E1C-BC59CB2D9E2B}"/>
                </a:ext>
              </a:extLst>
            </p:cNvPr>
            <p:cNvSpPr/>
            <p:nvPr/>
          </p:nvSpPr>
          <p:spPr>
            <a:xfrm>
              <a:off x="6746295" y="2197503"/>
              <a:ext cx="404799" cy="4047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7FF6CB2-F86A-4BBA-943A-B1D25503A1B7}"/>
                </a:ext>
              </a:extLst>
            </p:cNvPr>
            <p:cNvSpPr txBox="1"/>
            <p:nvPr/>
          </p:nvSpPr>
          <p:spPr>
            <a:xfrm>
              <a:off x="6642605" y="2182785"/>
              <a:ext cx="605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2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04C96E5-C7AD-4809-80AF-8C641B556911}"/>
                </a:ext>
              </a:extLst>
            </p:cNvPr>
            <p:cNvSpPr txBox="1"/>
            <p:nvPr/>
          </p:nvSpPr>
          <p:spPr>
            <a:xfrm>
              <a:off x="7151094" y="2207171"/>
              <a:ext cx="4731198" cy="3707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사용자의 목적 층에 따른 확률 분석 결과</a:t>
              </a:r>
              <a:endParaRPr lang="en-US" altLang="ko-KR" sz="16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2C4D3AE-494A-4B89-825A-3FFB9A28ED77}"/>
                </a:ext>
              </a:extLst>
            </p:cNvPr>
            <p:cNvSpPr/>
            <p:nvPr/>
          </p:nvSpPr>
          <p:spPr>
            <a:xfrm>
              <a:off x="6746295" y="3214690"/>
              <a:ext cx="404799" cy="4047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8C1512-215F-4581-9CBB-4678EB9E476B}"/>
                </a:ext>
              </a:extLst>
            </p:cNvPr>
            <p:cNvSpPr txBox="1"/>
            <p:nvPr/>
          </p:nvSpPr>
          <p:spPr>
            <a:xfrm>
              <a:off x="6642605" y="3199972"/>
              <a:ext cx="605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3</a:t>
              </a:r>
              <a:endPara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2B99A4C-E4FE-4864-A0A2-92412960BB5F}"/>
                </a:ext>
              </a:extLst>
            </p:cNvPr>
            <p:cNvSpPr txBox="1"/>
            <p:nvPr/>
          </p:nvSpPr>
          <p:spPr>
            <a:xfrm>
              <a:off x="7151094" y="3215831"/>
              <a:ext cx="4731198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합친 </a:t>
              </a:r>
              <a:r>
                <a:rPr lang="en-US" altLang="ko-KR" sz="16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Data</a:t>
              </a:r>
              <a:r>
                <a:rPr lang="ko-KR" altLang="en-US" sz="16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의 분포 정도</a:t>
              </a:r>
              <a:endParaRPr lang="en-US" altLang="ko-KR" sz="16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7DED59-73DC-4617-90F3-69E8B67843DC}"/>
                </a:ext>
              </a:extLst>
            </p:cNvPr>
            <p:cNvSpPr txBox="1"/>
            <p:nvPr/>
          </p:nvSpPr>
          <p:spPr>
            <a:xfrm>
              <a:off x="7151094" y="2577914"/>
              <a:ext cx="423959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2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층 </a:t>
              </a: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: 7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명 </a:t>
              </a: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/ 3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층 </a:t>
              </a: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: 128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명 </a:t>
              </a: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/ 4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층 </a:t>
              </a: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: 389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명 </a:t>
              </a: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/ 5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층 </a:t>
              </a: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: 14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명 </a:t>
              </a: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/ 6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층 </a:t>
              </a:r>
              <a:r>
                <a:rPr lang="en-US" altLang="ko-KR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: 823</a:t>
              </a:r>
              <a:r>
                <a: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명</a:t>
              </a:r>
              <a:endPara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 (0.004)     (0.095)      (0.286)       (0.01)        (0.605)</a:t>
              </a:r>
              <a:endParaRPr lang="ko-KR" altLang="en-US" sz="14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329EC79-0FBA-4A4E-B522-35ED8B139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7022" y="3692682"/>
              <a:ext cx="4731189" cy="289638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F7731E-4480-470D-A532-6F78C6AA290A}"/>
                </a:ext>
              </a:extLst>
            </p:cNvPr>
            <p:cNvSpPr/>
            <p:nvPr/>
          </p:nvSpPr>
          <p:spPr>
            <a:xfrm>
              <a:off x="7238776" y="2846895"/>
              <a:ext cx="3941413" cy="29987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A267C4-AF5F-4CE7-98C8-60FA614DD165}"/>
              </a:ext>
            </a:extLst>
          </p:cNvPr>
          <p:cNvGrpSpPr/>
          <p:nvPr/>
        </p:nvGrpSpPr>
        <p:grpSpPr>
          <a:xfrm>
            <a:off x="717622" y="1363250"/>
            <a:ext cx="2109382" cy="387798"/>
            <a:chOff x="717622" y="1363250"/>
            <a:chExt cx="2109382" cy="38779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EE6A0F-3E17-4C83-A23A-67215E9333B5}"/>
                </a:ext>
              </a:extLst>
            </p:cNvPr>
            <p:cNvSpPr txBox="1"/>
            <p:nvPr/>
          </p:nvSpPr>
          <p:spPr>
            <a:xfrm>
              <a:off x="939949" y="1363250"/>
              <a:ext cx="1887055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Input data analysis</a:t>
              </a:r>
              <a:endPara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C52C71B-C494-49B2-87BB-0E24E224FACC}"/>
                </a:ext>
              </a:extLst>
            </p:cNvPr>
            <p:cNvGrpSpPr/>
            <p:nvPr/>
          </p:nvGrpSpPr>
          <p:grpSpPr>
            <a:xfrm>
              <a:off x="717622" y="1431200"/>
              <a:ext cx="235670" cy="235785"/>
              <a:chOff x="840652" y="1513313"/>
              <a:chExt cx="496064" cy="496307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A3B1C27-85E1-419A-A3E2-3C767F236FE4}"/>
                  </a:ext>
                </a:extLst>
              </p:cNvPr>
              <p:cNvSpPr/>
              <p:nvPr/>
            </p:nvSpPr>
            <p:spPr>
              <a:xfrm>
                <a:off x="840652" y="1513313"/>
                <a:ext cx="496064" cy="4963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래픽 30" descr="확인 표시">
                <a:extLst>
                  <a:ext uri="{FF2B5EF4-FFF2-40B4-BE49-F238E27FC236}">
                    <a16:creationId xmlns:a16="http://schemas.microsoft.com/office/drawing/2014/main" id="{119BF1CA-9DD8-4443-8409-113194F12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8738" y="1569728"/>
                <a:ext cx="439892" cy="439892"/>
              </a:xfrm>
              <a:prstGeom prst="rect">
                <a:avLst/>
              </a:prstGeom>
            </p:spPr>
          </p:pic>
        </p:grpSp>
      </p:grpSp>
      <p:pic>
        <p:nvPicPr>
          <p:cNvPr id="33" name="Picture 2" descr="C:\Users\김건형\Desktop\수업\시뮬\totalcut1,2테스트.png">
            <a:extLst>
              <a:ext uri="{FF2B5EF4-FFF2-40B4-BE49-F238E27FC236}">
                <a16:creationId xmlns:a16="http://schemas.microsoft.com/office/drawing/2014/main" id="{6575C3A4-E47D-4538-9DE5-3DAB506C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22" y="2375466"/>
            <a:ext cx="5213198" cy="273386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D087312-235B-4B66-A1E4-34DA7F2C26C8}"/>
              </a:ext>
            </a:extLst>
          </p:cNvPr>
          <p:cNvSpPr txBox="1"/>
          <p:nvPr/>
        </p:nvSpPr>
        <p:spPr>
          <a:xfrm>
            <a:off x="717622" y="1888504"/>
            <a:ext cx="5429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 Target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30~45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분의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따로 구분해야 하는 이유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C1914E-29FD-4FC2-A76B-132DD4EB2CC1}"/>
              </a:ext>
            </a:extLst>
          </p:cNvPr>
          <p:cNvGrpSpPr/>
          <p:nvPr/>
        </p:nvGrpSpPr>
        <p:grpSpPr>
          <a:xfrm>
            <a:off x="727239" y="5325099"/>
            <a:ext cx="5269372" cy="672385"/>
            <a:chOff x="727239" y="5325099"/>
            <a:chExt cx="5269372" cy="672385"/>
          </a:xfrm>
        </p:grpSpPr>
        <p:pic>
          <p:nvPicPr>
            <p:cNvPr id="34" name="그래픽 33" descr="확인 표시">
              <a:extLst>
                <a:ext uri="{FF2B5EF4-FFF2-40B4-BE49-F238E27FC236}">
                  <a16:creationId xmlns:a16="http://schemas.microsoft.com/office/drawing/2014/main" id="{4CECA8A1-3C00-402A-88D3-C7285A746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7239" y="5325099"/>
              <a:ext cx="588869" cy="58886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250CF8-FD83-472E-94CE-1E45D3E123BB}"/>
                </a:ext>
              </a:extLst>
            </p:cNvPr>
            <p:cNvSpPr txBox="1"/>
            <p:nvPr/>
          </p:nvSpPr>
          <p:spPr>
            <a:xfrm>
              <a:off x="1287052" y="5351153"/>
              <a:ext cx="47095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b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Kolmogorov test, Wilcoxon test</a:t>
              </a:r>
              <a:r>
                <a:rPr lang="ko-KR" altLang="en-US" b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 모두 </a:t>
              </a:r>
              <a:r>
                <a:rPr lang="en-US" altLang="ko-KR" b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Reject,</a:t>
              </a:r>
            </a:p>
            <a:p>
              <a:pPr algn="just"/>
              <a:r>
                <a:rPr lang="ko-KR" altLang="en-US" b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즉 </a:t>
              </a:r>
              <a:r>
                <a:rPr lang="ko-KR" altLang="en-US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j-lt"/>
                  <a:ea typeface="나눔스퀘어" panose="020B0600000101010101" pitchFamily="50" charset="-127"/>
                </a:rPr>
                <a:t>두 </a:t>
              </a:r>
              <a:r>
                <a:rPr lang="en-US" altLang="ko-KR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j-lt"/>
                  <a:ea typeface="나눔스퀘어" panose="020B0600000101010101" pitchFamily="50" charset="-127"/>
                </a:rPr>
                <a:t>Data</a:t>
              </a:r>
              <a:r>
                <a:rPr lang="ko-KR" altLang="en-US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j-lt"/>
                  <a:ea typeface="나눔스퀘어" panose="020B0600000101010101" pitchFamily="50" charset="-127"/>
                </a:rPr>
                <a:t>의 특성이 너무 다르기 때문</a:t>
              </a:r>
              <a:r>
                <a:rPr lang="en-US" altLang="ko-KR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!</a:t>
              </a:r>
              <a:endParaRPr lang="ko-KR" altLang="en-US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3398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431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Fitting Data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Distribution(Easy fit)</a:t>
            </a:r>
            <a:endParaRPr lang="ko-KR" altLang="en-US" sz="20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14275-FA89-435C-981F-9710B15C73A2}"/>
              </a:ext>
            </a:extLst>
          </p:cNvPr>
          <p:cNvSpPr txBox="1"/>
          <p:nvPr/>
        </p:nvSpPr>
        <p:spPr>
          <a:xfrm>
            <a:off x="3260709" y="5695998"/>
            <a:ext cx="567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나눔스퀘어" panose="020B0600000101010101" pitchFamily="50" charset="-127"/>
              </a:rPr>
              <a:t>Lognormal Distribution </a:t>
            </a:r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나눔스퀘어" panose="020B0600000101010101" pitchFamily="50" charset="-127"/>
                <a:sym typeface="Wingdings" panose="05000000000000000000" pitchFamily="2" charset="2"/>
              </a:rPr>
              <a:t>with </a:t>
            </a:r>
            <a:r>
              <a:rPr lang="el-GR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궁서체" panose="02030609000101010101" pitchFamily="17" charset="-127"/>
                <a:ea typeface="궁서체" panose="02030609000101010101" pitchFamily="17" charset="-127"/>
                <a:sym typeface="Wingdings" panose="05000000000000000000" pitchFamily="2" charset="2"/>
              </a:rPr>
              <a:t>σ</a:t>
            </a:r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궁서체" panose="02030609000101010101" pitchFamily="17" charset="-127"/>
                <a:sym typeface="Wingdings" panose="05000000000000000000" pitchFamily="2" charset="2"/>
              </a:rPr>
              <a:t>=</a:t>
            </a:r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+mj-ea"/>
                <a:sym typeface="Wingdings" panose="05000000000000000000" pitchFamily="2" charset="2"/>
              </a:rPr>
              <a:t>1.0261, </a:t>
            </a:r>
            <a:r>
              <a:rPr lang="el-GR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궁서체" panose="02030609000101010101" pitchFamily="17" charset="-127"/>
                <a:ea typeface="궁서체" panose="02030609000101010101" pitchFamily="17" charset="-127"/>
                <a:sym typeface="Wingdings" panose="05000000000000000000" pitchFamily="2" charset="2"/>
              </a:rPr>
              <a:t>μ</a:t>
            </a:r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궁서체" panose="02030609000101010101" pitchFamily="17" charset="-127"/>
                <a:sym typeface="Wingdings" panose="05000000000000000000" pitchFamily="2" charset="2"/>
              </a:rPr>
              <a:t>=0.71803</a:t>
            </a:r>
            <a:endParaRPr lang="ko-KR" altLang="en-US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B6A0D-2D57-43FB-98F8-13B61019FE00}"/>
              </a:ext>
            </a:extLst>
          </p:cNvPr>
          <p:cNvSpPr txBox="1"/>
          <p:nvPr/>
        </p:nvSpPr>
        <p:spPr>
          <a:xfrm>
            <a:off x="973767" y="1353823"/>
            <a:ext cx="4956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Fitting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(good of fitness Ranking) – Target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CD08729-9B68-4755-9525-10C436320B83}"/>
              </a:ext>
            </a:extLst>
          </p:cNvPr>
          <p:cNvGrpSpPr/>
          <p:nvPr/>
        </p:nvGrpSpPr>
        <p:grpSpPr>
          <a:xfrm>
            <a:off x="751440" y="1412346"/>
            <a:ext cx="235670" cy="235785"/>
            <a:chOff x="840652" y="1513313"/>
            <a:chExt cx="496064" cy="49630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FC5C391-FBC7-4BFB-9F95-72C0EB323941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래픽 18" descr="확인 표시">
              <a:extLst>
                <a:ext uri="{FF2B5EF4-FFF2-40B4-BE49-F238E27FC236}">
                  <a16:creationId xmlns:a16="http://schemas.microsoft.com/office/drawing/2014/main" id="{7DAD522B-4C6F-42CB-B8EB-49A8E69B2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  <p:pic>
        <p:nvPicPr>
          <p:cNvPr id="24" name="Picture 2" descr="C:\Users\김건형\Desktop\수업\시뮬\분포순위로그노말png.png">
            <a:extLst>
              <a:ext uri="{FF2B5EF4-FFF2-40B4-BE49-F238E27FC236}">
                <a16:creationId xmlns:a16="http://schemas.microsoft.com/office/drawing/2014/main" id="{7A33F1E8-3CF5-420F-8F9D-F9D5C26B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" y="1997314"/>
            <a:ext cx="4315606" cy="2995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0FD473-1930-418D-A69F-CEDE789C3C83}"/>
              </a:ext>
            </a:extLst>
          </p:cNvPr>
          <p:cNvSpPr/>
          <p:nvPr/>
        </p:nvSpPr>
        <p:spPr>
          <a:xfrm>
            <a:off x="488498" y="2994591"/>
            <a:ext cx="4177770" cy="2482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B889154-3A75-40F7-AF95-AC43262AFE67}"/>
              </a:ext>
            </a:extLst>
          </p:cNvPr>
          <p:cNvGrpSpPr/>
          <p:nvPr/>
        </p:nvGrpSpPr>
        <p:grpSpPr>
          <a:xfrm>
            <a:off x="4846329" y="1755139"/>
            <a:ext cx="7171296" cy="3579690"/>
            <a:chOff x="4846329" y="1755139"/>
            <a:chExt cx="7171296" cy="357969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A5C455-D39B-4F56-9D14-F63205FA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735966">
              <a:off x="5155306" y="2399898"/>
              <a:ext cx="1009604" cy="100960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FC8AF-5E7A-4E23-8FFC-9FFAA555703E}"/>
                </a:ext>
              </a:extLst>
            </p:cNvPr>
            <p:cNvSpPr txBox="1"/>
            <p:nvPr/>
          </p:nvSpPr>
          <p:spPr>
            <a:xfrm>
              <a:off x="4846329" y="3211812"/>
              <a:ext cx="160870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상위권에 위치한</a:t>
              </a:r>
              <a:endPara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분포들 중</a:t>
              </a:r>
              <a:r>
                <a:rPr lang="en-US" altLang="ko-KR" sz="16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Lognormal </a:t>
              </a:r>
              <a:r>
                <a:rPr lang="ko-KR" altLang="en-US" sz="1600" b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분포</a:t>
              </a:r>
              <a:endParaRPr lang="en-US" altLang="ko-KR" sz="16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선택</a:t>
              </a:r>
            </a:p>
          </p:txBody>
        </p:sp>
        <p:pic>
          <p:nvPicPr>
            <p:cNvPr id="25" name="Picture 3" descr="C:\Users\김건형\Desktop\수업\시뮬\분포그래프.로그노말png.png">
              <a:extLst>
                <a:ext uri="{FF2B5EF4-FFF2-40B4-BE49-F238E27FC236}">
                  <a16:creationId xmlns:a16="http://schemas.microsoft.com/office/drawing/2014/main" id="{881D6CF9-77E7-4EA5-B47B-43A1695ED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583" y="1755139"/>
              <a:ext cx="5614042" cy="35796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028154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4315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Fitting Data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Distribution(Easy fit)</a:t>
            </a:r>
            <a:endParaRPr lang="ko-KR" altLang="en-US" sz="20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EA20B-0F34-494A-83A4-E925D6F0B66D}"/>
              </a:ext>
            </a:extLst>
          </p:cNvPr>
          <p:cNvSpPr txBox="1"/>
          <p:nvPr/>
        </p:nvSpPr>
        <p:spPr>
          <a:xfrm>
            <a:off x="976046" y="1349873"/>
            <a:ext cx="4595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Fitting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(good of fitness Ranking) – 30~45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407602A-189D-4DBE-93B5-6AA7B184FD00}"/>
              </a:ext>
            </a:extLst>
          </p:cNvPr>
          <p:cNvGrpSpPr/>
          <p:nvPr/>
        </p:nvGrpSpPr>
        <p:grpSpPr>
          <a:xfrm>
            <a:off x="753719" y="1417823"/>
            <a:ext cx="235670" cy="235785"/>
            <a:chOff x="840652" y="1513313"/>
            <a:chExt cx="496064" cy="49630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B56A60-334B-4BF5-832E-5908F1347EAB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확인 표시">
              <a:extLst>
                <a:ext uri="{FF2B5EF4-FFF2-40B4-BE49-F238E27FC236}">
                  <a16:creationId xmlns:a16="http://schemas.microsoft.com/office/drawing/2014/main" id="{9587E62C-72A5-47AB-8A34-C8B63EA6C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  <p:pic>
        <p:nvPicPr>
          <p:cNvPr id="20" name="Picture 4" descr="C:\Users\김건형\Desktop\수업\시뮬\분포피팅2222.png">
            <a:extLst>
              <a:ext uri="{FF2B5EF4-FFF2-40B4-BE49-F238E27FC236}">
                <a16:creationId xmlns:a16="http://schemas.microsoft.com/office/drawing/2014/main" id="{9203B5C6-F123-411F-A7FA-EA490BF19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4" y="1879684"/>
            <a:ext cx="4137763" cy="309708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D0FD473-1930-418D-A69F-CEDE789C3C83}"/>
              </a:ext>
            </a:extLst>
          </p:cNvPr>
          <p:cNvSpPr/>
          <p:nvPr/>
        </p:nvSpPr>
        <p:spPr>
          <a:xfrm>
            <a:off x="667611" y="3418797"/>
            <a:ext cx="4128336" cy="2482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C33E26-0690-4032-88ED-6476893DEE72}"/>
              </a:ext>
            </a:extLst>
          </p:cNvPr>
          <p:cNvGrpSpPr/>
          <p:nvPr/>
        </p:nvGrpSpPr>
        <p:grpSpPr>
          <a:xfrm>
            <a:off x="4896483" y="1688427"/>
            <a:ext cx="7074382" cy="3551435"/>
            <a:chOff x="4896483" y="1688427"/>
            <a:chExt cx="7074382" cy="355143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A5C455-D39B-4F56-9D14-F63205FA7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735966">
              <a:off x="5249576" y="2399898"/>
              <a:ext cx="1009604" cy="100960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FC8AF-5E7A-4E23-8FFC-9FFAA555703E}"/>
                </a:ext>
              </a:extLst>
            </p:cNvPr>
            <p:cNvSpPr txBox="1"/>
            <p:nvPr/>
          </p:nvSpPr>
          <p:spPr>
            <a:xfrm>
              <a:off x="4896483" y="3211812"/>
              <a:ext cx="17157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상위권에 위치한</a:t>
              </a:r>
              <a:endPara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분포들 중</a:t>
              </a:r>
              <a:r>
                <a:rPr lang="en-US" altLang="ko-KR" sz="16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</a:p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Weibull </a:t>
              </a:r>
              <a:r>
                <a:rPr lang="ko-KR" altLang="en-US" sz="1600" b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분포 </a:t>
              </a:r>
              <a:r>
                <a:rPr lang="ko-KR" altLang="en-US" sz="16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선택</a:t>
              </a:r>
            </a:p>
          </p:txBody>
        </p:sp>
        <p:pic>
          <p:nvPicPr>
            <p:cNvPr id="22" name="Picture 5" descr="C:\Users\김건형\Desktop\수업\시뮬\분포피팅222그래프.png">
              <a:extLst>
                <a:ext uri="{FF2B5EF4-FFF2-40B4-BE49-F238E27FC236}">
                  <a16:creationId xmlns:a16="http://schemas.microsoft.com/office/drawing/2014/main" id="{6A106A6C-F1F9-42C1-9B20-F3BB0FA8D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0670" y="1688427"/>
              <a:ext cx="5360195" cy="35514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5E14275-FA89-435C-981F-9710B15C73A2}"/>
              </a:ext>
            </a:extLst>
          </p:cNvPr>
          <p:cNvSpPr txBox="1"/>
          <p:nvPr/>
        </p:nvSpPr>
        <p:spPr>
          <a:xfrm>
            <a:off x="2274665" y="5695998"/>
            <a:ext cx="764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나눔스퀘어" panose="020B0600000101010101" pitchFamily="50" charset="-127"/>
              </a:rPr>
              <a:t>3-Parameter Weibull Distribution </a:t>
            </a:r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나눔스퀘어" panose="020B0600000101010101" pitchFamily="50" charset="-127"/>
                <a:sym typeface="Wingdings" panose="05000000000000000000" pitchFamily="2" charset="2"/>
              </a:rPr>
              <a:t>with </a:t>
            </a:r>
            <a:r>
              <a:rPr lang="el-GR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궁서체" panose="02030609000101010101" pitchFamily="17" charset="-127"/>
                <a:sym typeface="Wingdings" panose="05000000000000000000" pitchFamily="2" charset="2"/>
              </a:rPr>
              <a:t>α</a:t>
            </a:r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궁서체" panose="02030609000101010101" pitchFamily="17" charset="-127"/>
                <a:sym typeface="Wingdings" panose="05000000000000000000" pitchFamily="2" charset="2"/>
              </a:rPr>
              <a:t>=</a:t>
            </a:r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+mj-ea"/>
                <a:sym typeface="Wingdings" panose="05000000000000000000" pitchFamily="2" charset="2"/>
              </a:rPr>
              <a:t>1.0981, </a:t>
            </a:r>
            <a:r>
              <a:rPr lang="el-GR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궁서체" panose="02030609000101010101" pitchFamily="17" charset="-127"/>
                <a:sym typeface="Wingdings" panose="05000000000000000000" pitchFamily="2" charset="2"/>
              </a:rPr>
              <a:t>β</a:t>
            </a:r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궁서체" panose="02030609000101010101" pitchFamily="17" charset="-127"/>
                <a:sym typeface="Wingdings" panose="05000000000000000000" pitchFamily="2" charset="2"/>
              </a:rPr>
              <a:t>=11.329, </a:t>
            </a:r>
            <a:r>
              <a:rPr lang="el-GR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궁서체" panose="02030609000101010101" pitchFamily="17" charset="-127"/>
                <a:sym typeface="Wingdings" panose="05000000000000000000" pitchFamily="2" charset="2"/>
              </a:rPr>
              <a:t>γ</a:t>
            </a:r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궁서체" panose="02030609000101010101" pitchFamily="17" charset="-127"/>
                <a:sym typeface="Wingdings" panose="05000000000000000000" pitchFamily="2" charset="2"/>
              </a:rPr>
              <a:t>=0.17606</a:t>
            </a:r>
            <a:endParaRPr lang="ko-KR" altLang="en-US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+mj-lt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6268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6280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3) Find inverse function to generate random variate</a:t>
            </a:r>
            <a:endParaRPr lang="ko-KR" altLang="en-US" sz="20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AB1BAD3-0CDC-4ED6-8CB5-175145769DC9}"/>
              </a:ext>
            </a:extLst>
          </p:cNvPr>
          <p:cNvGrpSpPr/>
          <p:nvPr/>
        </p:nvGrpSpPr>
        <p:grpSpPr>
          <a:xfrm>
            <a:off x="816490" y="1380658"/>
            <a:ext cx="5043840" cy="405560"/>
            <a:chOff x="1052160" y="1558685"/>
            <a:chExt cx="5043840" cy="4055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D278F3-471C-40E1-BF91-5EC6D9503807}"/>
                </a:ext>
              </a:extLst>
            </p:cNvPr>
            <p:cNvSpPr txBox="1"/>
            <p:nvPr/>
          </p:nvSpPr>
          <p:spPr>
            <a:xfrm>
              <a:off x="1364802" y="1558685"/>
              <a:ext cx="4731198" cy="4055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Target </a:t>
              </a:r>
              <a:r>
                <a:rPr lang="ko-KR" altLang="en-US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시간대 </a:t>
              </a:r>
              <a:r>
                <a:rPr lang="en-US" altLang="ko-KR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: Lognormal Dist.</a:t>
              </a:r>
              <a:endPara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6F3586-DC8E-473C-AB44-2366C808211A}"/>
                </a:ext>
              </a:extLst>
            </p:cNvPr>
            <p:cNvGrpSpPr/>
            <p:nvPr/>
          </p:nvGrpSpPr>
          <p:grpSpPr>
            <a:xfrm>
              <a:off x="1052160" y="1605067"/>
              <a:ext cx="312642" cy="312795"/>
              <a:chOff x="840652" y="1513313"/>
              <a:chExt cx="496064" cy="49630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6089E79-CFDD-48AB-B8C6-2F1467026EC5}"/>
                  </a:ext>
                </a:extLst>
              </p:cNvPr>
              <p:cNvSpPr/>
              <p:nvPr/>
            </p:nvSpPr>
            <p:spPr>
              <a:xfrm>
                <a:off x="840652" y="1513313"/>
                <a:ext cx="496064" cy="4963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래픽 9" descr="확인 표시">
                <a:extLst>
                  <a:ext uri="{FF2B5EF4-FFF2-40B4-BE49-F238E27FC236}">
                    <a16:creationId xmlns:a16="http://schemas.microsoft.com/office/drawing/2014/main" id="{120DE2EF-6CDE-4446-AB73-EB0D18CD3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8738" y="1569728"/>
                <a:ext cx="439892" cy="439892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CFD6C7-C87C-4FC6-8080-21E49BB9D44D}"/>
              </a:ext>
            </a:extLst>
          </p:cNvPr>
          <p:cNvSpPr txBox="1"/>
          <p:nvPr/>
        </p:nvSpPr>
        <p:spPr>
          <a:xfrm>
            <a:off x="972811" y="1917843"/>
            <a:ext cx="4155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PDF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274BB3-1D73-4ABF-8AED-94DB5B75CA59}"/>
              </a:ext>
            </a:extLst>
          </p:cNvPr>
          <p:cNvSpPr/>
          <p:nvPr/>
        </p:nvSpPr>
        <p:spPr>
          <a:xfrm>
            <a:off x="972812" y="2287175"/>
            <a:ext cx="3297184" cy="86137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7F0389-CAEC-4606-96F2-88CA35F6960D}"/>
              </a:ext>
            </a:extLst>
          </p:cNvPr>
          <p:cNvSpPr txBox="1"/>
          <p:nvPr/>
        </p:nvSpPr>
        <p:spPr>
          <a:xfrm>
            <a:off x="972811" y="3216478"/>
            <a:ext cx="4155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CDF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05D324-6D91-474B-9D53-A72C165C7435}"/>
              </a:ext>
            </a:extLst>
          </p:cNvPr>
          <p:cNvSpPr/>
          <p:nvPr/>
        </p:nvSpPr>
        <p:spPr>
          <a:xfrm>
            <a:off x="972812" y="3585810"/>
            <a:ext cx="3297184" cy="86137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DA9265-AC04-47BE-ABA3-4707F8042A29}"/>
              </a:ext>
            </a:extLst>
          </p:cNvPr>
          <p:cNvSpPr txBox="1"/>
          <p:nvPr/>
        </p:nvSpPr>
        <p:spPr>
          <a:xfrm>
            <a:off x="972811" y="4510980"/>
            <a:ext cx="4155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Inverse CDF</a:t>
            </a:r>
            <a:endParaRPr lang="ko-KR" altLang="en-US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99D836-28E3-44C0-98F7-55EE0E51E1B1}"/>
              </a:ext>
            </a:extLst>
          </p:cNvPr>
          <p:cNvSpPr/>
          <p:nvPr/>
        </p:nvSpPr>
        <p:spPr>
          <a:xfrm>
            <a:off x="972811" y="4880312"/>
            <a:ext cx="3297185" cy="861378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13A847-4F91-4861-9614-B33E76C6836A}"/>
                  </a:ext>
                </a:extLst>
              </p:cNvPr>
              <p:cNvSpPr txBox="1"/>
              <p:nvPr/>
            </p:nvSpPr>
            <p:spPr>
              <a:xfrm>
                <a:off x="773625" y="2324872"/>
                <a:ext cx="2952411" cy="725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14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ko-KR" alt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func>
                                                <m:funcPr>
                                                  <m:ctrlPr>
                                                    <a:rPr lang="ko-KR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ko-KR" altLang="en-US" sz="1400" i="0">
                                                      <a:latin typeface="Cambria Math" panose="02040503050406030204" pitchFamily="18" charset="0"/>
                                                    </a:rPr>
                                                    <m:t>ln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ko-KR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func>
                                              <m:r>
                                                <a:rPr lang="ko-KR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num>
                                            <m:den>
                                              <m:r>
                                                <a:rPr lang="ko-KR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13A847-4F91-4861-9614-B33E76C6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25" y="2324872"/>
                <a:ext cx="2952411" cy="725711"/>
              </a:xfrm>
              <a:prstGeom prst="rect">
                <a:avLst/>
              </a:prstGeom>
              <a:blipFill>
                <a:blip r:embed="rId4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ECA128-4C91-4CCF-88EF-970948572906}"/>
                  </a:ext>
                </a:extLst>
              </p:cNvPr>
              <p:cNvSpPr txBox="1"/>
              <p:nvPr/>
            </p:nvSpPr>
            <p:spPr>
              <a:xfrm>
                <a:off x="1086827" y="3695893"/>
                <a:ext cx="207800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𝛷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ECA128-4C91-4CCF-88EF-970948572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27" y="3695893"/>
                <a:ext cx="2078005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2158BD32-A0FB-4342-9E9E-5EE5E7F5C5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649" y="4994540"/>
            <a:ext cx="2543027" cy="635757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1BA2E904-1092-473D-9B49-D54E1A766C30}"/>
              </a:ext>
            </a:extLst>
          </p:cNvPr>
          <p:cNvGrpSpPr/>
          <p:nvPr/>
        </p:nvGrpSpPr>
        <p:grpSpPr>
          <a:xfrm>
            <a:off x="6085005" y="1380658"/>
            <a:ext cx="5502579" cy="4734497"/>
            <a:chOff x="6419301" y="1380658"/>
            <a:chExt cx="5502579" cy="4734497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93757BF-43DD-4372-8BC0-7D5E8EF49AFE}"/>
                </a:ext>
              </a:extLst>
            </p:cNvPr>
            <p:cNvGrpSpPr/>
            <p:nvPr/>
          </p:nvGrpSpPr>
          <p:grpSpPr>
            <a:xfrm>
              <a:off x="6878040" y="1380658"/>
              <a:ext cx="5043840" cy="405560"/>
              <a:chOff x="1052160" y="1558685"/>
              <a:chExt cx="5043840" cy="40556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5D7C2C-F855-447D-94AB-0D8C668B6BE6}"/>
                  </a:ext>
                </a:extLst>
              </p:cNvPr>
              <p:cNvSpPr txBox="1"/>
              <p:nvPr/>
            </p:nvSpPr>
            <p:spPr>
              <a:xfrm>
                <a:off x="1364802" y="1558685"/>
                <a:ext cx="4731198" cy="40556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3"/>
                    </a:solidFill>
                    <a:latin typeface="+mn-ea"/>
                  </a:rPr>
                  <a:t>나머지 시간대 </a:t>
                </a:r>
                <a:r>
                  <a:rPr lang="en-US" altLang="ko-KR" b="1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3"/>
                    </a:solidFill>
                    <a:latin typeface="+mn-ea"/>
                  </a:rPr>
                  <a:t>: Weibull(3P) Dist.</a:t>
                </a:r>
                <a:endParaRPr lang="ko-KR" altLang="en-US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n-ea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EFBD9FA-3406-4DD8-9141-983E0785F4B7}"/>
                  </a:ext>
                </a:extLst>
              </p:cNvPr>
              <p:cNvGrpSpPr/>
              <p:nvPr/>
            </p:nvGrpSpPr>
            <p:grpSpPr>
              <a:xfrm>
                <a:off x="1052160" y="1605069"/>
                <a:ext cx="312642" cy="321848"/>
                <a:chOff x="840652" y="1513313"/>
                <a:chExt cx="496064" cy="51067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9B1CA462-6F0E-4E06-9699-E3689E2F52E7}"/>
                    </a:ext>
                  </a:extLst>
                </p:cNvPr>
                <p:cNvSpPr/>
                <p:nvPr/>
              </p:nvSpPr>
              <p:spPr>
                <a:xfrm>
                  <a:off x="840652" y="1513313"/>
                  <a:ext cx="496064" cy="496307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" name="그래픽 14" descr="확인 표시">
                  <a:extLst>
                    <a:ext uri="{FF2B5EF4-FFF2-40B4-BE49-F238E27FC236}">
                      <a16:creationId xmlns:a16="http://schemas.microsoft.com/office/drawing/2014/main" id="{AB94D8C9-2170-4ACA-A70D-E2114F6E5D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lum bright="10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6908" y="1584092"/>
                  <a:ext cx="439892" cy="439891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B37A018-41BF-41AB-8C11-FF5BC6192482}"/>
                </a:ext>
              </a:extLst>
            </p:cNvPr>
            <p:cNvCxnSpPr>
              <a:cxnSpLocks/>
            </p:cNvCxnSpPr>
            <p:nvPr/>
          </p:nvCxnSpPr>
          <p:spPr>
            <a:xfrm>
              <a:off x="6419301" y="1564586"/>
              <a:ext cx="0" cy="4550569"/>
            </a:xfrm>
            <a:prstGeom prst="line">
              <a:avLst/>
            </a:prstGeom>
            <a:ln w="1651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482E74-DB26-4DA1-B96D-C1CB246D522D}"/>
                </a:ext>
              </a:extLst>
            </p:cNvPr>
            <p:cNvSpPr txBox="1"/>
            <p:nvPr/>
          </p:nvSpPr>
          <p:spPr>
            <a:xfrm>
              <a:off x="7163498" y="1917843"/>
              <a:ext cx="41559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- PDF</a:t>
              </a:r>
              <a:endParaRPr lang="ko-KR" altLang="en-US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254A0A-0E43-43F6-9C15-849C155B3F01}"/>
                </a:ext>
              </a:extLst>
            </p:cNvPr>
            <p:cNvSpPr/>
            <p:nvPr/>
          </p:nvSpPr>
          <p:spPr>
            <a:xfrm>
              <a:off x="7163498" y="2287175"/>
              <a:ext cx="4128731" cy="861378"/>
            </a:xfrm>
            <a:prstGeom prst="rect">
              <a:avLst/>
            </a:pr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0D3654-E19C-4F27-B515-A5F9791436C9}"/>
                </a:ext>
              </a:extLst>
            </p:cNvPr>
            <p:cNvSpPr txBox="1"/>
            <p:nvPr/>
          </p:nvSpPr>
          <p:spPr>
            <a:xfrm>
              <a:off x="7163498" y="3216478"/>
              <a:ext cx="41559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- CDF</a:t>
              </a:r>
              <a:endParaRPr lang="ko-KR" altLang="en-US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380F62-C9BB-47F7-B24E-6B34127D220C}"/>
                </a:ext>
              </a:extLst>
            </p:cNvPr>
            <p:cNvSpPr/>
            <p:nvPr/>
          </p:nvSpPr>
          <p:spPr>
            <a:xfrm>
              <a:off x="7163498" y="3585810"/>
              <a:ext cx="4128731" cy="861378"/>
            </a:xfrm>
            <a:prstGeom prst="rect">
              <a:avLst/>
            </a:pr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C1DCB2-B5C0-41AD-8F33-ABBCCD4E75AB}"/>
                </a:ext>
              </a:extLst>
            </p:cNvPr>
            <p:cNvSpPr txBox="1"/>
            <p:nvPr/>
          </p:nvSpPr>
          <p:spPr>
            <a:xfrm>
              <a:off x="7163498" y="4510980"/>
              <a:ext cx="41559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- Inverse CDF</a:t>
              </a:r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04A786-0B09-4E74-ADC2-27DE9D50D3A6}"/>
                </a:ext>
              </a:extLst>
            </p:cNvPr>
            <p:cNvSpPr/>
            <p:nvPr/>
          </p:nvSpPr>
          <p:spPr>
            <a:xfrm>
              <a:off x="7163498" y="4880312"/>
              <a:ext cx="4128731" cy="861378"/>
            </a:xfrm>
            <a:prstGeom prst="rect">
              <a:avLst/>
            </a:pr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4CB2A79-F195-4E23-9A17-60E660E553EC}"/>
                    </a:ext>
                  </a:extLst>
                </p:cNvPr>
                <p:cNvSpPr txBox="1"/>
                <p:nvPr/>
              </p:nvSpPr>
              <p:spPr>
                <a:xfrm>
                  <a:off x="7271602" y="3671839"/>
                  <a:ext cx="3044167" cy="6544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ko-KR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num>
                                      <m:den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4CB2A79-F195-4E23-9A17-60E660E55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602" y="3671839"/>
                  <a:ext cx="3044167" cy="654475"/>
                </a:xfrm>
                <a:prstGeom prst="rect">
                  <a:avLst/>
                </a:prstGeom>
                <a:blipFill>
                  <a:blip r:embed="rId9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372CAE0-9F4A-4952-883A-C545566A271B}"/>
                    </a:ext>
                  </a:extLst>
                </p:cNvPr>
                <p:cNvSpPr txBox="1"/>
                <p:nvPr/>
              </p:nvSpPr>
              <p:spPr>
                <a:xfrm>
                  <a:off x="7190682" y="2377287"/>
                  <a:ext cx="3962688" cy="6764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func>
                          <m:func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ko-KR" altLang="en-US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num>
                                          <m:den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372CAE0-9F4A-4952-883A-C545566A2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682" y="2377287"/>
                  <a:ext cx="3962688" cy="676467"/>
                </a:xfrm>
                <a:prstGeom prst="rect">
                  <a:avLst/>
                </a:prstGeom>
                <a:blipFill>
                  <a:blip r:embed="rId10"/>
                  <a:stretch>
                    <a:fillRect b="-72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92D5CC2-0D41-4803-B3A9-F7C418E44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192360" y="4915178"/>
              <a:ext cx="3202650" cy="811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6440447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3) Data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fitting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신뢰성 확인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AB1BAD3-0CDC-4ED6-8CB5-175145769DC9}"/>
              </a:ext>
            </a:extLst>
          </p:cNvPr>
          <p:cNvGrpSpPr/>
          <p:nvPr/>
        </p:nvGrpSpPr>
        <p:grpSpPr>
          <a:xfrm>
            <a:off x="816490" y="1380658"/>
            <a:ext cx="5043840" cy="405560"/>
            <a:chOff x="1052160" y="1558685"/>
            <a:chExt cx="5043840" cy="4055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D278F3-471C-40E1-BF91-5EC6D9503807}"/>
                </a:ext>
              </a:extLst>
            </p:cNvPr>
            <p:cNvSpPr txBox="1"/>
            <p:nvPr/>
          </p:nvSpPr>
          <p:spPr>
            <a:xfrm>
              <a:off x="1364802" y="1558685"/>
              <a:ext cx="4731198" cy="4055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Target </a:t>
              </a:r>
              <a:r>
                <a:rPr lang="ko-KR" altLang="en-US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시간대 </a:t>
              </a:r>
              <a:r>
                <a:rPr lang="en-US" altLang="ko-KR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: Lognormal Dist.</a:t>
              </a:r>
              <a:endPara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76F3586-DC8E-473C-AB44-2366C808211A}"/>
                </a:ext>
              </a:extLst>
            </p:cNvPr>
            <p:cNvGrpSpPr/>
            <p:nvPr/>
          </p:nvGrpSpPr>
          <p:grpSpPr>
            <a:xfrm>
              <a:off x="1052160" y="1605067"/>
              <a:ext cx="312642" cy="312795"/>
              <a:chOff x="840652" y="1513313"/>
              <a:chExt cx="496064" cy="49630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6089E79-CFDD-48AB-B8C6-2F1467026EC5}"/>
                  </a:ext>
                </a:extLst>
              </p:cNvPr>
              <p:cNvSpPr/>
              <p:nvPr/>
            </p:nvSpPr>
            <p:spPr>
              <a:xfrm>
                <a:off x="840652" y="1513313"/>
                <a:ext cx="496064" cy="4963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래픽 9" descr="확인 표시">
                <a:extLst>
                  <a:ext uri="{FF2B5EF4-FFF2-40B4-BE49-F238E27FC236}">
                    <a16:creationId xmlns:a16="http://schemas.microsoft.com/office/drawing/2014/main" id="{120DE2EF-6CDE-4446-AB73-EB0D18CD3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8738" y="1569728"/>
                <a:ext cx="439892" cy="439892"/>
              </a:xfrm>
              <a:prstGeom prst="rect">
                <a:avLst/>
              </a:prstGeom>
            </p:spPr>
          </p:pic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3757BF-43DD-4372-8BC0-7D5E8EF49AFE}"/>
              </a:ext>
            </a:extLst>
          </p:cNvPr>
          <p:cNvGrpSpPr/>
          <p:nvPr/>
        </p:nvGrpSpPr>
        <p:grpSpPr>
          <a:xfrm>
            <a:off x="6554739" y="1380658"/>
            <a:ext cx="5043840" cy="405560"/>
            <a:chOff x="1052160" y="1558685"/>
            <a:chExt cx="5043840" cy="4055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5D7C2C-F855-447D-94AB-0D8C668B6BE6}"/>
                </a:ext>
              </a:extLst>
            </p:cNvPr>
            <p:cNvSpPr txBox="1"/>
            <p:nvPr/>
          </p:nvSpPr>
          <p:spPr>
            <a:xfrm>
              <a:off x="1364802" y="1558685"/>
              <a:ext cx="4731198" cy="4055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n-ea"/>
                </a:rPr>
                <a:t>나머지 시간대 </a:t>
              </a:r>
              <a:r>
                <a:rPr lang="en-US" altLang="ko-KR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n-ea"/>
                </a:rPr>
                <a:t>: Weibull(3P) Dist.</a:t>
              </a:r>
              <a:endPara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+mn-ea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EFBD9FA-3406-4DD8-9141-983E0785F4B7}"/>
                </a:ext>
              </a:extLst>
            </p:cNvPr>
            <p:cNvGrpSpPr/>
            <p:nvPr/>
          </p:nvGrpSpPr>
          <p:grpSpPr>
            <a:xfrm>
              <a:off x="1052160" y="1605069"/>
              <a:ext cx="312642" cy="321848"/>
              <a:chOff x="840652" y="1513313"/>
              <a:chExt cx="496064" cy="51067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B1CA462-6F0E-4E06-9699-E3689E2F52E7}"/>
                  </a:ext>
                </a:extLst>
              </p:cNvPr>
              <p:cNvSpPr/>
              <p:nvPr/>
            </p:nvSpPr>
            <p:spPr>
              <a:xfrm>
                <a:off x="840652" y="1513313"/>
                <a:ext cx="496064" cy="4963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래픽 14" descr="확인 표시">
                <a:extLst>
                  <a:ext uri="{FF2B5EF4-FFF2-40B4-BE49-F238E27FC236}">
                    <a16:creationId xmlns:a16="http://schemas.microsoft.com/office/drawing/2014/main" id="{AB94D8C9-2170-4ACA-A70D-E2114F6E5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6908" y="1584092"/>
                <a:ext cx="439892" cy="439891"/>
              </a:xfrm>
              <a:prstGeom prst="rect">
                <a:avLst/>
              </a:prstGeom>
            </p:spPr>
          </p:pic>
        </p:grp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B37A018-41BF-41AB-8C11-FF5BC6192482}"/>
              </a:ext>
            </a:extLst>
          </p:cNvPr>
          <p:cNvCxnSpPr>
            <a:cxnSpLocks/>
          </p:cNvCxnSpPr>
          <p:nvPr/>
        </p:nvCxnSpPr>
        <p:spPr>
          <a:xfrm>
            <a:off x="6096000" y="1564586"/>
            <a:ext cx="0" cy="4550569"/>
          </a:xfrm>
          <a:prstGeom prst="line">
            <a:avLst/>
          </a:prstGeom>
          <a:ln w="165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0DB4F8-EB70-4A20-9EC2-D65596D2E50A}"/>
              </a:ext>
            </a:extLst>
          </p:cNvPr>
          <p:cNvGrpSpPr/>
          <p:nvPr/>
        </p:nvGrpSpPr>
        <p:grpSpPr>
          <a:xfrm>
            <a:off x="302853" y="1877962"/>
            <a:ext cx="11588852" cy="3556771"/>
            <a:chOff x="302853" y="1877962"/>
            <a:chExt cx="11588852" cy="355677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0CFAB5C-C3FD-4C28-AE57-E09E792B7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2799" y="2386030"/>
              <a:ext cx="5408906" cy="3044928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69AF69-1F7E-4CB0-B9B4-C54CB4D2AC65}"/>
                </a:ext>
              </a:extLst>
            </p:cNvPr>
            <p:cNvSpPr txBox="1"/>
            <p:nvPr/>
          </p:nvSpPr>
          <p:spPr>
            <a:xfrm>
              <a:off x="6739403" y="1877962"/>
              <a:ext cx="2915870" cy="369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* PP Plot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A07B2B-FBB1-4462-84FB-A102BEB8C28A}"/>
                </a:ext>
              </a:extLst>
            </p:cNvPr>
            <p:cNvSpPr txBox="1"/>
            <p:nvPr/>
          </p:nvSpPr>
          <p:spPr>
            <a:xfrm>
              <a:off x="621997" y="1877962"/>
              <a:ext cx="2915870" cy="369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* PP Plot</a:t>
              </a:r>
              <a:endParaRPr lang="ko-KR" altLang="en-US" b="1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2A21592-A957-4322-908A-20799B6B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853" y="2383663"/>
              <a:ext cx="5408893" cy="305107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A890EFE-0ABC-4B09-ACF9-95DA3C3EB5AF}"/>
              </a:ext>
            </a:extLst>
          </p:cNvPr>
          <p:cNvGrpSpPr/>
          <p:nvPr/>
        </p:nvGrpSpPr>
        <p:grpSpPr>
          <a:xfrm>
            <a:off x="263524" y="1884703"/>
            <a:ext cx="11625623" cy="3553569"/>
            <a:chOff x="263524" y="1884703"/>
            <a:chExt cx="11625623" cy="355356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4C9D427-8AD3-4661-96A2-73059EF72B02}"/>
                </a:ext>
              </a:extLst>
            </p:cNvPr>
            <p:cNvGrpSpPr/>
            <p:nvPr/>
          </p:nvGrpSpPr>
          <p:grpSpPr>
            <a:xfrm>
              <a:off x="6480255" y="1884703"/>
              <a:ext cx="5408892" cy="3539277"/>
              <a:chOff x="6480255" y="1884703"/>
              <a:chExt cx="5408892" cy="3539277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B3CC4F0-3492-416C-89FE-B242898E0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0255" y="2383663"/>
                <a:ext cx="5408892" cy="3040317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C1C8B3-ABE1-42A5-89E9-1475BCA455E7}"/>
                  </a:ext>
                </a:extLst>
              </p:cNvPr>
              <p:cNvSpPr txBox="1"/>
              <p:nvPr/>
            </p:nvSpPr>
            <p:spPr>
              <a:xfrm>
                <a:off x="6739403" y="1884703"/>
                <a:ext cx="2915870" cy="36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* QQ Plot</a:t>
                </a:r>
                <a:endParaRPr lang="ko-KR" altLang="en-US" b="1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608B69-05C7-4AC9-9F70-FD8F10391086}"/>
                </a:ext>
              </a:extLst>
            </p:cNvPr>
            <p:cNvSpPr txBox="1"/>
            <p:nvPr/>
          </p:nvSpPr>
          <p:spPr>
            <a:xfrm>
              <a:off x="598695" y="1891681"/>
              <a:ext cx="2915870" cy="369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* QQ Plot</a:t>
              </a:r>
              <a:endParaRPr lang="ko-KR" altLang="en-US" b="1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286E6B8-F1A6-4203-BE28-2D7FC3BCF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524" y="2347940"/>
              <a:ext cx="5491281" cy="3090332"/>
            </a:xfrm>
            <a:prstGeom prst="rect">
              <a:avLst/>
            </a:prstGeom>
            <a:ln w="19050">
              <a:solidFill>
                <a:schemeClr val="accent1">
                  <a:shade val="50000"/>
                </a:schemeClr>
              </a:solidFill>
            </a:ln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426D319-4BAC-4FD7-84F7-B98E1F47CC82}"/>
              </a:ext>
            </a:extLst>
          </p:cNvPr>
          <p:cNvGrpSpPr/>
          <p:nvPr/>
        </p:nvGrpSpPr>
        <p:grpSpPr>
          <a:xfrm>
            <a:off x="3333688" y="2550695"/>
            <a:ext cx="8409133" cy="1729745"/>
            <a:chOff x="3333688" y="2550695"/>
            <a:chExt cx="8409133" cy="172974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3D36B07-AE64-45A9-ADAD-D021EAC8B3FA}"/>
                </a:ext>
              </a:extLst>
            </p:cNvPr>
            <p:cNvGrpSpPr/>
            <p:nvPr/>
          </p:nvGrpSpPr>
          <p:grpSpPr>
            <a:xfrm>
              <a:off x="3333688" y="3482353"/>
              <a:ext cx="5140371" cy="798087"/>
              <a:chOff x="480342" y="5590681"/>
              <a:chExt cx="5140371" cy="798087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09340C6-0D21-4D95-82C5-1A30013CC3D7}"/>
                  </a:ext>
                </a:extLst>
              </p:cNvPr>
              <p:cNvSpPr/>
              <p:nvPr/>
            </p:nvSpPr>
            <p:spPr>
              <a:xfrm>
                <a:off x="480342" y="5590681"/>
                <a:ext cx="5140371" cy="798087"/>
              </a:xfrm>
              <a:prstGeom prst="rect">
                <a:avLst/>
              </a:prstGeom>
              <a:solidFill>
                <a:schemeClr val="bg1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CA4493D0-48E7-4AD0-9ADB-27AD80D3902B}"/>
                  </a:ext>
                </a:extLst>
              </p:cNvPr>
              <p:cNvGrpSpPr/>
              <p:nvPr/>
            </p:nvGrpSpPr>
            <p:grpSpPr>
              <a:xfrm>
                <a:off x="598695" y="5737743"/>
                <a:ext cx="4946312" cy="588869"/>
                <a:chOff x="727239" y="5325099"/>
                <a:chExt cx="4946312" cy="588869"/>
              </a:xfrm>
            </p:grpSpPr>
            <p:pic>
              <p:nvPicPr>
                <p:cNvPr id="49" name="그래픽 48" descr="확인 표시">
                  <a:extLst>
                    <a:ext uri="{FF2B5EF4-FFF2-40B4-BE49-F238E27FC236}">
                      <a16:creationId xmlns:a16="http://schemas.microsoft.com/office/drawing/2014/main" id="{580DDA26-1643-4EB3-AB70-B5DACEC870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7239" y="5325099"/>
                  <a:ext cx="588869" cy="588869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F615572-7F85-4570-8038-FEC88108A39B}"/>
                    </a:ext>
                  </a:extLst>
                </p:cNvPr>
                <p:cNvSpPr txBox="1"/>
                <p:nvPr/>
              </p:nvSpPr>
              <p:spPr>
                <a:xfrm>
                  <a:off x="1255354" y="5367675"/>
                  <a:ext cx="44181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ko-KR" altLang="en-US" sz="24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</a:rPr>
                    <a:t>끝부분에서 조금 차이가 존재한다</a:t>
                  </a:r>
                  <a:r>
                    <a:rPr lang="en-US" altLang="ko-KR" sz="24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</a:rPr>
                    <a:t>.</a:t>
                  </a:r>
                  <a:endParaRPr lang="ko-KR" altLang="en-US" sz="2400" b="1" i="1" dirty="0">
                    <a:ln>
                      <a:solidFill>
                        <a:schemeClr val="accent1">
                          <a:alpha val="30000"/>
                        </a:schemeClr>
                      </a:solidFill>
                    </a:ln>
                    <a:latin typeface="+mj-lt"/>
                    <a:ea typeface="나눔스퀘어" panose="020B0600000101010101" pitchFamily="50" charset="-127"/>
                  </a:endParaRPr>
                </a:p>
              </p:txBody>
            </p:sp>
          </p:grp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B25FAAA-A2BF-4559-85BC-3C6C2030A6FF}"/>
                </a:ext>
              </a:extLst>
            </p:cNvPr>
            <p:cNvSpPr/>
            <p:nvPr/>
          </p:nvSpPr>
          <p:spPr>
            <a:xfrm>
              <a:off x="10768263" y="2550695"/>
              <a:ext cx="974558" cy="70986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D491E8E-AB27-4A15-9314-27895EE4C9D7}"/>
                </a:ext>
              </a:extLst>
            </p:cNvPr>
            <p:cNvSpPr/>
            <p:nvPr/>
          </p:nvSpPr>
          <p:spPr>
            <a:xfrm>
              <a:off x="3980156" y="2572893"/>
              <a:ext cx="1566012" cy="85610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135277E-7997-4455-AFF7-BD8BF8284138}"/>
              </a:ext>
            </a:extLst>
          </p:cNvPr>
          <p:cNvSpPr/>
          <p:nvPr/>
        </p:nvSpPr>
        <p:spPr>
          <a:xfrm>
            <a:off x="8398353" y="5761703"/>
            <a:ext cx="1435507" cy="2418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258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3) Data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fitting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신뢰성 확인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3757BF-43DD-4372-8BC0-7D5E8EF49AFE}"/>
              </a:ext>
            </a:extLst>
          </p:cNvPr>
          <p:cNvGrpSpPr/>
          <p:nvPr/>
        </p:nvGrpSpPr>
        <p:grpSpPr>
          <a:xfrm>
            <a:off x="6554739" y="1371072"/>
            <a:ext cx="5043840" cy="424732"/>
            <a:chOff x="1052160" y="1549099"/>
            <a:chExt cx="5043840" cy="4247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5D7C2C-F855-447D-94AB-0D8C668B6BE6}"/>
                </a:ext>
              </a:extLst>
            </p:cNvPr>
            <p:cNvSpPr txBox="1"/>
            <p:nvPr/>
          </p:nvSpPr>
          <p:spPr>
            <a:xfrm>
              <a:off x="1364802" y="1549099"/>
              <a:ext cx="4731198" cy="4247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n-ea"/>
                </a:rPr>
                <a:t>나머지 시간</a:t>
              </a:r>
              <a:r>
                <a:rPr lang="en-US" altLang="ko-KR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n-ea"/>
                </a:rPr>
                <a:t>: Weibull(3P) Dist.</a:t>
              </a:r>
              <a:endParaRPr lang="ko-KR" altLang="en-US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+mn-ea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EFBD9FA-3406-4DD8-9141-983E0785F4B7}"/>
                </a:ext>
              </a:extLst>
            </p:cNvPr>
            <p:cNvGrpSpPr/>
            <p:nvPr/>
          </p:nvGrpSpPr>
          <p:grpSpPr>
            <a:xfrm>
              <a:off x="1052160" y="1605069"/>
              <a:ext cx="312642" cy="321848"/>
              <a:chOff x="840652" y="1513313"/>
              <a:chExt cx="496064" cy="51067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B1CA462-6F0E-4E06-9699-E3689E2F52E7}"/>
                  </a:ext>
                </a:extLst>
              </p:cNvPr>
              <p:cNvSpPr/>
              <p:nvPr/>
            </p:nvSpPr>
            <p:spPr>
              <a:xfrm>
                <a:off x="840652" y="1513313"/>
                <a:ext cx="496064" cy="4963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5" name="그래픽 14" descr="확인 표시">
                <a:extLst>
                  <a:ext uri="{FF2B5EF4-FFF2-40B4-BE49-F238E27FC236}">
                    <a16:creationId xmlns:a16="http://schemas.microsoft.com/office/drawing/2014/main" id="{AB94D8C9-2170-4ACA-A70D-E2114F6E5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6908" y="1584092"/>
                <a:ext cx="439892" cy="439891"/>
              </a:xfrm>
              <a:prstGeom prst="rect">
                <a:avLst/>
              </a:prstGeom>
            </p:spPr>
          </p:pic>
        </p:grpSp>
      </p:grp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135277E-7997-4455-AFF7-BD8BF8284138}"/>
              </a:ext>
            </a:extLst>
          </p:cNvPr>
          <p:cNvSpPr/>
          <p:nvPr/>
        </p:nvSpPr>
        <p:spPr>
          <a:xfrm>
            <a:off x="8398353" y="-1042244"/>
            <a:ext cx="1435507" cy="2418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5" descr="C:\Users\김건형\Desktop\수업\시뮬\분포피팅222그래프.png">
            <a:extLst>
              <a:ext uri="{FF2B5EF4-FFF2-40B4-BE49-F238E27FC236}">
                <a16:creationId xmlns:a16="http://schemas.microsoft.com/office/drawing/2014/main" id="{53B9747D-BD89-4B56-AF32-5BE31F8DC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008" y="2014090"/>
            <a:ext cx="5360195" cy="355143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9745DBCE-D9D2-41D5-A8EC-4409AAE60D16}"/>
              </a:ext>
            </a:extLst>
          </p:cNvPr>
          <p:cNvGrpSpPr/>
          <p:nvPr/>
        </p:nvGrpSpPr>
        <p:grpSpPr>
          <a:xfrm>
            <a:off x="617643" y="2008391"/>
            <a:ext cx="5478357" cy="1233153"/>
            <a:chOff x="727239" y="5325099"/>
            <a:chExt cx="5478357" cy="1233153"/>
          </a:xfrm>
        </p:grpSpPr>
        <p:pic>
          <p:nvPicPr>
            <p:cNvPr id="44" name="그래픽 43" descr="확인 표시">
              <a:extLst>
                <a:ext uri="{FF2B5EF4-FFF2-40B4-BE49-F238E27FC236}">
                  <a16:creationId xmlns:a16="http://schemas.microsoft.com/office/drawing/2014/main" id="{E9CA9B5C-1BEF-484C-9E87-01A9452C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7239" y="5325099"/>
              <a:ext cx="588869" cy="58886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29A647-A5D3-42AF-882F-04906640FD85}"/>
                </a:ext>
              </a:extLst>
            </p:cNvPr>
            <p:cNvSpPr txBox="1"/>
            <p:nvPr/>
          </p:nvSpPr>
          <p:spPr>
            <a:xfrm>
              <a:off x="1271224" y="5357923"/>
              <a:ext cx="49343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혼잡시간대가 아닌 시간의 분포를 통해</a:t>
              </a:r>
              <a:r>
                <a:rPr lang="en-US" altLang="ko-KR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, </a:t>
              </a:r>
              <a:r>
                <a:rPr lang="ko-KR" altLang="en-US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혼잡시간이 시작할 때의 </a:t>
              </a:r>
              <a:r>
                <a:rPr lang="en-US" altLang="ko-KR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Initial value</a:t>
              </a:r>
              <a:r>
                <a:rPr lang="ko-KR" altLang="en-US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를 구함</a:t>
              </a:r>
              <a:r>
                <a:rPr lang="en-US" altLang="ko-KR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!!</a:t>
              </a:r>
              <a:endParaRPr lang="ko-KR" altLang="en-US" sz="24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41E9D-CA3A-467B-8908-7E340F9A692E}"/>
              </a:ext>
            </a:extLst>
          </p:cNvPr>
          <p:cNvGrpSpPr/>
          <p:nvPr/>
        </p:nvGrpSpPr>
        <p:grpSpPr>
          <a:xfrm>
            <a:off x="617643" y="3611049"/>
            <a:ext cx="5478357" cy="1602484"/>
            <a:chOff x="727239" y="5325099"/>
            <a:chExt cx="5478357" cy="1602484"/>
          </a:xfrm>
        </p:grpSpPr>
        <p:pic>
          <p:nvPicPr>
            <p:cNvPr id="58" name="그래픽 57" descr="확인 표시">
              <a:extLst>
                <a:ext uri="{FF2B5EF4-FFF2-40B4-BE49-F238E27FC236}">
                  <a16:creationId xmlns:a16="http://schemas.microsoft.com/office/drawing/2014/main" id="{0679AB0C-502E-4CA1-87B0-2E14AD91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7239" y="5325099"/>
              <a:ext cx="588869" cy="58886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84B0DA7-7407-430B-BA7D-64E7123E5370}"/>
                </a:ext>
              </a:extLst>
            </p:cNvPr>
            <p:cNvSpPr txBox="1"/>
            <p:nvPr/>
          </p:nvSpPr>
          <p:spPr>
            <a:xfrm>
              <a:off x="1271224" y="5357923"/>
              <a:ext cx="49343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Weibull(3P) distribution</a:t>
              </a:r>
              <a:r>
                <a:rPr lang="ko-KR" altLang="en-US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을 이용하여 </a:t>
              </a:r>
              <a:r>
                <a:rPr lang="en-US" altLang="ko-KR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15</a:t>
              </a:r>
              <a:r>
                <a:rPr lang="ko-KR" altLang="en-US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분간</a:t>
              </a:r>
              <a:r>
                <a:rPr lang="en-US" altLang="ko-KR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(8:30~8:45)</a:t>
              </a:r>
              <a:r>
                <a:rPr lang="ko-KR" altLang="en-US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  </a:t>
              </a:r>
              <a:r>
                <a:rPr lang="en-US" altLang="ko-KR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Simulation</a:t>
              </a:r>
              <a:r>
                <a:rPr lang="ko-KR" altLang="en-US" sz="2400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을 시행해서 </a:t>
              </a:r>
              <a:r>
                <a:rPr lang="en-US" altLang="ko-KR" sz="2400" b="1" u="sng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8:45</a:t>
              </a:r>
              <a:r>
                <a:rPr lang="ko-KR" altLang="en-US" sz="2400" b="1" u="sng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의 </a:t>
              </a:r>
              <a:r>
                <a:rPr lang="en-US" altLang="ko-KR" sz="2400" b="1" u="sng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queue, elevator’s state</a:t>
              </a:r>
              <a:r>
                <a:rPr lang="ko-KR" altLang="en-US" sz="2400" b="1" u="sng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를 구함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236846E-A50D-4087-B5F6-2DB47D82A0B0}"/>
              </a:ext>
            </a:extLst>
          </p:cNvPr>
          <p:cNvSpPr txBox="1"/>
          <p:nvPr/>
        </p:nvSpPr>
        <p:spPr>
          <a:xfrm>
            <a:off x="1086827" y="5296888"/>
            <a:ext cx="21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j-lt"/>
                <a:ea typeface="나눔스퀘어" panose="020B0600000101010101" pitchFamily="50" charset="-127"/>
                <a:sym typeface="Wingdings" panose="05000000000000000000" pitchFamily="2" charset="2"/>
              </a:rPr>
              <a:t> Warm-up period</a:t>
            </a:r>
            <a:endParaRPr lang="ko-KR" altLang="en-US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+mj-lt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643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Coding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7D251-67CD-48D8-8D8F-5C57B5D59ED4}"/>
              </a:ext>
            </a:extLst>
          </p:cNvPr>
          <p:cNvSpPr txBox="1"/>
          <p:nvPr/>
        </p:nvSpPr>
        <p:spPr>
          <a:xfrm>
            <a:off x="480342" y="838772"/>
            <a:ext cx="3021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RNG(</a:t>
            </a:r>
            <a:r>
              <a:rPr lang="en-US" altLang="ko-KR" sz="2000" b="1" dirty="0" err="1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random.random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20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2C5FF-A5AE-45F4-B07D-75BC129FA2ED}"/>
              </a:ext>
            </a:extLst>
          </p:cNvPr>
          <p:cNvSpPr txBox="1"/>
          <p:nvPr/>
        </p:nvSpPr>
        <p:spPr>
          <a:xfrm>
            <a:off x="659591" y="1426894"/>
            <a:ext cx="8323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Empirical Test : Chi-</a:t>
            </a:r>
            <a:r>
              <a:rPr lang="en-US" altLang="ko-KR" sz="1600" dirty="0" err="1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squre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test : 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Python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의 </a:t>
            </a:r>
            <a:r>
              <a:rPr lang="en-US" altLang="ko-KR" sz="1600" b="1" dirty="0" err="1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random.random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을 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Chi-square test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rPr>
              <a:t>를 통해 검증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602DB-FD56-4F63-9EDB-B9FEE3E30B42}"/>
              </a:ext>
            </a:extLst>
          </p:cNvPr>
          <p:cNvSpPr txBox="1"/>
          <p:nvPr/>
        </p:nvSpPr>
        <p:spPr>
          <a:xfrm>
            <a:off x="922921" y="1953460"/>
            <a:ext cx="4544626" cy="33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(code)</a:t>
            </a:r>
            <a:endParaRPr lang="ko-KR" altLang="en-US" sz="14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C5B93-1B38-4EA9-B374-17DF513F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68" y="1915752"/>
            <a:ext cx="3688631" cy="457182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5FFE3E-854F-4C71-84FD-DC16156515D7}"/>
              </a:ext>
            </a:extLst>
          </p:cNvPr>
          <p:cNvSpPr txBox="1"/>
          <p:nvPr/>
        </p:nvSpPr>
        <p:spPr>
          <a:xfrm>
            <a:off x="5562480" y="1953460"/>
            <a:ext cx="4544626" cy="33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(Result)</a:t>
            </a:r>
            <a:endParaRPr lang="ko-KR" altLang="en-US" sz="1400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16EB4-43E8-4DD2-90EA-87AE178514D0}"/>
              </a:ext>
            </a:extLst>
          </p:cNvPr>
          <p:cNvSpPr/>
          <p:nvPr/>
        </p:nvSpPr>
        <p:spPr>
          <a:xfrm>
            <a:off x="6372520" y="1887472"/>
            <a:ext cx="4544626" cy="294847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dirty="0"/>
              <a:t>H0 : </a:t>
            </a:r>
            <a:r>
              <a:rPr lang="en-US" altLang="ko-KR" dirty="0" err="1"/>
              <a:t>Ui</a:t>
            </a:r>
            <a:r>
              <a:rPr lang="en-US" altLang="ko-KR" dirty="0"/>
              <a:t> are IID U(0,1) random variables.</a:t>
            </a:r>
          </a:p>
          <a:p>
            <a:pPr algn="just"/>
            <a:r>
              <a:rPr lang="en-US" altLang="ko-KR" dirty="0"/>
              <a:t>H1 : </a:t>
            </a:r>
            <a:r>
              <a:rPr lang="en-US" altLang="ko-KR" dirty="0" err="1"/>
              <a:t>Ui</a:t>
            </a:r>
            <a:r>
              <a:rPr lang="en-US" altLang="ko-KR" dirty="0"/>
              <a:t> are not IID U(0,1) random variables.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sz="2000" b="1" u="sng" dirty="0">
                <a:solidFill>
                  <a:schemeClr val="accent1"/>
                </a:solidFill>
              </a:rPr>
              <a:t>Test statistic : 8.0</a:t>
            </a:r>
          </a:p>
          <a:p>
            <a:pPr algn="just"/>
            <a:r>
              <a:rPr lang="en-US" altLang="ko-KR" sz="2000" b="1" u="sng" dirty="0">
                <a:solidFill>
                  <a:schemeClr val="accent1"/>
                </a:solidFill>
              </a:rPr>
              <a:t>Critical value : 16.9189776046</a:t>
            </a:r>
          </a:p>
          <a:p>
            <a:pPr algn="just"/>
            <a:endParaRPr lang="en-US" altLang="ko-KR" dirty="0"/>
          </a:p>
          <a:p>
            <a:pPr algn="just"/>
            <a:r>
              <a:rPr lang="en-US" altLang="ko-KR" b="1" dirty="0"/>
              <a:t>Do not reject H0</a:t>
            </a:r>
            <a:r>
              <a:rPr lang="en-US" altLang="ko-KR" dirty="0"/>
              <a:t> at a=0.05. </a:t>
            </a:r>
          </a:p>
          <a:p>
            <a:pPr algn="just"/>
            <a:r>
              <a:rPr lang="en-US" altLang="ko-KR" dirty="0"/>
              <a:t>There is no significant evidence to conclude that </a:t>
            </a:r>
            <a:r>
              <a:rPr lang="en-US" altLang="ko-KR" dirty="0" err="1"/>
              <a:t>Ui</a:t>
            </a:r>
            <a:r>
              <a:rPr lang="en-US" altLang="ko-KR" dirty="0"/>
              <a:t> are not IID U(0,1) random variables.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06677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Coding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7D251-67CD-48D8-8D8F-5C57B5D59ED4}"/>
              </a:ext>
            </a:extLst>
          </p:cNvPr>
          <p:cNvSpPr txBox="1"/>
          <p:nvPr/>
        </p:nvSpPr>
        <p:spPr>
          <a:xfrm>
            <a:off x="480342" y="838772"/>
            <a:ext cx="16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Code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1693" y="1871196"/>
            <a:ext cx="8183145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WARM_UP_TIME = 900 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Warm-up period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기간</a:t>
            </a:r>
            <a:endParaRPr lang="en-US" altLang="ko-KR" sz="14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현재 시간을 나타냄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total_delayTime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전체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딜레이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타임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max_time_sys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고객들이 시스템에 머문 시간 중 최대 시간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total_time_sys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 고객들이 시스템에 머문 시간들의 합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next_event_type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다음 이벤트의 정보 ( 이벤트 객체가 전달 됨 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server1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1번 엘리베이터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server2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2번 엘리베이터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server3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3번 엘리베이터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time_in_system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시스템 내에 머문 고객들의 시간을 담은 리스트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time_last_event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이전에 발생한 이벤트의 시간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time_in_queue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에서 발생한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딜레이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시간들의 리스트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area_num_in_q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밑에 넓이 - 평균 큐의 고객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area_num_in_elv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엘리베이터 밑의 넓이 0번은 1번것, 1번은 2번것, 2번은 3번 것.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area_elv_status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엘리베이터 가동률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TIME_GATE_OPEN = </a:t>
            </a:r>
            <a:r>
              <a:rPr lang="en-US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열리는 시간, 열려있는 시간, 닫히는 시간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END_TIME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1800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종료 시간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FLOOR_PROB =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[0.004, 0.099, 0.385, 0.395, 1]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고객이 원하는 층의 확률의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누적합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POLICY =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중 리스트로 구현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사용할 정책</a:t>
            </a:r>
            <a:endParaRPr kumimoji="0" lang="en-US" altLang="ko-KR" sz="14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C5FF-A5AE-45F4-B07D-75BC129FA2ED}"/>
              </a:ext>
            </a:extLst>
          </p:cNvPr>
          <p:cNvSpPr txBox="1"/>
          <p:nvPr/>
        </p:nvSpPr>
        <p:spPr>
          <a:xfrm>
            <a:off x="783874" y="1424920"/>
            <a:ext cx="167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변수 설정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7" name="그래픽 6" descr="확인 표시">
            <a:extLst>
              <a:ext uri="{FF2B5EF4-FFF2-40B4-BE49-F238E27FC236}">
                <a16:creationId xmlns:a16="http://schemas.microsoft.com/office/drawing/2014/main" id="{147A5342-587B-4F68-B423-0F34B750F43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334" y="838772"/>
            <a:ext cx="461666" cy="461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23468-4822-4631-8983-DE6227317270}"/>
              </a:ext>
            </a:extLst>
          </p:cNvPr>
          <p:cNvSpPr txBox="1"/>
          <p:nvPr/>
        </p:nvSpPr>
        <p:spPr>
          <a:xfrm>
            <a:off x="6096000" y="869550"/>
            <a:ext cx="437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Programming</a:t>
            </a:r>
            <a:r>
              <a:rPr lang="ko-KR" altLang="en-US" sz="2000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 언어 </a:t>
            </a:r>
            <a:r>
              <a:rPr lang="en-US" altLang="ko-KR" sz="2000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: Python</a:t>
            </a:r>
            <a:endParaRPr lang="ko-KR" altLang="en-US" sz="2000" b="1" i="1" dirty="0">
              <a:ln>
                <a:solidFill>
                  <a:schemeClr val="accent1">
                    <a:alpha val="30000"/>
                  </a:schemeClr>
                </a:solidFill>
              </a:ln>
              <a:latin typeface="+mj-lt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10481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Coding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7D251-67CD-48D8-8D8F-5C57B5D59ED4}"/>
              </a:ext>
            </a:extLst>
          </p:cNvPr>
          <p:cNvSpPr txBox="1"/>
          <p:nvPr/>
        </p:nvSpPr>
        <p:spPr>
          <a:xfrm>
            <a:off x="480342" y="838772"/>
            <a:ext cx="16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Code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C5FF-A5AE-45F4-B07D-75BC129FA2ED}"/>
              </a:ext>
            </a:extLst>
          </p:cNvPr>
          <p:cNvSpPr txBox="1"/>
          <p:nvPr/>
        </p:nvSpPr>
        <p:spPr>
          <a:xfrm>
            <a:off x="810699" y="1424920"/>
            <a:ext cx="183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List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객체 구현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2046" y="1763474"/>
            <a:ext cx="1040790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이중 리스트로 학생[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시간,층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으로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구성, [[학생1의 도착 시간, 가고 싶은 층],[학생2의 도착 시간, 가고 싶은 층]]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이벤트 객체로 구성된 리스트, 예) [event1,event2,event4]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event_list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서버 객체로 된 리스트, [server1,server2,server3] 로 구성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server_list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엘리베이터에 관한 정보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Server: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,can_move_floor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.can_move_floor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can_move_floor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이동가능한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층 정보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.current_floor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현재 층, 초기 1층으로 설정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.activation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엘리베이터 작동 여부1 - 작동, 0 - 작동하지 않음, 0으로 초기화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.switch_on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스위치의 눌림 여부 1 - 눌림, 0 - 눌리지 않음, 0으로 초기화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.student_list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엘리베이터 내의 학생 정보 [[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시간,층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],[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시간,층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]] 구성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이벤트에 관한 정보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,type,invoke_time,elevator_num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,want_floor=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이벤트 타입 ( 1 - 도착, 2 - 탑승, 3 - 하차, 4 - 버튼 누름 )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.invoke_time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invoke_time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발생하는 시간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.elevator_num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elevator_num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이벤트가 발생하는 엘리베이터의 번호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.want_floor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want_floor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이벤트가 발생하는 층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44678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Coding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7D251-67CD-48D8-8D8F-5C57B5D59ED4}"/>
              </a:ext>
            </a:extLst>
          </p:cNvPr>
          <p:cNvSpPr txBox="1"/>
          <p:nvPr/>
        </p:nvSpPr>
        <p:spPr>
          <a:xfrm>
            <a:off x="480342" y="838772"/>
            <a:ext cx="16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Code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C5FF-A5AE-45F4-B07D-75BC129FA2ED}"/>
              </a:ext>
            </a:extLst>
          </p:cNvPr>
          <p:cNvSpPr txBox="1"/>
          <p:nvPr/>
        </p:nvSpPr>
        <p:spPr>
          <a:xfrm>
            <a:off x="748182" y="1424920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Main Function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2046" y="3970160"/>
            <a:ext cx="1040790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48182" y="1966215"/>
            <a:ext cx="10407907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main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POLICY: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 </a:t>
            </a:r>
            <a:r>
              <a:rPr lang="ko-KR" altLang="en-US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모든 정책에 대해서 반복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정책 시작할 때 마다 변수 및 통계치 초기화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&lt;= END_TIME: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오전 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시까지 시뮬레이션 진행</a:t>
            </a:r>
            <a:endParaRPr lang="en-US" altLang="ko-KR" sz="14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timing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next-event type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구하고 시뮬레이션 시간을 진행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update_time_avg_stats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time-average statistic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통계치를 계산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next_event_type.type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학생 도착 이벤트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arrival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next_event_type.type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학생 탑승 이벤트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next_event_type.type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학생 하차 이벤트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next_event_type.type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스위치 누르는 이벤트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push_switch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next_event_type.type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Warm-up period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제거하는 이벤트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end_warm_up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report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한 정책에 대해서 시뮬레이션을 마쳤으면 결과를 보고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91017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F7AD85-48BD-4D1A-A01C-D715386C7418}"/>
              </a:ext>
            </a:extLst>
          </p:cNvPr>
          <p:cNvCxnSpPr>
            <a:cxnSpLocks/>
          </p:cNvCxnSpPr>
          <p:nvPr/>
        </p:nvCxnSpPr>
        <p:spPr>
          <a:xfrm>
            <a:off x="824287" y="1934192"/>
            <a:ext cx="10601000" cy="3180532"/>
          </a:xfrm>
          <a:prstGeom prst="line">
            <a:avLst/>
          </a:prstGeom>
          <a:ln w="165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C0CEB2-57E3-4B7B-817A-F4FDAB5C1277}"/>
              </a:ext>
            </a:extLst>
          </p:cNvPr>
          <p:cNvSpPr txBox="1"/>
          <p:nvPr/>
        </p:nvSpPr>
        <p:spPr>
          <a:xfrm>
            <a:off x="263525" y="252739"/>
            <a:ext cx="147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2D59505-64FD-44C7-B0E6-1330A758D804}"/>
              </a:ext>
            </a:extLst>
          </p:cNvPr>
          <p:cNvGrpSpPr/>
          <p:nvPr/>
        </p:nvGrpSpPr>
        <p:grpSpPr>
          <a:xfrm>
            <a:off x="2448941" y="1657168"/>
            <a:ext cx="1929672" cy="2468786"/>
            <a:chOff x="2273890" y="2273637"/>
            <a:chExt cx="1929672" cy="246878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D3526E3-C9B6-4977-AE00-4E01276B0F12}"/>
                </a:ext>
              </a:extLst>
            </p:cNvPr>
            <p:cNvSpPr/>
            <p:nvPr/>
          </p:nvSpPr>
          <p:spPr>
            <a:xfrm>
              <a:off x="2695769" y="2696135"/>
              <a:ext cx="1089212" cy="10892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88BB16A-ECAC-4AE4-8BBA-B3BC4E7E6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33"/>
            <a:stretch/>
          </p:blipFill>
          <p:spPr>
            <a:xfrm>
              <a:off x="2726957" y="2826435"/>
              <a:ext cx="968312" cy="83920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9D9105A-6D60-4F47-B55A-59631688180D}"/>
                </a:ext>
              </a:extLst>
            </p:cNvPr>
            <p:cNvSpPr txBox="1"/>
            <p:nvPr/>
          </p:nvSpPr>
          <p:spPr>
            <a:xfrm>
              <a:off x="2844279" y="2273637"/>
              <a:ext cx="788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j-ea"/>
                  <a:ea typeface="+mj-ea"/>
                </a:rPr>
                <a:t>2</a:t>
              </a:r>
              <a:endParaRPr lang="ko-KR" altLang="en-US" b="1" dirty="0">
                <a:ln>
                  <a:solidFill>
                    <a:schemeClr val="accent3">
                      <a:alpha val="30000"/>
                    </a:schemeClr>
                  </a:solidFill>
                </a:ln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501C3B-5BE7-4651-9BF9-622080DF5BCA}"/>
                </a:ext>
              </a:extLst>
            </p:cNvPr>
            <p:cNvSpPr txBox="1"/>
            <p:nvPr/>
          </p:nvSpPr>
          <p:spPr>
            <a:xfrm>
              <a:off x="2273890" y="4157648"/>
              <a:ext cx="19296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+mj-ea"/>
                  <a:ea typeface="+mj-ea"/>
                </a:rPr>
                <a:t>Simulation Model Description</a:t>
              </a:r>
              <a:endParaRPr lang="ko-KR" altLang="en-US" sz="1600" b="1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+mj-ea"/>
                <a:ea typeface="+mj-ea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86A781D-86B2-4B7E-81A2-513C1677D1EA}"/>
              </a:ext>
            </a:extLst>
          </p:cNvPr>
          <p:cNvGrpSpPr/>
          <p:nvPr/>
        </p:nvGrpSpPr>
        <p:grpSpPr>
          <a:xfrm>
            <a:off x="632643" y="1162354"/>
            <a:ext cx="1929672" cy="2222565"/>
            <a:chOff x="550178" y="2273637"/>
            <a:chExt cx="1929672" cy="2222565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DCF92D7-5102-43AF-8B41-57243EF53197}"/>
                </a:ext>
              </a:extLst>
            </p:cNvPr>
            <p:cNvGrpSpPr/>
            <p:nvPr/>
          </p:nvGrpSpPr>
          <p:grpSpPr>
            <a:xfrm>
              <a:off x="550178" y="2273637"/>
              <a:ext cx="1929672" cy="2222565"/>
              <a:chOff x="550178" y="2273637"/>
              <a:chExt cx="1929672" cy="2222565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8CC4DADF-C5D0-4A1B-9AAF-ECDEAD1C2F8E}"/>
                  </a:ext>
                </a:extLst>
              </p:cNvPr>
              <p:cNvSpPr/>
              <p:nvPr/>
            </p:nvSpPr>
            <p:spPr>
              <a:xfrm>
                <a:off x="970408" y="2696135"/>
                <a:ext cx="1089212" cy="1089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889141-533E-455E-A033-9A99E6610FC5}"/>
                  </a:ext>
                </a:extLst>
              </p:cNvPr>
              <p:cNvSpPr txBox="1"/>
              <p:nvPr/>
            </p:nvSpPr>
            <p:spPr>
              <a:xfrm>
                <a:off x="1120567" y="2273637"/>
                <a:ext cx="788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accent3">
                          <a:alpha val="30000"/>
                        </a:schemeClr>
                      </a:solidFill>
                    </a:ln>
                    <a:solidFill>
                      <a:schemeClr val="accent3"/>
                    </a:solidFill>
                    <a:latin typeface="+mj-ea"/>
                    <a:ea typeface="+mj-ea"/>
                  </a:rPr>
                  <a:t>1</a:t>
                </a:r>
                <a:endParaRPr lang="ko-KR" altLang="en-US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58D573-BEBB-4022-B204-BC704B12B0FC}"/>
                  </a:ext>
                </a:extLst>
              </p:cNvPr>
              <p:cNvSpPr txBox="1"/>
              <p:nvPr/>
            </p:nvSpPr>
            <p:spPr>
              <a:xfrm>
                <a:off x="550178" y="4157648"/>
                <a:ext cx="19296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+mj-ea"/>
                    <a:ea typeface="+mj-ea"/>
                  </a:rPr>
                  <a:t>주제 선정</a:t>
                </a:r>
              </a:p>
            </p:txBody>
          </p:sp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1F9FD3BA-1A50-449A-9422-40479F6C5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257" y="2826435"/>
              <a:ext cx="839204" cy="839204"/>
            </a:xfrm>
            <a:prstGeom prst="rect">
              <a:avLst/>
            </a:prstGeom>
          </p:spPr>
        </p:pic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182CF422-29A0-4B06-902E-5325122BD7F3}"/>
              </a:ext>
            </a:extLst>
          </p:cNvPr>
          <p:cNvGrpSpPr/>
          <p:nvPr/>
        </p:nvGrpSpPr>
        <p:grpSpPr>
          <a:xfrm>
            <a:off x="4265239" y="2275652"/>
            <a:ext cx="1929672" cy="2222565"/>
            <a:chOff x="4214966" y="2273637"/>
            <a:chExt cx="1929672" cy="2222565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58F68087-377A-44C5-9CEA-5A562ECB34A3}"/>
                </a:ext>
              </a:extLst>
            </p:cNvPr>
            <p:cNvGrpSpPr/>
            <p:nvPr/>
          </p:nvGrpSpPr>
          <p:grpSpPr>
            <a:xfrm>
              <a:off x="4214966" y="2273637"/>
              <a:ext cx="1929672" cy="2222565"/>
              <a:chOff x="4064714" y="2273637"/>
              <a:chExt cx="1929672" cy="2222565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B4740F1-6852-4710-8F4E-168C1E07C85A}"/>
                  </a:ext>
                </a:extLst>
              </p:cNvPr>
              <p:cNvSpPr/>
              <p:nvPr/>
            </p:nvSpPr>
            <p:spPr>
              <a:xfrm>
                <a:off x="4488242" y="2696135"/>
                <a:ext cx="1089212" cy="1089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1D04D3E-949C-4263-BD5A-9DFA80AF2D8E}"/>
                  </a:ext>
                </a:extLst>
              </p:cNvPr>
              <p:cNvSpPr txBox="1"/>
              <p:nvPr/>
            </p:nvSpPr>
            <p:spPr>
              <a:xfrm>
                <a:off x="4635103" y="2273637"/>
                <a:ext cx="788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accent3">
                          <a:alpha val="30000"/>
                        </a:schemeClr>
                      </a:solidFill>
                    </a:ln>
                    <a:solidFill>
                      <a:schemeClr val="accent3"/>
                    </a:solidFill>
                    <a:latin typeface="+mj-ea"/>
                    <a:ea typeface="+mj-ea"/>
                  </a:rPr>
                  <a:t>3</a:t>
                </a:r>
                <a:endParaRPr lang="ko-KR" altLang="en-US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481C640-F10C-41D0-897B-C2350EF43CDE}"/>
                  </a:ext>
                </a:extLst>
              </p:cNvPr>
              <p:cNvSpPr txBox="1"/>
              <p:nvPr/>
            </p:nvSpPr>
            <p:spPr>
              <a:xfrm>
                <a:off x="4064714" y="4157648"/>
                <a:ext cx="19296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+mj-ea"/>
                    <a:ea typeface="+mj-ea"/>
                  </a:rPr>
                  <a:t>Input Data</a:t>
                </a:r>
                <a:endParaRPr lang="ko-KR" altLang="en-US" sz="1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+mj-ea"/>
                  <a:ea typeface="+mj-ea"/>
                </a:endParaRPr>
              </a:p>
            </p:txBody>
          </p: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3FE7C2C2-7F72-43D1-A57B-65CCE718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796" y="2826435"/>
              <a:ext cx="846011" cy="846011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A35BAE2-A8FD-44A5-9DB9-3EC980478D53}"/>
              </a:ext>
            </a:extLst>
          </p:cNvPr>
          <p:cNvGrpSpPr/>
          <p:nvPr/>
        </p:nvGrpSpPr>
        <p:grpSpPr>
          <a:xfrm>
            <a:off x="6081537" y="2808174"/>
            <a:ext cx="1929672" cy="2222565"/>
            <a:chOff x="6047360" y="2273637"/>
            <a:chExt cx="1929672" cy="222256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4F66357-1D24-4A6C-8D17-A8E24C4F809A}"/>
                </a:ext>
              </a:extLst>
            </p:cNvPr>
            <p:cNvGrpSpPr/>
            <p:nvPr/>
          </p:nvGrpSpPr>
          <p:grpSpPr>
            <a:xfrm>
              <a:off x="6047360" y="2273637"/>
              <a:ext cx="1929672" cy="2222565"/>
              <a:chOff x="5751825" y="2273637"/>
              <a:chExt cx="1929672" cy="2222565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45BF32EA-426D-4E99-B50A-BE0E8E581311}"/>
                  </a:ext>
                </a:extLst>
              </p:cNvPr>
              <p:cNvSpPr/>
              <p:nvPr/>
            </p:nvSpPr>
            <p:spPr>
              <a:xfrm>
                <a:off x="6177002" y="2696135"/>
                <a:ext cx="1089212" cy="1089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C8C6C0-30F1-4C69-86FA-0D212BEF835B}"/>
                  </a:ext>
                </a:extLst>
              </p:cNvPr>
              <p:cNvSpPr txBox="1"/>
              <p:nvPr/>
            </p:nvSpPr>
            <p:spPr>
              <a:xfrm>
                <a:off x="6322214" y="2273637"/>
                <a:ext cx="788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accent3">
                          <a:alpha val="30000"/>
                        </a:schemeClr>
                      </a:solidFill>
                    </a:ln>
                    <a:solidFill>
                      <a:schemeClr val="accent3"/>
                    </a:solidFill>
                    <a:latin typeface="+mj-ea"/>
                    <a:ea typeface="+mj-ea"/>
                  </a:rPr>
                  <a:t>4</a:t>
                </a:r>
                <a:endParaRPr lang="ko-KR" altLang="en-US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3FBA583-2E8B-4021-9FFE-D6BC9318D310}"/>
                  </a:ext>
                </a:extLst>
              </p:cNvPr>
              <p:cNvSpPr txBox="1"/>
              <p:nvPr/>
            </p:nvSpPr>
            <p:spPr>
              <a:xfrm>
                <a:off x="5751825" y="4157648"/>
                <a:ext cx="19296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+mj-ea"/>
                    <a:ea typeface="+mj-ea"/>
                  </a:rPr>
                  <a:t>Model Coding</a:t>
                </a:r>
                <a:endParaRPr lang="ko-KR" altLang="en-US" sz="1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+mj-ea"/>
                  <a:ea typeface="+mj-ea"/>
                </a:endParaRPr>
              </a:p>
            </p:txBody>
          </p:sp>
        </p:grp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0E03AFF-2417-4238-8F41-1992370C0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744" y="2827218"/>
              <a:ext cx="902461" cy="902461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44ABB7D-5000-4075-BD4F-01F2846F7CD5}"/>
              </a:ext>
            </a:extLst>
          </p:cNvPr>
          <p:cNvGrpSpPr/>
          <p:nvPr/>
        </p:nvGrpSpPr>
        <p:grpSpPr>
          <a:xfrm>
            <a:off x="7897835" y="3321842"/>
            <a:ext cx="1929672" cy="2222565"/>
            <a:chOff x="7879754" y="2273637"/>
            <a:chExt cx="1929672" cy="2222565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FD70277F-9923-4600-8C4A-16B60FDC0871}"/>
                </a:ext>
              </a:extLst>
            </p:cNvPr>
            <p:cNvGrpSpPr/>
            <p:nvPr/>
          </p:nvGrpSpPr>
          <p:grpSpPr>
            <a:xfrm>
              <a:off x="7879754" y="2273637"/>
              <a:ext cx="1929672" cy="2222565"/>
              <a:chOff x="7273279" y="2273637"/>
              <a:chExt cx="1929672" cy="2222565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3C2C81E-48AF-4968-8846-A67DFA5509D9}"/>
                  </a:ext>
                </a:extLst>
              </p:cNvPr>
              <p:cNvSpPr/>
              <p:nvPr/>
            </p:nvSpPr>
            <p:spPr>
              <a:xfrm>
                <a:off x="7698456" y="2696135"/>
                <a:ext cx="1089212" cy="1089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431F3F-55D7-4B8E-BF24-B788243F08F0}"/>
                  </a:ext>
                </a:extLst>
              </p:cNvPr>
              <p:cNvSpPr txBox="1"/>
              <p:nvPr/>
            </p:nvSpPr>
            <p:spPr>
              <a:xfrm>
                <a:off x="7843668" y="2273637"/>
                <a:ext cx="788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accent3">
                          <a:alpha val="30000"/>
                        </a:schemeClr>
                      </a:solidFill>
                    </a:ln>
                    <a:solidFill>
                      <a:schemeClr val="accent3"/>
                    </a:solidFill>
                    <a:latin typeface="+mj-ea"/>
                    <a:ea typeface="+mj-ea"/>
                  </a:rPr>
                  <a:t>5</a:t>
                </a:r>
                <a:endParaRPr lang="ko-KR" altLang="en-US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5D172A-6DFB-46CC-8FC3-CCC3049539C8}"/>
                  </a:ext>
                </a:extLst>
              </p:cNvPr>
              <p:cNvSpPr txBox="1"/>
              <p:nvPr/>
            </p:nvSpPr>
            <p:spPr>
              <a:xfrm>
                <a:off x="7273279" y="4157648"/>
                <a:ext cx="19296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+mj-ea"/>
                    <a:ea typeface="+mj-ea"/>
                  </a:rPr>
                  <a:t>Output Data</a:t>
                </a:r>
                <a:endParaRPr lang="ko-KR" altLang="en-US" sz="1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+mj-ea"/>
                  <a:ea typeface="+mj-ea"/>
                </a:endParaRPr>
              </a:p>
            </p:txBody>
          </p:sp>
        </p:grp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32BF8C9-2CE9-4B17-8AF1-DEC04C92A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6704" y="2846287"/>
              <a:ext cx="1194625" cy="807305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E3AF693-472E-4B2C-B673-DE6E1195C1B4}"/>
              </a:ext>
            </a:extLst>
          </p:cNvPr>
          <p:cNvGrpSpPr/>
          <p:nvPr/>
        </p:nvGrpSpPr>
        <p:grpSpPr>
          <a:xfrm>
            <a:off x="9714134" y="3854363"/>
            <a:ext cx="1929672" cy="2222565"/>
            <a:chOff x="9712150" y="2273637"/>
            <a:chExt cx="1929672" cy="222256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0E7609C-D607-443A-9F74-09F5D92F3682}"/>
                </a:ext>
              </a:extLst>
            </p:cNvPr>
            <p:cNvGrpSpPr/>
            <p:nvPr/>
          </p:nvGrpSpPr>
          <p:grpSpPr>
            <a:xfrm>
              <a:off x="9712150" y="2273637"/>
              <a:ext cx="1929672" cy="2222565"/>
              <a:chOff x="9712150" y="2273637"/>
              <a:chExt cx="1929672" cy="2222565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87848062-E7C3-4F33-BF95-FCD0FDF1A9B7}"/>
                  </a:ext>
                </a:extLst>
              </p:cNvPr>
              <p:cNvSpPr/>
              <p:nvPr/>
            </p:nvSpPr>
            <p:spPr>
              <a:xfrm>
                <a:off x="10130456" y="2696135"/>
                <a:ext cx="1089212" cy="1089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CE8BBF-5A44-4E56-A720-744F321507B3}"/>
                  </a:ext>
                </a:extLst>
              </p:cNvPr>
              <p:cNvSpPr txBox="1"/>
              <p:nvPr/>
            </p:nvSpPr>
            <p:spPr>
              <a:xfrm>
                <a:off x="10280614" y="2273637"/>
                <a:ext cx="788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n>
                      <a:solidFill>
                        <a:schemeClr val="accent3">
                          <a:alpha val="30000"/>
                        </a:schemeClr>
                      </a:solidFill>
                    </a:ln>
                    <a:solidFill>
                      <a:schemeClr val="accent3"/>
                    </a:solidFill>
                    <a:latin typeface="+mj-ea"/>
                    <a:ea typeface="+mj-ea"/>
                  </a:rPr>
                  <a:t>6</a:t>
                </a:r>
                <a:endParaRPr lang="ko-KR" altLang="en-US" b="1" dirty="0">
                  <a:ln>
                    <a:solidFill>
                      <a:schemeClr val="accent3">
                        <a:alpha val="30000"/>
                      </a:schemeClr>
                    </a:solidFill>
                  </a:ln>
                  <a:solidFill>
                    <a:schemeClr val="accent3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3C78479-7D69-46A3-9F3C-830B26EEC15B}"/>
                  </a:ext>
                </a:extLst>
              </p:cNvPr>
              <p:cNvSpPr txBox="1"/>
              <p:nvPr/>
            </p:nvSpPr>
            <p:spPr>
              <a:xfrm>
                <a:off x="9712150" y="4157648"/>
                <a:ext cx="19296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+mj-ea"/>
                    <a:ea typeface="+mj-ea"/>
                  </a:rPr>
                  <a:t>Result</a:t>
                </a:r>
                <a:endParaRPr lang="ko-KR" altLang="en-US" sz="1600" b="1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+mj-ea"/>
                  <a:ea typeface="+mj-ea"/>
                </a:endParaRPr>
              </a:p>
            </p:txBody>
          </p:sp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05A5D865-290A-4B1C-8BF9-BF02562D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1244" y="2823093"/>
              <a:ext cx="830499" cy="830499"/>
            </a:xfrm>
            <a:prstGeom prst="rect">
              <a:avLst/>
            </a:prstGeom>
          </p:spPr>
        </p:pic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861FFC2-4EA3-4A8D-AC93-3E7F46F57089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43217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Coding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7D251-67CD-48D8-8D8F-5C57B5D59ED4}"/>
              </a:ext>
            </a:extLst>
          </p:cNvPr>
          <p:cNvSpPr txBox="1"/>
          <p:nvPr/>
        </p:nvSpPr>
        <p:spPr>
          <a:xfrm>
            <a:off x="480342" y="838772"/>
            <a:ext cx="16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Code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C5FF-A5AE-45F4-B07D-75BC129FA2ED}"/>
              </a:ext>
            </a:extLst>
          </p:cNvPr>
          <p:cNvSpPr txBox="1"/>
          <p:nvPr/>
        </p:nvSpPr>
        <p:spPr>
          <a:xfrm>
            <a:off x="748182" y="1412217"/>
            <a:ext cx="113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Arrival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2046" y="3970160"/>
            <a:ext cx="1040790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48182" y="1750771"/>
            <a:ext cx="1040790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arrival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switch_list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도착한 학생이 누르게 될 스위치 리스트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student_want_floor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random_integer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도착한 학생이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가고 싶은 층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배정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student_want_floor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시간, 가고 싶은 층으로 만든 학생 리스트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큐에 추가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num_server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도착한 학생이 자신이 이용 가능한 스위치를 모두 누른다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i.can_move_floor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i.switch_on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switch_list.append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num_server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switch_list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!= [] :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눌린 스위치가 있다면 스위치 누르는 이벤트 생성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switch_click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switch_list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event_list.append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switch_click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WARM_UP_TIME: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Warm-up period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인지 아닌지에 따라 고객의 도착시간간격 분포를 다르게 적용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student_arrive_time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congestion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 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student_arrive_time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noncongestion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event_arrive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student_arrive_time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다음 도착 이벤트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생성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event_list.append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event_arrive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이벤트 리스트에 추가</a:t>
            </a:r>
            <a:endParaRPr lang="ko-KR" altLang="ko-KR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98089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Coding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7D251-67CD-48D8-8D8F-5C57B5D59ED4}"/>
              </a:ext>
            </a:extLst>
          </p:cNvPr>
          <p:cNvSpPr txBox="1"/>
          <p:nvPr/>
        </p:nvSpPr>
        <p:spPr>
          <a:xfrm>
            <a:off x="480342" y="838772"/>
            <a:ext cx="16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Code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C5FF-A5AE-45F4-B07D-75BC129FA2ED}"/>
              </a:ext>
            </a:extLst>
          </p:cNvPr>
          <p:cNvSpPr txBox="1"/>
          <p:nvPr/>
        </p:nvSpPr>
        <p:spPr>
          <a:xfrm>
            <a:off x="738891" y="1380179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en-US" altLang="ko-KR" sz="1600" dirty="0" err="1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Push_switch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2046" y="3970160"/>
            <a:ext cx="1040790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48182" y="1904657"/>
            <a:ext cx="10407907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push_switch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pushed_switch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next_event_type.elevator_num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눌러야 하는 스위치에 대한 정보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pushed_switch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해당 엘리베이터 각각에 대하여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switch_on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스위치를 켠다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time_down_to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엘리베이터가 위에서 멈추어 있는 경우 내려오는 시간 계산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time_down_to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calculateMovingTime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TIME_GATE_OPEN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엘리베이터가 올라가고 있는 경우 내려오는 시간 계산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j.type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 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j.elevator_num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i: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j.want_floor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j.want_floor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time_down_to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calculateMovingTime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n-server_list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TIME_GATE_OPEN +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calculateMovingTime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event_list.append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time_down_to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r>
              <a:rPr lang="ko-KR" altLang="ko-KR" sz="3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탑승 이벤트 생성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13184"/>
            <a:ext cx="415498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9483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Coding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7D251-67CD-48D8-8D8F-5C57B5D59ED4}"/>
              </a:ext>
            </a:extLst>
          </p:cNvPr>
          <p:cNvSpPr txBox="1"/>
          <p:nvPr/>
        </p:nvSpPr>
        <p:spPr>
          <a:xfrm>
            <a:off x="480342" y="838772"/>
            <a:ext cx="16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Code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C5FF-A5AE-45F4-B07D-75BC129FA2ED}"/>
              </a:ext>
            </a:extLst>
          </p:cNvPr>
          <p:cNvSpPr txBox="1"/>
          <p:nvPr/>
        </p:nvSpPr>
        <p:spPr>
          <a:xfrm>
            <a:off x="767797" y="1411857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6. Board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2046" y="3970160"/>
            <a:ext cx="1040790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48182" y="1966213"/>
            <a:ext cx="10407907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next_event_type.elevator_num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server_board.current_floor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server_board.switch_on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큐에서 태울 수 있는 학생들을 태운다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server_board.can_move_floor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server_board.student_list.append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queue.remove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 그 후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학생들을 큐에서 제거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server_board.student_list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 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명 이상이 타면 더 이상 탈 수 </a:t>
            </a:r>
            <a:r>
              <a:rPr lang="ko-KR" altLang="en-US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없ㄷ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server_board.student_list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&gt;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탄 학생이 있다면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student_in_server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server_board.student_list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내리는 학생이 있는 층 정보 만들기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student_in_server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continue</a:t>
            </a:r>
            <a:b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unboardlist.append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student_in_server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delay_in_queue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student_in_server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time_in_queue.append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delay_in_queue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ko-KR" sz="36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13184"/>
            <a:ext cx="415498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81046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Coding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7D251-67CD-48D8-8D8F-5C57B5D59ED4}"/>
              </a:ext>
            </a:extLst>
          </p:cNvPr>
          <p:cNvSpPr txBox="1"/>
          <p:nvPr/>
        </p:nvSpPr>
        <p:spPr>
          <a:xfrm>
            <a:off x="480342" y="838772"/>
            <a:ext cx="16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Code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C5FF-A5AE-45F4-B07D-75BC129FA2ED}"/>
              </a:ext>
            </a:extLst>
          </p:cNvPr>
          <p:cNvSpPr txBox="1"/>
          <p:nvPr/>
        </p:nvSpPr>
        <p:spPr>
          <a:xfrm>
            <a:off x="892046" y="1398852"/>
            <a:ext cx="166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6. Board-</a:t>
            </a:r>
            <a:r>
              <a:rPr lang="en-US" altLang="ko-KR" sz="1600" dirty="0" err="1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con’t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2046" y="3970160"/>
            <a:ext cx="1040790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1898033"/>
            <a:ext cx="10407907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unboardlist.sort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last_unboard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stop_unboard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# 내리는 이벤트 만들기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time_up_to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calculateMovingTime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last_unboard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TIME_GATE_OPEN * 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stop_unboard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위로 올라가는 시간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last_unboard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unboard_floor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last_time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time_up_to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endParaRPr lang="en-US" altLang="ko-KR" sz="1400" dirty="0">
              <a:solidFill>
                <a:srgbClr val="00000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queue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&gt;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줄에 사람이 많으면 1~3초 추가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random.random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사람이 적으면 0~1초 추가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unboard_event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time_up_to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lag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next_event_type.elevator_num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	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event_list.append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unboard_event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server_board.activation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36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내리려는 학생이 없다면</a:t>
            </a:r>
            <a:r>
              <a:rPr lang="en-US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엘리베이터를 멈춘다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13184"/>
            <a:ext cx="415498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65667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0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Model Coding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7D251-67CD-48D8-8D8F-5C57B5D59ED4}"/>
              </a:ext>
            </a:extLst>
          </p:cNvPr>
          <p:cNvSpPr txBox="1"/>
          <p:nvPr/>
        </p:nvSpPr>
        <p:spPr>
          <a:xfrm>
            <a:off x="480342" y="838772"/>
            <a:ext cx="1607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Code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2C5FF-A5AE-45F4-B07D-75BC129FA2ED}"/>
              </a:ext>
            </a:extLst>
          </p:cNvPr>
          <p:cNvSpPr txBox="1"/>
          <p:nvPr/>
        </p:nvSpPr>
        <p:spPr>
          <a:xfrm>
            <a:off x="752210" y="1416325"/>
            <a:ext cx="1335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7. </a:t>
            </a:r>
            <a:r>
              <a:rPr lang="en-US" altLang="ko-KR" sz="1600" dirty="0" err="1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Unboard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2046" y="3970160"/>
            <a:ext cx="1040790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80342" y="1923330"/>
            <a:ext cx="10407907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r>
              <a:rPr lang="en-US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내리는 이벤트</a:t>
            </a:r>
            <a:b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server_unboard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next_event_type.elevator_num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내리는 이벤트가 발생할 엘리베이터의 정보를 받는다.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next_event_type.want_floor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이벤트 객체로 </a:t>
            </a:r>
            <a:r>
              <a:rPr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부터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내리는 이벤트 갈 발생하는 층의 정보를 받는다.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unboard_student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server_unboard.student_list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엘리베이터에 타고 있는 학생들 각각에 반복하여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unboard_student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이벤트가 발생할 층이 학생이 가고 싶은 층과 같다면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time_in_system.append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sim_time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unboard_student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 학생이 시스템에서 머문 시간을 리스트에 저장하고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server_unboard.student_list.remove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unboard_student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그 학생을 서버 학생 리스트에서 제거한다.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next_event_type.elevator_num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current_floor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unboard_floor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엘리베이터의 현재 층을 이벤트가 발생한 층으로 변경한다.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server_unboard.student_list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만약 엘리베이터 내에 학생이 없다면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lang="ko-KR" altLang="ko-KR" sz="14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lang="ko-KR" altLang="ko-KR" sz="14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server_unboard.switch_on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스위치가 </a:t>
            </a:r>
            <a:r>
              <a:rPr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눌려있는지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체크 한 뒤 </a:t>
            </a:r>
            <a:b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lang="ko-KR" altLang="ko-KR" sz="14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server_unboard.activation</a:t>
            </a:r>
            <a:r>
              <a:rPr lang="ko-KR" altLang="ko-KR" sz="14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lang="ko-KR" altLang="ko-KR" sz="14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만약 스위치가 </a:t>
            </a:r>
            <a:r>
              <a:rPr lang="ko-KR" altLang="ko-KR" sz="14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눌려있지</a:t>
            </a:r>
            <a:r>
              <a:rPr lang="ko-KR" altLang="ko-KR" sz="14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않다면 엘리베이터가 작동하지 않음으로 변경한다.</a:t>
            </a:r>
            <a:endParaRPr lang="ko-KR" altLang="ko-KR" sz="3600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113184"/>
            <a:ext cx="415498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9112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15BBE-0493-4295-9748-C2F74B95F3EB}"/>
              </a:ext>
            </a:extLst>
          </p:cNvPr>
          <p:cNvSpPr txBox="1"/>
          <p:nvPr/>
        </p:nvSpPr>
        <p:spPr>
          <a:xfrm>
            <a:off x="480342" y="838772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개선 정책 설정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4352C2C-AAFA-4118-824D-DFE53D121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05210"/>
              </p:ext>
            </p:extLst>
          </p:nvPr>
        </p:nvGraphicFramePr>
        <p:xfrm>
          <a:off x="801450" y="1524897"/>
          <a:ext cx="9199420" cy="465598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99855">
                  <a:extLst>
                    <a:ext uri="{9D8B030D-6E8A-4147-A177-3AD203B41FA5}">
                      <a16:colId xmlns:a16="http://schemas.microsoft.com/office/drawing/2014/main" val="2052289363"/>
                    </a:ext>
                  </a:extLst>
                </a:gridCol>
                <a:gridCol w="2299855">
                  <a:extLst>
                    <a:ext uri="{9D8B030D-6E8A-4147-A177-3AD203B41FA5}">
                      <a16:colId xmlns:a16="http://schemas.microsoft.com/office/drawing/2014/main" val="203338684"/>
                    </a:ext>
                  </a:extLst>
                </a:gridCol>
                <a:gridCol w="2331581">
                  <a:extLst>
                    <a:ext uri="{9D8B030D-6E8A-4147-A177-3AD203B41FA5}">
                      <a16:colId xmlns:a16="http://schemas.microsoft.com/office/drawing/2014/main" val="2958246812"/>
                    </a:ext>
                  </a:extLst>
                </a:gridCol>
                <a:gridCol w="2268129">
                  <a:extLst>
                    <a:ext uri="{9D8B030D-6E8A-4147-A177-3AD203B41FA5}">
                      <a16:colId xmlns:a16="http://schemas.microsoft.com/office/drawing/2014/main" val="200002059"/>
                    </a:ext>
                  </a:extLst>
                </a:gridCol>
              </a:tblGrid>
              <a:tr h="42327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엘리베이터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엘리베이터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엘리베이터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62749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1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50168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2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4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56730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3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25853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4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4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41335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5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3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5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2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4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83514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6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3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5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4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6734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7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3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4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5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91631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8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4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4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8492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9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35282"/>
                  </a:ext>
                </a:extLst>
              </a:tr>
              <a:tr h="423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Policy 10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 층 운행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3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4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5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</a:t>
                      </a:r>
                      <a:r>
                        <a:rPr lang="en-US" altLang="ko-KR" dirty="0"/>
                        <a:t>, 6</a:t>
                      </a:r>
                      <a:r>
                        <a:rPr lang="ko-KR" altLang="en-US" dirty="0"/>
                        <a:t>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47486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DAB76FB0-799A-4C9B-B298-5A202FE9B527}"/>
              </a:ext>
            </a:extLst>
          </p:cNvPr>
          <p:cNvGrpSpPr/>
          <p:nvPr/>
        </p:nvGrpSpPr>
        <p:grpSpPr>
          <a:xfrm>
            <a:off x="3104802" y="392360"/>
            <a:ext cx="7874194" cy="5915375"/>
            <a:chOff x="3104802" y="392360"/>
            <a:chExt cx="7874194" cy="59153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DCD356-D511-4F1A-A9AD-6592A9771C33}"/>
                </a:ext>
              </a:extLst>
            </p:cNvPr>
            <p:cNvGrpSpPr/>
            <p:nvPr/>
          </p:nvGrpSpPr>
          <p:grpSpPr>
            <a:xfrm>
              <a:off x="4245536" y="392360"/>
              <a:ext cx="6733460" cy="1269813"/>
              <a:chOff x="4673559" y="441000"/>
              <a:chExt cx="6733460" cy="1269813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DDF27ED2-8554-4917-BD5A-6D74542C3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824388">
                <a:off x="4673559" y="597016"/>
                <a:ext cx="1095647" cy="1095647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9A8E277-3B9B-4DDA-B14C-07C6865C3A6C}"/>
                  </a:ext>
                </a:extLst>
              </p:cNvPr>
              <p:cNvSpPr/>
              <p:nvPr/>
            </p:nvSpPr>
            <p:spPr>
              <a:xfrm>
                <a:off x="5791752" y="441000"/>
                <a:ext cx="5615267" cy="1269813"/>
              </a:xfrm>
              <a:prstGeom prst="rect">
                <a:avLst/>
              </a:prstGeom>
              <a:solidFill>
                <a:schemeClr val="bg1">
                  <a:alpha val="76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b="1" dirty="0" err="1">
                    <a:solidFill>
                      <a:schemeClr val="accent1"/>
                    </a:solidFill>
                  </a:rPr>
                  <a:t>장애우용</a:t>
                </a:r>
                <a:r>
                  <a:rPr lang="ko-KR" altLang="en-US" sz="2000" b="1" dirty="0">
                    <a:solidFill>
                      <a:schemeClr val="accent1"/>
                    </a:solidFill>
                  </a:rPr>
                  <a:t> 엘리베이터 </a:t>
                </a:r>
                <a:r>
                  <a:rPr lang="en-US" altLang="ko-KR" sz="2000" b="1" dirty="0">
                    <a:solidFill>
                      <a:schemeClr val="accent1"/>
                    </a:solidFill>
                  </a:rPr>
                  <a:t>1</a:t>
                </a:r>
                <a:r>
                  <a:rPr lang="ko-KR" altLang="en-US" sz="2000" b="1" dirty="0">
                    <a:solidFill>
                      <a:schemeClr val="accent1"/>
                    </a:solidFill>
                  </a:rPr>
                  <a:t>대는 필수로 필요</a:t>
                </a:r>
                <a:endParaRPr lang="en-US" altLang="ko-KR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A0FC751-490B-419A-897E-26037B450BA9}"/>
                </a:ext>
              </a:extLst>
            </p:cNvPr>
            <p:cNvSpPr/>
            <p:nvPr/>
          </p:nvSpPr>
          <p:spPr>
            <a:xfrm>
              <a:off x="3104802" y="1416366"/>
              <a:ext cx="2281562" cy="489136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952D50-E588-4BE7-9579-225243057877}"/>
              </a:ext>
            </a:extLst>
          </p:cNvPr>
          <p:cNvGrpSpPr/>
          <p:nvPr/>
        </p:nvGrpSpPr>
        <p:grpSpPr>
          <a:xfrm>
            <a:off x="699317" y="3646046"/>
            <a:ext cx="11369806" cy="896769"/>
            <a:chOff x="699317" y="3646046"/>
            <a:chExt cx="11369806" cy="89676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E7D0E0-D2C1-4EF8-B01F-1771313AFEFC}"/>
                </a:ext>
              </a:extLst>
            </p:cNvPr>
            <p:cNvSpPr/>
            <p:nvPr/>
          </p:nvSpPr>
          <p:spPr>
            <a:xfrm>
              <a:off x="699317" y="4007793"/>
              <a:ext cx="9387191" cy="53502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35DB399-AAF6-4551-8B1D-7E9EB4A3AB8D}"/>
                </a:ext>
              </a:extLst>
            </p:cNvPr>
            <p:cNvGrpSpPr/>
            <p:nvPr/>
          </p:nvGrpSpPr>
          <p:grpSpPr>
            <a:xfrm>
              <a:off x="10059127" y="3646046"/>
              <a:ext cx="2009996" cy="387798"/>
              <a:chOff x="467655" y="3604957"/>
              <a:chExt cx="2009996" cy="38779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E53955-5952-4F2E-93A6-524D7E1CA90F}"/>
                  </a:ext>
                </a:extLst>
              </p:cNvPr>
              <p:cNvSpPr txBox="1"/>
              <p:nvPr/>
            </p:nvSpPr>
            <p:spPr>
              <a:xfrm>
                <a:off x="689982" y="3604957"/>
                <a:ext cx="1787669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sz="1600" b="1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latin typeface="+mn-ea"/>
                  </a:rPr>
                  <a:t>현재 사용중인 정책</a:t>
                </a: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2AA25B4-8089-4CF4-ADD1-CEB6754042CF}"/>
                  </a:ext>
                </a:extLst>
              </p:cNvPr>
              <p:cNvGrpSpPr/>
              <p:nvPr/>
            </p:nvGrpSpPr>
            <p:grpSpPr>
              <a:xfrm>
                <a:off x="467655" y="3672907"/>
                <a:ext cx="235670" cy="235785"/>
                <a:chOff x="840652" y="1513313"/>
                <a:chExt cx="496064" cy="496307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4EEF54E9-D8A3-420A-BEB2-10A50A7DB90B}"/>
                    </a:ext>
                  </a:extLst>
                </p:cNvPr>
                <p:cNvSpPr/>
                <p:nvPr/>
              </p:nvSpPr>
              <p:spPr>
                <a:xfrm>
                  <a:off x="840652" y="1513313"/>
                  <a:ext cx="496064" cy="49630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4" name="그래픽 13" descr="확인 표시">
                  <a:extLst>
                    <a:ext uri="{FF2B5EF4-FFF2-40B4-BE49-F238E27FC236}">
                      <a16:creationId xmlns:a16="http://schemas.microsoft.com/office/drawing/2014/main" id="{8FB1488A-32FE-4050-9C3C-DB3BB9472C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lum bright="10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8738" y="1569729"/>
                  <a:ext cx="439892" cy="439891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7890121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1CDAD-57F7-4A15-8B5D-447058244C6E}"/>
              </a:ext>
            </a:extLst>
          </p:cNvPr>
          <p:cNvSpPr txBox="1"/>
          <p:nvPr/>
        </p:nvSpPr>
        <p:spPr>
          <a:xfrm>
            <a:off x="480342" y="838772"/>
            <a:ext cx="5152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설계한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Simulation Model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Validation check</a:t>
            </a:r>
            <a:endParaRPr lang="ko-KR" altLang="en-US" sz="20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4CBEC-697B-409C-838C-6CD2F2F87299}"/>
              </a:ext>
            </a:extLst>
          </p:cNvPr>
          <p:cNvSpPr txBox="1"/>
          <p:nvPr/>
        </p:nvSpPr>
        <p:spPr>
          <a:xfrm>
            <a:off x="619860" y="1537730"/>
            <a:ext cx="820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R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Paired t-test (4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간 측정한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delay time” vs “simulation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구한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delay time”)</a:t>
            </a:r>
            <a:endParaRPr lang="ko-KR" altLang="en-US" sz="1600" b="1" dirty="0">
              <a:ln>
                <a:solidFill>
                  <a:schemeClr val="accent2">
                    <a:lumMod val="75000"/>
                    <a:alpha val="30000"/>
                  </a:schemeClr>
                </a:solidFill>
              </a:ln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4C957F-01F0-4F75-A496-1A9AC6F8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46" y="1988054"/>
            <a:ext cx="6213583" cy="14879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751B7A-8172-4023-8660-CB0BABCBD311}"/>
              </a:ext>
            </a:extLst>
          </p:cNvPr>
          <p:cNvGrpSpPr/>
          <p:nvPr/>
        </p:nvGrpSpPr>
        <p:grpSpPr>
          <a:xfrm>
            <a:off x="1435234" y="5552901"/>
            <a:ext cx="9574534" cy="588869"/>
            <a:chOff x="727239" y="5325099"/>
            <a:chExt cx="9574534" cy="588869"/>
          </a:xfrm>
        </p:grpSpPr>
        <p:pic>
          <p:nvPicPr>
            <p:cNvPr id="13" name="그래픽 12" descr="확인 표시">
              <a:extLst>
                <a:ext uri="{FF2B5EF4-FFF2-40B4-BE49-F238E27FC236}">
                  <a16:creationId xmlns:a16="http://schemas.microsoft.com/office/drawing/2014/main" id="{307627AC-1830-4299-BB6F-92D4A381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7239" y="5325099"/>
              <a:ext cx="588869" cy="5888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756192-89C7-402B-B59B-1E16648988F9}"/>
                </a:ext>
              </a:extLst>
            </p:cNvPr>
            <p:cNvSpPr txBox="1"/>
            <p:nvPr/>
          </p:nvSpPr>
          <p:spPr>
            <a:xfrm>
              <a:off x="1316108" y="5353410"/>
              <a:ext cx="89856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altLang="ko-KR" sz="2800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Confidence Interval</a:t>
              </a:r>
              <a:r>
                <a:rPr lang="ko-KR" altLang="en-US" sz="2800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이 </a:t>
              </a:r>
              <a:r>
                <a:rPr lang="en-US" altLang="ko-KR" sz="2800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0</a:t>
              </a:r>
              <a:r>
                <a:rPr lang="ko-KR" altLang="en-US" sz="2800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을 포함 </a:t>
              </a:r>
              <a:r>
                <a:rPr lang="en-US" altLang="ko-KR" sz="2800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-&gt; Validation check </a:t>
              </a:r>
              <a:r>
                <a:rPr lang="ko-KR" altLang="en-US" sz="2800" b="1" i="1" dirty="0">
                  <a:ln>
                    <a:solidFill>
                      <a:schemeClr val="accent1">
                        <a:alpha val="30000"/>
                      </a:schemeClr>
                    </a:solidFill>
                  </a:ln>
                  <a:latin typeface="+mj-lt"/>
                  <a:ea typeface="나눔스퀘어" panose="020B0600000101010101" pitchFamily="50" charset="-127"/>
                </a:rPr>
                <a:t>통과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AF3968-021A-43E9-B62A-E8E5DF06D764}"/>
              </a:ext>
            </a:extLst>
          </p:cNvPr>
          <p:cNvGrpSpPr/>
          <p:nvPr/>
        </p:nvGrpSpPr>
        <p:grpSpPr>
          <a:xfrm>
            <a:off x="5043727" y="483571"/>
            <a:ext cx="5966041" cy="1131304"/>
            <a:chOff x="4673559" y="441000"/>
            <a:chExt cx="7796330" cy="147837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B095352-FD6D-4BB3-8A7F-604C8439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673559" y="823723"/>
              <a:ext cx="1095647" cy="1095647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238C34-5AD3-40D7-9567-6A6AD1CA3591}"/>
                </a:ext>
              </a:extLst>
            </p:cNvPr>
            <p:cNvSpPr/>
            <p:nvPr/>
          </p:nvSpPr>
          <p:spPr>
            <a:xfrm>
              <a:off x="5791752" y="441000"/>
              <a:ext cx="6678137" cy="1269812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</a:rPr>
                <a:t>4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일간 </a:t>
              </a:r>
              <a:r>
                <a:rPr lang="en-US" altLang="ko-KR" sz="2000" b="1" i="1" u="sng" dirty="0">
                  <a:solidFill>
                    <a:schemeClr val="accent1"/>
                  </a:solidFill>
                </a:rPr>
                <a:t>Delay time in queue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를 직접 측정</a:t>
              </a:r>
              <a:endParaRPr lang="en-US" altLang="ko-KR" sz="2000" b="1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</a:rPr>
                <a:t>Simulation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의 경우</a:t>
              </a:r>
              <a:r>
                <a:rPr lang="en-US" altLang="ko-KR" sz="2000" b="1" dirty="0">
                  <a:solidFill>
                    <a:schemeClr val="accent1"/>
                  </a:solidFill>
                </a:rPr>
                <a:t>, Trace-driven </a:t>
              </a:r>
              <a:r>
                <a:rPr lang="ko-KR" altLang="en-US" sz="2000" b="1" dirty="0">
                  <a:solidFill>
                    <a:schemeClr val="accent1"/>
                  </a:solidFill>
                </a:rPr>
                <a:t>방법을 사용</a:t>
              </a:r>
              <a:endParaRPr lang="en-US" altLang="ko-KR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50D9CE-A5FF-448B-90C8-6F817BA8D423}"/>
              </a:ext>
            </a:extLst>
          </p:cNvPr>
          <p:cNvGrpSpPr/>
          <p:nvPr/>
        </p:nvGrpSpPr>
        <p:grpSpPr>
          <a:xfrm>
            <a:off x="2108195" y="2637570"/>
            <a:ext cx="9152193" cy="2467310"/>
            <a:chOff x="2108195" y="2637570"/>
            <a:chExt cx="9152193" cy="2467310"/>
          </a:xfrm>
        </p:grpSpPr>
        <p:pic>
          <p:nvPicPr>
            <p:cNvPr id="8" name="그래픽 7" descr="화살표: 왼쪽 회전">
              <a:extLst>
                <a:ext uri="{FF2B5EF4-FFF2-40B4-BE49-F238E27FC236}">
                  <a16:creationId xmlns:a16="http://schemas.microsoft.com/office/drawing/2014/main" id="{0A7AFC2E-FB3F-433C-ACC4-0FC287E1D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5875988">
              <a:off x="2108195" y="3469997"/>
              <a:ext cx="914400" cy="91440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58846C3-302B-44A3-8803-CC29E7DAB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96207" y="2637570"/>
              <a:ext cx="8364181" cy="24673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596429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86B42-8119-486B-B283-3EED13686019}"/>
              </a:ext>
            </a:extLst>
          </p:cNvPr>
          <p:cNvSpPr txBox="1"/>
          <p:nvPr/>
        </p:nvSpPr>
        <p:spPr>
          <a:xfrm>
            <a:off x="480342" y="838772"/>
            <a:ext cx="889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Policy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Comparison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1) Selecting subset of size 4 containing the best policy</a:t>
            </a:r>
            <a:endParaRPr lang="ko-KR" altLang="en-US" sz="20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EA1AE3-0266-47EE-83B3-2817C3155C18}"/>
              </a:ext>
            </a:extLst>
          </p:cNvPr>
          <p:cNvGrpSpPr/>
          <p:nvPr/>
        </p:nvGrpSpPr>
        <p:grpSpPr>
          <a:xfrm>
            <a:off x="953150" y="1479591"/>
            <a:ext cx="7672327" cy="830997"/>
            <a:chOff x="717622" y="1341045"/>
            <a:chExt cx="7672327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6019DEF-A31A-4140-9499-571CE8A328BD}"/>
                    </a:ext>
                  </a:extLst>
                </p:cNvPr>
                <p:cNvSpPr txBox="1"/>
                <p:nvPr/>
              </p:nvSpPr>
              <p:spPr>
                <a:xfrm>
                  <a:off x="966635" y="1341045"/>
                  <a:ext cx="742331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K= 10(</a:t>
                  </a:r>
                  <a:r>
                    <a:rPr lang="ko-KR" altLang="en-US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정책의 수</a:t>
                  </a: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), m = 4(</a:t>
                  </a:r>
                  <a:r>
                    <a:rPr lang="ko-KR" altLang="en-US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뽑을 </a:t>
                  </a: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subset size), d*=1, P*=0.90,</a:t>
                  </a: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  <a:sym typeface="Wingdings" panose="05000000000000000000" pitchFamily="2" charset="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dirty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sz="2000" b="1" i="0" dirty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1" i="1" dirty="0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20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 </a:t>
                  </a: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  <a:sym typeface="Wingdings" panose="05000000000000000000" pitchFamily="2" charset="2"/>
                    </a:rPr>
                    <a:t>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2000" b="1" i="1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</m:t>
                      </m:r>
                      <m:r>
                        <a:rPr lang="en-US" altLang="ko-KR" sz="2000" b="1" i="1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altLang="ko-KR" sz="2000" b="1" i="1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𝟕𝟏𝟖</m:t>
                      </m:r>
                    </m:oMath>
                  </a14:m>
                  <a:endParaRPr lang="ko-KR" altLang="en-US" sz="2000" b="1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6019DEF-A31A-4140-9499-571CE8A32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35" y="1341045"/>
                  <a:ext cx="7423314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1569FE5-550D-4220-AE67-6501191DB7AB}"/>
                </a:ext>
              </a:extLst>
            </p:cNvPr>
            <p:cNvGrpSpPr/>
            <p:nvPr/>
          </p:nvGrpSpPr>
          <p:grpSpPr>
            <a:xfrm>
              <a:off x="717622" y="1431200"/>
              <a:ext cx="235670" cy="235785"/>
              <a:chOff x="840652" y="1513313"/>
              <a:chExt cx="496064" cy="49630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69C312E-6AF2-49BE-9505-98FA5684B0A4}"/>
                  </a:ext>
                </a:extLst>
              </p:cNvPr>
              <p:cNvSpPr/>
              <p:nvPr/>
            </p:nvSpPr>
            <p:spPr>
              <a:xfrm>
                <a:off x="840652" y="1513313"/>
                <a:ext cx="496064" cy="4963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래픽 17" descr="확인 표시">
                <a:extLst>
                  <a:ext uri="{FF2B5EF4-FFF2-40B4-BE49-F238E27FC236}">
                    <a16:creationId xmlns:a16="http://schemas.microsoft.com/office/drawing/2014/main" id="{C0C41671-D676-4626-8A04-B1A34519C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8738" y="1569727"/>
                <a:ext cx="439892" cy="439891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57A51FA-C863-4929-BECD-E99DC4072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49" y="2311503"/>
            <a:ext cx="8046549" cy="4158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8303D9-9A7D-4D6C-AED7-56FBE864D449}"/>
              </a:ext>
            </a:extLst>
          </p:cNvPr>
          <p:cNvGrpSpPr/>
          <p:nvPr/>
        </p:nvGrpSpPr>
        <p:grpSpPr>
          <a:xfrm>
            <a:off x="-109286" y="-105215"/>
            <a:ext cx="12422614" cy="7047553"/>
            <a:chOff x="-109286" y="-105215"/>
            <a:chExt cx="12422614" cy="704755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FD09BD8-451F-4AE6-9BD9-BB8090D479D1}"/>
                </a:ext>
              </a:extLst>
            </p:cNvPr>
            <p:cNvGrpSpPr/>
            <p:nvPr/>
          </p:nvGrpSpPr>
          <p:grpSpPr>
            <a:xfrm>
              <a:off x="-109286" y="-105215"/>
              <a:ext cx="12422614" cy="7047553"/>
              <a:chOff x="-109286" y="-105215"/>
              <a:chExt cx="12422614" cy="704755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79F9721-0AF7-4B46-89F4-F393EE45EB79}"/>
                  </a:ext>
                </a:extLst>
              </p:cNvPr>
              <p:cNvSpPr/>
              <p:nvPr/>
            </p:nvSpPr>
            <p:spPr>
              <a:xfrm>
                <a:off x="-109286" y="-105215"/>
                <a:ext cx="12422614" cy="7047553"/>
              </a:xfrm>
              <a:prstGeom prst="rect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2C9E0C0-18CB-4936-8103-9A2CEA8FD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1987" y="2134419"/>
                <a:ext cx="8294939" cy="2902603"/>
              </a:xfrm>
              <a:prstGeom prst="rect">
                <a:avLst/>
              </a:prstGeom>
              <a:ln w="19050"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AB131EB-74AE-4B9A-A5CE-CCA874A5E95F}"/>
                  </a:ext>
                </a:extLst>
              </p:cNvPr>
              <p:cNvSpPr/>
              <p:nvPr/>
            </p:nvSpPr>
            <p:spPr>
              <a:xfrm>
                <a:off x="8783942" y="2863628"/>
                <a:ext cx="1109708" cy="23467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4C3028-C458-491B-809E-95D105706D6F}"/>
                  </a:ext>
                </a:extLst>
              </p:cNvPr>
              <p:cNvSpPr/>
              <p:nvPr/>
            </p:nvSpPr>
            <p:spPr>
              <a:xfrm>
                <a:off x="8772296" y="3336431"/>
                <a:ext cx="1109708" cy="23467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0C5695-1A53-4F6D-9F18-5A3AB44C120E}"/>
                  </a:ext>
                </a:extLst>
              </p:cNvPr>
              <p:cNvSpPr/>
              <p:nvPr/>
            </p:nvSpPr>
            <p:spPr>
              <a:xfrm>
                <a:off x="8772296" y="4244400"/>
                <a:ext cx="1109708" cy="23467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361EEA3-1ED7-4B33-B35D-78FFE3C23A27}"/>
                  </a:ext>
                </a:extLst>
              </p:cNvPr>
              <p:cNvSpPr/>
              <p:nvPr/>
            </p:nvSpPr>
            <p:spPr>
              <a:xfrm>
                <a:off x="8772296" y="3791740"/>
                <a:ext cx="1109708" cy="23467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9F3D83A-C70D-47C6-BE2B-F79386A6E126}"/>
                </a:ext>
              </a:extLst>
            </p:cNvPr>
            <p:cNvGrpSpPr/>
            <p:nvPr/>
          </p:nvGrpSpPr>
          <p:grpSpPr>
            <a:xfrm>
              <a:off x="3050676" y="5378409"/>
              <a:ext cx="6090647" cy="588869"/>
              <a:chOff x="727239" y="5325099"/>
              <a:chExt cx="6090647" cy="588869"/>
            </a:xfrm>
          </p:grpSpPr>
          <p:pic>
            <p:nvPicPr>
              <p:cNvPr id="25" name="그래픽 24" descr="확인 표시">
                <a:extLst>
                  <a:ext uri="{FF2B5EF4-FFF2-40B4-BE49-F238E27FC236}">
                    <a16:creationId xmlns:a16="http://schemas.microsoft.com/office/drawing/2014/main" id="{F2152217-EFAB-473E-9AB3-8FC94FBA4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27239" y="5325099"/>
                <a:ext cx="588869" cy="588869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4D7A59-68F2-4038-8252-0B3E8DF4BA41}"/>
                  </a:ext>
                </a:extLst>
              </p:cNvPr>
              <p:cNvSpPr txBox="1"/>
              <p:nvPr/>
            </p:nvSpPr>
            <p:spPr>
              <a:xfrm>
                <a:off x="1240718" y="5353410"/>
                <a:ext cx="55771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ko-KR" altLang="en-US" sz="2800" b="1" i="1" dirty="0">
                    <a:ln>
                      <a:solidFill>
                        <a:schemeClr val="accent1">
                          <a:alpha val="30000"/>
                        </a:schemeClr>
                      </a:solidFill>
                    </a:ln>
                    <a:latin typeface="+mj-lt"/>
                    <a:ea typeface="나눔스퀘어" panose="020B0600000101010101" pitchFamily="50" charset="-127"/>
                  </a:rPr>
                  <a:t>상위 </a:t>
                </a:r>
                <a:r>
                  <a:rPr lang="en-US" altLang="ko-KR" sz="2800" b="1" i="1" dirty="0">
                    <a:ln>
                      <a:solidFill>
                        <a:schemeClr val="accent1">
                          <a:alpha val="30000"/>
                        </a:schemeClr>
                      </a:solidFill>
                    </a:ln>
                    <a:latin typeface="+mj-lt"/>
                    <a:ea typeface="나눔스퀘어" panose="020B0600000101010101" pitchFamily="50" charset="-127"/>
                  </a:rPr>
                  <a:t>4</a:t>
                </a:r>
                <a:r>
                  <a:rPr lang="ko-KR" altLang="en-US" sz="2800" b="1" i="1" dirty="0">
                    <a:ln>
                      <a:solidFill>
                        <a:schemeClr val="accent1">
                          <a:alpha val="30000"/>
                        </a:schemeClr>
                      </a:solidFill>
                    </a:ln>
                    <a:latin typeface="+mj-lt"/>
                    <a:ea typeface="나눔스퀘어" panose="020B0600000101010101" pitchFamily="50" charset="-127"/>
                  </a:rPr>
                  <a:t>개 정책인 </a:t>
                </a:r>
                <a:r>
                  <a:rPr lang="en-US" altLang="ko-KR" sz="2800" b="1" i="1" dirty="0">
                    <a:ln>
                      <a:solidFill>
                        <a:schemeClr val="accent1">
                          <a:alpha val="30000"/>
                        </a:schemeClr>
                      </a:solidFill>
                    </a:ln>
                    <a:latin typeface="+mj-lt"/>
                    <a:ea typeface="나눔스퀘어" panose="020B0600000101010101" pitchFamily="50" charset="-127"/>
                  </a:rPr>
                  <a:t>2,4,6,8</a:t>
                </a:r>
                <a:r>
                  <a:rPr lang="ko-KR" altLang="en-US" sz="2800" b="1" i="1" dirty="0">
                    <a:ln>
                      <a:solidFill>
                        <a:schemeClr val="accent1">
                          <a:alpha val="30000"/>
                        </a:schemeClr>
                      </a:solidFill>
                    </a:ln>
                    <a:latin typeface="+mj-lt"/>
                    <a:ea typeface="나눔스퀘어" panose="020B0600000101010101" pitchFamily="50" charset="-127"/>
                  </a:rPr>
                  <a:t>번 정책 선택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27884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86B42-8119-486B-B283-3EED13686019}"/>
              </a:ext>
            </a:extLst>
          </p:cNvPr>
          <p:cNvSpPr txBox="1"/>
          <p:nvPr/>
        </p:nvSpPr>
        <p:spPr>
          <a:xfrm>
            <a:off x="480342" y="838772"/>
            <a:ext cx="5711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Policy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Comparison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– 2) Selecting the best policy</a:t>
            </a:r>
            <a:endParaRPr lang="ko-KR" altLang="en-US" sz="20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EA1AE3-0266-47EE-83B3-2817C3155C18}"/>
              </a:ext>
            </a:extLst>
          </p:cNvPr>
          <p:cNvGrpSpPr/>
          <p:nvPr/>
        </p:nvGrpSpPr>
        <p:grpSpPr>
          <a:xfrm>
            <a:off x="953150" y="1479591"/>
            <a:ext cx="4784678" cy="830997"/>
            <a:chOff x="717622" y="1341045"/>
            <a:chExt cx="4784678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6019DEF-A31A-4140-9499-571CE8A328BD}"/>
                    </a:ext>
                  </a:extLst>
                </p:cNvPr>
                <p:cNvSpPr txBox="1"/>
                <p:nvPr/>
              </p:nvSpPr>
              <p:spPr>
                <a:xfrm>
                  <a:off x="966635" y="1341045"/>
                  <a:ext cx="453566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K= 4(</a:t>
                  </a:r>
                  <a:r>
                    <a:rPr lang="ko-KR" altLang="en-US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정책의 수</a:t>
                  </a: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), d*=1, P*=0.90,</a:t>
                  </a: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  <a:sym typeface="Wingdings" panose="05000000000000000000" pitchFamily="2" charset="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en-US" sz="2000" b="1" i="1" dirty="0" smtClean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000" b="1" i="1" dirty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ko-KR" altLang="en-US" sz="2000" b="1" i="0" dirty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1" i="1" dirty="0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20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</a:rPr>
                    <a:t> </a:t>
                  </a:r>
                  <a:r>
                    <a:rPr lang="en-US" altLang="ko-KR" sz="20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latin typeface="+mn-ea"/>
                      <a:sym typeface="Wingdings" panose="05000000000000000000" pitchFamily="2" charset="2"/>
                    </a:rPr>
                    <a:t>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2000" b="1" i="1" smtClean="0">
                              <a:ln>
                                <a:solidFill>
                                  <a:schemeClr val="accent2">
                                    <a:lumMod val="75000"/>
                                    <a:alpha val="3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ko-KR" sz="2000" b="1" i="1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𝟐</m:t>
                      </m:r>
                      <m:r>
                        <a:rPr lang="en-US" altLang="ko-KR" sz="2000" b="1" i="1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US" altLang="ko-KR" sz="2000" b="1" i="1" smtClean="0">
                          <a:ln>
                            <a:solidFill>
                              <a:schemeClr val="accent2">
                                <a:lumMod val="75000"/>
                                <a:alpha val="30000"/>
                              </a:schemeClr>
                            </a:solidFill>
                          </a:ln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𝟓𝟖𝟑</m:t>
                      </m:r>
                    </m:oMath>
                  </a14:m>
                  <a:endParaRPr lang="ko-KR" altLang="en-US" sz="2000" b="1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6019DEF-A31A-4140-9499-571CE8A32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635" y="1341045"/>
                  <a:ext cx="4535665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1569FE5-550D-4220-AE67-6501191DB7AB}"/>
                </a:ext>
              </a:extLst>
            </p:cNvPr>
            <p:cNvGrpSpPr/>
            <p:nvPr/>
          </p:nvGrpSpPr>
          <p:grpSpPr>
            <a:xfrm>
              <a:off x="717622" y="1431200"/>
              <a:ext cx="235670" cy="235785"/>
              <a:chOff x="840652" y="1513313"/>
              <a:chExt cx="496064" cy="49630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69C312E-6AF2-49BE-9505-98FA5684B0A4}"/>
                  </a:ext>
                </a:extLst>
              </p:cNvPr>
              <p:cNvSpPr/>
              <p:nvPr/>
            </p:nvSpPr>
            <p:spPr>
              <a:xfrm>
                <a:off x="840652" y="1513313"/>
                <a:ext cx="496064" cy="4963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래픽 17" descr="확인 표시">
                <a:extLst>
                  <a:ext uri="{FF2B5EF4-FFF2-40B4-BE49-F238E27FC236}">
                    <a16:creationId xmlns:a16="http://schemas.microsoft.com/office/drawing/2014/main" id="{C0C41671-D676-4626-8A04-B1A34519C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68738" y="1569727"/>
                <a:ext cx="439892" cy="439891"/>
              </a:xfrm>
              <a:prstGeom prst="rect">
                <a:avLst/>
              </a:prstGeom>
            </p:spPr>
          </p:pic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6F2ABB5-34E9-4768-9AF6-FC1C3B54F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28" y="2310588"/>
            <a:ext cx="7829117" cy="429249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5299-7FE2-4DA8-850F-06D0A2EA9402}"/>
              </a:ext>
            </a:extLst>
          </p:cNvPr>
          <p:cNvGrpSpPr/>
          <p:nvPr/>
        </p:nvGrpSpPr>
        <p:grpSpPr>
          <a:xfrm>
            <a:off x="-115307" y="-94777"/>
            <a:ext cx="12422614" cy="7047553"/>
            <a:chOff x="263525" y="1174604"/>
            <a:chExt cx="12422614" cy="704755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5649FAA-5997-430E-BE15-62B56C286351}"/>
                </a:ext>
              </a:extLst>
            </p:cNvPr>
            <p:cNvGrpSpPr/>
            <p:nvPr/>
          </p:nvGrpSpPr>
          <p:grpSpPr>
            <a:xfrm>
              <a:off x="263525" y="1174604"/>
              <a:ext cx="12422614" cy="7047553"/>
              <a:chOff x="-109286" y="-105215"/>
              <a:chExt cx="12422614" cy="7047553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1B2CF4D-02FF-4C87-B6A2-A22053EDBE10}"/>
                  </a:ext>
                </a:extLst>
              </p:cNvPr>
              <p:cNvSpPr/>
              <p:nvPr/>
            </p:nvSpPr>
            <p:spPr>
              <a:xfrm>
                <a:off x="-109286" y="-105215"/>
                <a:ext cx="12422614" cy="7047553"/>
              </a:xfrm>
              <a:prstGeom prst="rect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7B17EBB-C1D7-4F28-9371-621791F896C1}"/>
                  </a:ext>
                </a:extLst>
              </p:cNvPr>
              <p:cNvGrpSpPr/>
              <p:nvPr/>
            </p:nvGrpSpPr>
            <p:grpSpPr>
              <a:xfrm>
                <a:off x="2887147" y="3949845"/>
                <a:ext cx="7105397" cy="954107"/>
                <a:chOff x="563710" y="3896535"/>
                <a:chExt cx="7105397" cy="954107"/>
              </a:xfrm>
            </p:grpSpPr>
            <p:pic>
              <p:nvPicPr>
                <p:cNvPr id="19" name="그래픽 18" descr="확인 표시">
                  <a:extLst>
                    <a:ext uri="{FF2B5EF4-FFF2-40B4-BE49-F238E27FC236}">
                      <a16:creationId xmlns:a16="http://schemas.microsoft.com/office/drawing/2014/main" id="{F2327229-D2E0-47A6-8619-E2DFD59D2E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710" y="4079153"/>
                  <a:ext cx="588869" cy="588869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1140241-75F5-48B4-B830-C400DCB4A6BD}"/>
                    </a:ext>
                  </a:extLst>
                </p:cNvPr>
                <p:cNvSpPr txBox="1"/>
                <p:nvPr/>
              </p:nvSpPr>
              <p:spPr>
                <a:xfrm>
                  <a:off x="1152579" y="3896535"/>
                  <a:ext cx="6516528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en-US" altLang="ko-KR" sz="28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</a:rPr>
                    <a:t>2,4,6</a:t>
                  </a:r>
                  <a:r>
                    <a:rPr lang="ko-KR" altLang="en-US" sz="28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</a:rPr>
                    <a:t>번 정책이 </a:t>
                  </a:r>
                  <a:r>
                    <a:rPr lang="en-US" altLang="ko-KR" sz="28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</a:rPr>
                    <a:t>d*=1</a:t>
                  </a:r>
                  <a:r>
                    <a:rPr lang="ko-KR" altLang="en-US" sz="28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</a:rPr>
                    <a:t>만큼 차이가 나지 않음</a:t>
                  </a:r>
                  <a:endParaRPr lang="en-US" altLang="ko-KR" sz="2800" b="1" i="1" dirty="0">
                    <a:ln>
                      <a:solidFill>
                        <a:schemeClr val="accent1">
                          <a:alpha val="30000"/>
                        </a:schemeClr>
                      </a:solidFill>
                    </a:ln>
                    <a:latin typeface="+mj-lt"/>
                    <a:ea typeface="나눔스퀘어" panose="020B0600000101010101" pitchFamily="50" charset="-127"/>
                  </a:endParaRPr>
                </a:p>
                <a:p>
                  <a:pPr algn="just"/>
                  <a:r>
                    <a:rPr lang="en-US" altLang="ko-KR" sz="28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  <a:sym typeface="Wingdings" panose="05000000000000000000" pitchFamily="2" charset="2"/>
                    </a:rPr>
                    <a:t> All Comparison</a:t>
                  </a:r>
                  <a:r>
                    <a:rPr lang="ko-KR" altLang="en-US" sz="28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  <a:sym typeface="Wingdings" panose="05000000000000000000" pitchFamily="2" charset="2"/>
                    </a:rPr>
                    <a:t>을 통해 </a:t>
                  </a:r>
                  <a:r>
                    <a:rPr lang="en-US" altLang="ko-KR" sz="28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  <a:sym typeface="Wingdings" panose="05000000000000000000" pitchFamily="2" charset="2"/>
                    </a:rPr>
                    <a:t>Best </a:t>
                  </a:r>
                  <a:r>
                    <a:rPr lang="ko-KR" altLang="en-US" sz="28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  <a:sym typeface="Wingdings" panose="05000000000000000000" pitchFamily="2" charset="2"/>
                    </a:rPr>
                    <a:t>찾는다</a:t>
                  </a:r>
                  <a:endParaRPr lang="ko-KR" altLang="en-US" sz="2800" b="1" i="1" dirty="0">
                    <a:ln>
                      <a:solidFill>
                        <a:schemeClr val="accent1">
                          <a:alpha val="30000"/>
                        </a:schemeClr>
                      </a:solidFill>
                    </a:ln>
                    <a:latin typeface="+mj-lt"/>
                    <a:ea typeface="나눔스퀘어" panose="020B0600000101010101" pitchFamily="50" charset="-127"/>
                  </a:endParaRPr>
                </a:p>
              </p:txBody>
            </p:sp>
          </p:grp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B87DDE8-54A4-4DD3-B83C-BEE925659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9423" y="3008568"/>
              <a:ext cx="9544274" cy="1769699"/>
            </a:xfrm>
            <a:prstGeom prst="rect">
              <a:avLst/>
            </a:prstGeom>
            <a:ln w="1905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5EF885-B75D-42F0-ACA6-D2EB035A069C}"/>
                </a:ext>
              </a:extLst>
            </p:cNvPr>
            <p:cNvSpPr/>
            <p:nvPr/>
          </p:nvSpPr>
          <p:spPr>
            <a:xfrm>
              <a:off x="9838174" y="3545089"/>
              <a:ext cx="1303955" cy="85357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1959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DFF6F4EC-075D-413D-BC93-CBF3F4EC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01" y="5007004"/>
            <a:ext cx="5136442" cy="1500362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03ED034-6ED7-4722-888A-2705F712D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55" y="3224716"/>
            <a:ext cx="5137093" cy="1495124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C40F094-3F48-4C6C-872F-4ACC2F3F2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49" y="3360630"/>
            <a:ext cx="5137093" cy="145245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86B42-8119-486B-B283-3EED13686019}"/>
              </a:ext>
            </a:extLst>
          </p:cNvPr>
          <p:cNvSpPr txBox="1"/>
          <p:nvPr/>
        </p:nvSpPr>
        <p:spPr>
          <a:xfrm>
            <a:off x="480342" y="838772"/>
            <a:ext cx="480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All Pairwise Comparison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Policy 2, 4, 6</a:t>
            </a:r>
            <a:endParaRPr lang="ko-KR" altLang="en-US" sz="20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2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77903-62C0-45EA-9238-6D28FD522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17" y="1416737"/>
            <a:ext cx="6115050" cy="1514475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  <p:pic>
        <p:nvPicPr>
          <p:cNvPr id="21" name="그래픽 20" descr="화살표: 왼쪽 회전">
            <a:extLst>
              <a:ext uri="{FF2B5EF4-FFF2-40B4-BE49-F238E27FC236}">
                <a16:creationId xmlns:a16="http://schemas.microsoft.com/office/drawing/2014/main" id="{11088297-469A-4D14-95B3-84203FABA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5875988">
            <a:off x="369017" y="2870229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B1EDC8-1FE5-41B6-BEE6-217F172DE6E4}"/>
              </a:ext>
            </a:extLst>
          </p:cNvPr>
          <p:cNvSpPr/>
          <p:nvPr/>
        </p:nvSpPr>
        <p:spPr>
          <a:xfrm>
            <a:off x="1112827" y="3308099"/>
            <a:ext cx="5136442" cy="1501587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(mean of p2) – (mean of p4)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 CI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에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0 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포함</a:t>
            </a:r>
            <a:endParaRPr lang="en-US" altLang="ko-KR" sz="2000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유의하게 다르다고 할 수 없음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066D10-D981-4AAB-9F67-28C371DE1800}"/>
              </a:ext>
            </a:extLst>
          </p:cNvPr>
          <p:cNvSpPr/>
          <p:nvPr/>
        </p:nvSpPr>
        <p:spPr>
          <a:xfrm>
            <a:off x="6622255" y="3205366"/>
            <a:ext cx="5137093" cy="1514474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(mean of p2) – (mean of p6) &lt; 0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 p2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is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better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FF93EED-1B78-4873-B8D9-648C7F0EB9A9}"/>
              </a:ext>
            </a:extLst>
          </p:cNvPr>
          <p:cNvSpPr/>
          <p:nvPr/>
        </p:nvSpPr>
        <p:spPr>
          <a:xfrm>
            <a:off x="1185049" y="5003607"/>
            <a:ext cx="5136442" cy="1500361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</a:rPr>
              <a:t>(mean of p4) – (mean of p6) &lt; 0</a:t>
            </a:r>
          </a:p>
          <a:p>
            <a:pPr algn="ctr"/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 p4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is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better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67DA567-C001-418B-AF2A-1504CB6887CB}"/>
              </a:ext>
            </a:extLst>
          </p:cNvPr>
          <p:cNvGrpSpPr/>
          <p:nvPr/>
        </p:nvGrpSpPr>
        <p:grpSpPr>
          <a:xfrm>
            <a:off x="-115307" y="-94777"/>
            <a:ext cx="12422614" cy="7047553"/>
            <a:chOff x="-115307" y="-94777"/>
            <a:chExt cx="12422614" cy="704755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4FD23AD-4A83-4398-8B25-9EA20C6C6B0F}"/>
                </a:ext>
              </a:extLst>
            </p:cNvPr>
            <p:cNvGrpSpPr/>
            <p:nvPr/>
          </p:nvGrpSpPr>
          <p:grpSpPr>
            <a:xfrm>
              <a:off x="-115307" y="-94777"/>
              <a:ext cx="12422614" cy="7047553"/>
              <a:chOff x="-109286" y="-105215"/>
              <a:chExt cx="12422614" cy="704755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9B83C0B1-DC89-4CDC-A1C1-3174219AD599}"/>
                  </a:ext>
                </a:extLst>
              </p:cNvPr>
              <p:cNvGrpSpPr/>
              <p:nvPr/>
            </p:nvGrpSpPr>
            <p:grpSpPr>
              <a:xfrm>
                <a:off x="-109286" y="-105215"/>
                <a:ext cx="12422614" cy="7047553"/>
                <a:chOff x="-109286" y="-105215"/>
                <a:chExt cx="12422614" cy="7047553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0508514-76A7-4FAB-BB65-5FEDDDF85082}"/>
                    </a:ext>
                  </a:extLst>
                </p:cNvPr>
                <p:cNvSpPr/>
                <p:nvPr/>
              </p:nvSpPr>
              <p:spPr>
                <a:xfrm>
                  <a:off x="-109286" y="-105215"/>
                  <a:ext cx="12422614" cy="7047553"/>
                </a:xfrm>
                <a:prstGeom prst="rect">
                  <a:avLst/>
                </a:prstGeom>
                <a:solidFill>
                  <a:schemeClr val="accent4"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161AF2BE-EE2D-485B-9018-504FA77C0335}"/>
                    </a:ext>
                  </a:extLst>
                </p:cNvPr>
                <p:cNvGrpSpPr/>
                <p:nvPr/>
              </p:nvGrpSpPr>
              <p:grpSpPr>
                <a:xfrm>
                  <a:off x="1619047" y="1459526"/>
                  <a:ext cx="6338459" cy="588869"/>
                  <a:chOff x="727239" y="5325099"/>
                  <a:chExt cx="6338459" cy="588869"/>
                </a:xfrm>
              </p:grpSpPr>
              <p:pic>
                <p:nvPicPr>
                  <p:cNvPr id="30" name="그래픽 29" descr="확인 표시">
                    <a:extLst>
                      <a:ext uri="{FF2B5EF4-FFF2-40B4-BE49-F238E27FC236}">
                        <a16:creationId xmlns:a16="http://schemas.microsoft.com/office/drawing/2014/main" id="{B8F4E5C9-3537-4808-B96F-D492712BB9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7239" y="5325099"/>
                    <a:ext cx="588869" cy="588869"/>
                  </a:xfrm>
                  <a:prstGeom prst="rect">
                    <a:avLst/>
                  </a:prstGeom>
                </p:spPr>
              </p:pic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80CF802-8954-4AA0-B691-36E81F71B9A4}"/>
                      </a:ext>
                    </a:extLst>
                  </p:cNvPr>
                  <p:cNvSpPr txBox="1"/>
                  <p:nvPr/>
                </p:nvSpPr>
                <p:spPr>
                  <a:xfrm>
                    <a:off x="1270970" y="5369486"/>
                    <a:ext cx="579472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/>
                    <a:r>
                      <a:rPr lang="en-US" altLang="ko-KR" sz="2800" b="1" i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Policy 2,4</a:t>
                    </a:r>
                    <a:r>
                      <a:rPr lang="ko-KR" altLang="en-US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가 좋다고 결론지을 수 있다</a:t>
                    </a:r>
                    <a:r>
                      <a:rPr lang="en-US" altLang="ko-KR" sz="2800" b="1" i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.</a:t>
                    </a:r>
                    <a:endParaRPr lang="ko-KR" altLang="en-US" sz="2800" b="1" i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</a:endParaRPr>
                  </a:p>
                </p:txBody>
              </p: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55F65DA-DB16-49A9-8A5B-0EAC1261579F}"/>
                    </a:ext>
                  </a:extLst>
                </p:cNvPr>
                <p:cNvGrpSpPr/>
                <p:nvPr/>
              </p:nvGrpSpPr>
              <p:grpSpPr>
                <a:xfrm>
                  <a:off x="1619047" y="2622891"/>
                  <a:ext cx="7115295" cy="968858"/>
                  <a:chOff x="727239" y="5325099"/>
                  <a:chExt cx="7115295" cy="968858"/>
                </a:xfrm>
              </p:grpSpPr>
              <p:pic>
                <p:nvPicPr>
                  <p:cNvPr id="33" name="그래픽 32" descr="확인 표시">
                    <a:extLst>
                      <a:ext uri="{FF2B5EF4-FFF2-40B4-BE49-F238E27FC236}">
                        <a16:creationId xmlns:a16="http://schemas.microsoft.com/office/drawing/2014/main" id="{C79D73AD-DA96-4FD9-91EF-2E9B64BF96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7239" y="5325099"/>
                    <a:ext cx="588869" cy="588869"/>
                  </a:xfrm>
                  <a:prstGeom prst="rect">
                    <a:avLst/>
                  </a:prstGeom>
                </p:spPr>
              </p:pic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995DDED-E66A-4A5F-937B-0F317E11C758}"/>
                      </a:ext>
                    </a:extLst>
                  </p:cNvPr>
                  <p:cNvSpPr txBox="1"/>
                  <p:nvPr/>
                </p:nvSpPr>
                <p:spPr>
                  <a:xfrm>
                    <a:off x="1364479" y="5339850"/>
                    <a:ext cx="6478055" cy="95410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/>
                    <a:r>
                      <a:rPr lang="ko-KR" altLang="en-US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j-lt"/>
                        <a:ea typeface="나눔스퀘어" panose="020B0600000101010101" pitchFamily="50" charset="-127"/>
                      </a:rPr>
                      <a:t>분산</a:t>
                    </a:r>
                    <a:r>
                      <a:rPr lang="ko-KR" altLang="en-US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도 비교해보면</a:t>
                    </a:r>
                    <a:r>
                      <a:rPr lang="en-US" altLang="ko-KR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, F-test </a:t>
                    </a:r>
                    <a:r>
                      <a:rPr lang="ko-KR" altLang="en-US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결과 </a:t>
                    </a:r>
                    <a:endParaRPr lang="en-US" altLang="ko-KR" sz="2800" b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latin typeface="+mj-lt"/>
                      <a:ea typeface="나눔스퀘어" panose="020B0600000101010101" pitchFamily="50" charset="-127"/>
                    </a:endParaRPr>
                  </a:p>
                  <a:p>
                    <a:pPr algn="just"/>
                    <a:r>
                      <a:rPr lang="ko-KR" altLang="en-US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정책 </a:t>
                    </a:r>
                    <a:r>
                      <a:rPr lang="en-US" altLang="ko-KR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2</a:t>
                    </a:r>
                    <a:r>
                      <a:rPr lang="ko-KR" altLang="en-US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와 </a:t>
                    </a:r>
                    <a:r>
                      <a:rPr lang="en-US" altLang="ko-KR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4</a:t>
                    </a:r>
                    <a:r>
                      <a:rPr lang="ko-KR" altLang="en-US" sz="28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latin typeface="+mj-lt"/>
                        <a:ea typeface="나눔스퀘어" panose="020B0600000101010101" pitchFamily="50" charset="-127"/>
                      </a:rPr>
                      <a:t>의 분산이 다르다고는 할 수 없음</a:t>
                    </a:r>
                  </a:p>
                </p:txBody>
              </p:sp>
            </p:grpSp>
          </p:grp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54372544-B92A-40F0-87F3-A0EFF7117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019085" flipH="1">
                <a:off x="1316342" y="3110661"/>
                <a:ext cx="1081011" cy="1081011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2A330BF-0CCB-47FE-8BEC-1D375822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6173" y="4252835"/>
              <a:ext cx="6296025" cy="194310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31451F4-C936-47BC-A40A-C1C7E7CCB92F}"/>
              </a:ext>
            </a:extLst>
          </p:cNvPr>
          <p:cNvGrpSpPr/>
          <p:nvPr/>
        </p:nvGrpSpPr>
        <p:grpSpPr>
          <a:xfrm>
            <a:off x="3363059" y="728965"/>
            <a:ext cx="6115050" cy="5196927"/>
            <a:chOff x="-727995" y="-4081549"/>
            <a:chExt cx="6115050" cy="5196927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3B6C54F-8393-4118-BE6D-0FCB43A39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727995" y="-4081549"/>
              <a:ext cx="6115050" cy="5196927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FC1C3E-2D1C-4745-BB9E-C294042899E5}"/>
                </a:ext>
              </a:extLst>
            </p:cNvPr>
            <p:cNvSpPr txBox="1"/>
            <p:nvPr/>
          </p:nvSpPr>
          <p:spPr>
            <a:xfrm>
              <a:off x="1258059" y="-4042852"/>
              <a:ext cx="2379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Boxplot</a:t>
              </a:r>
              <a:r>
                <a:rPr lang="ko-KR" altLang="en-US" dirty="0"/>
                <a:t> </a:t>
              </a:r>
              <a:r>
                <a:rPr lang="en-US" altLang="ko-KR" dirty="0"/>
                <a:t>for</a:t>
              </a:r>
              <a:r>
                <a:rPr lang="ko-KR" altLang="en-US" dirty="0"/>
                <a:t> </a:t>
              </a:r>
              <a:r>
                <a:rPr lang="en-US" altLang="ko-KR" dirty="0"/>
                <a:t>p2,</a:t>
              </a:r>
              <a:r>
                <a:rPr lang="ko-KR" altLang="en-US" dirty="0"/>
                <a:t> </a:t>
              </a:r>
              <a:r>
                <a:rPr lang="en-US" altLang="ko-KR" dirty="0"/>
                <a:t>p4,</a:t>
              </a:r>
              <a:r>
                <a:rPr lang="ko-KR" altLang="en-US" dirty="0"/>
                <a:t> </a:t>
              </a:r>
              <a:r>
                <a:rPr lang="en-US" altLang="ko-KR" dirty="0"/>
                <a:t>p6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18088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6C947-7A2A-467C-88C7-002F1DBAB411}"/>
              </a:ext>
            </a:extLst>
          </p:cNvPr>
          <p:cNvSpPr txBox="1"/>
          <p:nvPr/>
        </p:nvSpPr>
        <p:spPr>
          <a:xfrm>
            <a:off x="263525" y="252739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선정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CEF04-DCD1-4252-B480-7C11A5C87DAC}"/>
              </a:ext>
            </a:extLst>
          </p:cNvPr>
          <p:cNvSpPr txBox="1"/>
          <p:nvPr/>
        </p:nvSpPr>
        <p:spPr>
          <a:xfrm>
            <a:off x="263525" y="714404"/>
            <a:ext cx="2887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교양관 엘리베이터의 최적의 운영 정책 찾기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EBBB7B-138F-48B2-B04D-BBCBDA60E561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3FE377-F20E-4552-9140-04B77B2F9E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83" y="1234970"/>
            <a:ext cx="5626163" cy="375284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3484237-5E21-4604-9C75-16B214D663B6}"/>
              </a:ext>
            </a:extLst>
          </p:cNvPr>
          <p:cNvGrpSpPr/>
          <p:nvPr/>
        </p:nvGrpSpPr>
        <p:grpSpPr>
          <a:xfrm>
            <a:off x="6119342" y="1337643"/>
            <a:ext cx="3835130" cy="990600"/>
            <a:chOff x="6578437" y="1498862"/>
            <a:chExt cx="3835130" cy="990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27D0A9-4C48-440C-8B1D-C23DEDCDFE6F}"/>
                </a:ext>
              </a:extLst>
            </p:cNvPr>
            <p:cNvSpPr/>
            <p:nvPr/>
          </p:nvSpPr>
          <p:spPr>
            <a:xfrm>
              <a:off x="6806767" y="1727462"/>
              <a:ext cx="3606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0F462D-37C7-44C1-A166-BE2B1BEF4C7D}"/>
                </a:ext>
              </a:extLst>
            </p:cNvPr>
            <p:cNvSpPr/>
            <p:nvPr/>
          </p:nvSpPr>
          <p:spPr>
            <a:xfrm>
              <a:off x="6806767" y="1727462"/>
              <a:ext cx="275274" cy="762000"/>
            </a:xfrm>
            <a:prstGeom prst="rect">
              <a:avLst/>
            </a:prstGeom>
            <a:solidFill>
              <a:srgbClr val="D4C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A674C7-E484-4E83-B79D-34AF299D636D}"/>
                </a:ext>
              </a:extLst>
            </p:cNvPr>
            <p:cNvSpPr/>
            <p:nvPr/>
          </p:nvSpPr>
          <p:spPr>
            <a:xfrm>
              <a:off x="6589281" y="1498862"/>
              <a:ext cx="427036" cy="90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F7887BCF-C2C5-4558-B73F-94BC45200B67}"/>
                </a:ext>
              </a:extLst>
            </p:cNvPr>
            <p:cNvSpPr/>
            <p:nvPr/>
          </p:nvSpPr>
          <p:spPr>
            <a:xfrm>
              <a:off x="7016317" y="1498862"/>
              <a:ext cx="228600" cy="2286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BCEF57-6EF1-42DD-B526-D1C922428DB0}"/>
                </a:ext>
              </a:extLst>
            </p:cNvPr>
            <p:cNvSpPr txBox="1"/>
            <p:nvPr/>
          </p:nvSpPr>
          <p:spPr>
            <a:xfrm>
              <a:off x="6578437" y="1520085"/>
              <a:ext cx="449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01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D370D923-81D1-4863-9C02-24ECC1DC3131}"/>
                </a:ext>
              </a:extLst>
            </p:cNvPr>
            <p:cNvSpPr/>
            <p:nvPr/>
          </p:nvSpPr>
          <p:spPr>
            <a:xfrm>
              <a:off x="7219517" y="2036462"/>
              <a:ext cx="142883" cy="144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C734E76B-735F-496A-8B38-DFF2E0C99BC8}"/>
                </a:ext>
              </a:extLst>
            </p:cNvPr>
            <p:cNvSpPr/>
            <p:nvPr/>
          </p:nvSpPr>
          <p:spPr>
            <a:xfrm>
              <a:off x="7328634" y="2036462"/>
              <a:ext cx="142883" cy="144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DFD58C-D2DE-4FD0-B2D5-AD56383F4179}"/>
                </a:ext>
              </a:extLst>
            </p:cNvPr>
            <p:cNvSpPr txBox="1"/>
            <p:nvPr/>
          </p:nvSpPr>
          <p:spPr>
            <a:xfrm>
              <a:off x="7499876" y="1816690"/>
              <a:ext cx="27775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 UltraLight" panose="020B0603020101020101" pitchFamily="50" charset="-127"/>
                </a:rPr>
                <a:t>모든 학생이 듣는 교양 수업 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 UltraLight" panose="020B0603020101020101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 UltraLight" panose="020B0603020101020101" pitchFamily="50" charset="-127"/>
                  <a:sym typeface="Wingdings" panose="05000000000000000000" pitchFamily="2" charset="2"/>
                </a:rPr>
                <a:t>이용자 수 多</a:t>
              </a:r>
              <a:endPara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973721-100D-4E7F-9F90-0FE50F65524B}"/>
              </a:ext>
            </a:extLst>
          </p:cNvPr>
          <p:cNvGrpSpPr/>
          <p:nvPr/>
        </p:nvGrpSpPr>
        <p:grpSpPr>
          <a:xfrm>
            <a:off x="6119342" y="2599415"/>
            <a:ext cx="3835130" cy="990600"/>
            <a:chOff x="6578437" y="1498862"/>
            <a:chExt cx="3835130" cy="9906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7DF5FCA-4149-4FDC-91AC-EB36A970E9CE}"/>
                </a:ext>
              </a:extLst>
            </p:cNvPr>
            <p:cNvSpPr/>
            <p:nvPr/>
          </p:nvSpPr>
          <p:spPr>
            <a:xfrm>
              <a:off x="6806767" y="1727462"/>
              <a:ext cx="3606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6C5B79B-5A92-4523-850B-9EEBE899DC92}"/>
                </a:ext>
              </a:extLst>
            </p:cNvPr>
            <p:cNvSpPr/>
            <p:nvPr/>
          </p:nvSpPr>
          <p:spPr>
            <a:xfrm>
              <a:off x="6806767" y="1727462"/>
              <a:ext cx="275274" cy="762000"/>
            </a:xfrm>
            <a:prstGeom prst="rect">
              <a:avLst/>
            </a:prstGeom>
            <a:solidFill>
              <a:srgbClr val="D4C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B13FFCE-96FB-40FF-A067-A597B823C871}"/>
                </a:ext>
              </a:extLst>
            </p:cNvPr>
            <p:cNvSpPr/>
            <p:nvPr/>
          </p:nvSpPr>
          <p:spPr>
            <a:xfrm>
              <a:off x="6589281" y="1498862"/>
              <a:ext cx="427036" cy="90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4C3FACEB-CB53-4FDC-8A3A-F16EC04B8FEB}"/>
                </a:ext>
              </a:extLst>
            </p:cNvPr>
            <p:cNvSpPr/>
            <p:nvPr/>
          </p:nvSpPr>
          <p:spPr>
            <a:xfrm>
              <a:off x="7016317" y="1498862"/>
              <a:ext cx="228600" cy="2286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6234A7-E590-4198-A28E-46129D742286}"/>
                </a:ext>
              </a:extLst>
            </p:cNvPr>
            <p:cNvSpPr txBox="1"/>
            <p:nvPr/>
          </p:nvSpPr>
          <p:spPr>
            <a:xfrm>
              <a:off x="6578437" y="1520085"/>
              <a:ext cx="449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02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23" name="화살표: 갈매기형 수장 22">
              <a:extLst>
                <a:ext uri="{FF2B5EF4-FFF2-40B4-BE49-F238E27FC236}">
                  <a16:creationId xmlns:a16="http://schemas.microsoft.com/office/drawing/2014/main" id="{A59E5903-34F4-4FE5-9007-1D10717AB7EA}"/>
                </a:ext>
              </a:extLst>
            </p:cNvPr>
            <p:cNvSpPr/>
            <p:nvPr/>
          </p:nvSpPr>
          <p:spPr>
            <a:xfrm>
              <a:off x="7219517" y="2036462"/>
              <a:ext cx="142883" cy="144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갈매기형 수장 23">
              <a:extLst>
                <a:ext uri="{FF2B5EF4-FFF2-40B4-BE49-F238E27FC236}">
                  <a16:creationId xmlns:a16="http://schemas.microsoft.com/office/drawing/2014/main" id="{C474B136-4283-4640-8D36-2DCF9768783E}"/>
                </a:ext>
              </a:extLst>
            </p:cNvPr>
            <p:cNvSpPr/>
            <p:nvPr/>
          </p:nvSpPr>
          <p:spPr>
            <a:xfrm>
              <a:off x="7328634" y="2036462"/>
              <a:ext cx="142883" cy="144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2A0F5D-45D9-44A1-8FFE-3ADB50312D6C}"/>
                </a:ext>
              </a:extLst>
            </p:cNvPr>
            <p:cNvSpPr txBox="1"/>
            <p:nvPr/>
          </p:nvSpPr>
          <p:spPr>
            <a:xfrm>
              <a:off x="7499876" y="1943309"/>
              <a:ext cx="2777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 UltraLight" panose="020B0603020101020101" pitchFamily="50" charset="-127"/>
                </a:rPr>
                <a:t>현재 엘리베이터 수 </a:t>
              </a:r>
              <a:r>
                <a: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 UltraLight" panose="020B0603020101020101" pitchFamily="50" charset="-127"/>
                </a:rPr>
                <a:t>: 3</a:t>
              </a:r>
              <a:r>
                <a:rPr lang="ko-KR" altLang="en-US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 UltraLight" panose="020B0603020101020101" pitchFamily="50" charset="-127"/>
                </a:rPr>
                <a:t>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FA1411-28EF-4A9A-90CD-D8B6A56E3F1D}"/>
              </a:ext>
            </a:extLst>
          </p:cNvPr>
          <p:cNvGrpSpPr/>
          <p:nvPr/>
        </p:nvGrpSpPr>
        <p:grpSpPr>
          <a:xfrm>
            <a:off x="6130186" y="3861187"/>
            <a:ext cx="3906539" cy="990600"/>
            <a:chOff x="6578437" y="1498862"/>
            <a:chExt cx="3906539" cy="9906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9ACD7C-08E6-4CC3-B742-2900F7FCBF4B}"/>
                </a:ext>
              </a:extLst>
            </p:cNvPr>
            <p:cNvSpPr/>
            <p:nvPr/>
          </p:nvSpPr>
          <p:spPr>
            <a:xfrm>
              <a:off x="6806767" y="1727462"/>
              <a:ext cx="3606800" cy="762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7A3CAF8-FD5E-4E3E-B5FA-EE043FE1E7B9}"/>
                </a:ext>
              </a:extLst>
            </p:cNvPr>
            <p:cNvSpPr/>
            <p:nvPr/>
          </p:nvSpPr>
          <p:spPr>
            <a:xfrm>
              <a:off x="6806767" y="1727462"/>
              <a:ext cx="275274" cy="762000"/>
            </a:xfrm>
            <a:prstGeom prst="rect">
              <a:avLst/>
            </a:prstGeom>
            <a:solidFill>
              <a:srgbClr val="D4C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A27422-C868-4ACA-B03A-D2215B68A36B}"/>
                </a:ext>
              </a:extLst>
            </p:cNvPr>
            <p:cNvSpPr/>
            <p:nvPr/>
          </p:nvSpPr>
          <p:spPr>
            <a:xfrm>
              <a:off x="6589281" y="1498862"/>
              <a:ext cx="427036" cy="90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C1070BAF-3BC0-483E-80F8-A1EBA7232B5A}"/>
                </a:ext>
              </a:extLst>
            </p:cNvPr>
            <p:cNvSpPr/>
            <p:nvPr/>
          </p:nvSpPr>
          <p:spPr>
            <a:xfrm>
              <a:off x="7016317" y="1498862"/>
              <a:ext cx="228600" cy="2286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7C25D7-FF0E-472C-ACB5-343F94EBE0EC}"/>
                </a:ext>
              </a:extLst>
            </p:cNvPr>
            <p:cNvSpPr txBox="1"/>
            <p:nvPr/>
          </p:nvSpPr>
          <p:spPr>
            <a:xfrm>
              <a:off x="6578437" y="1520085"/>
              <a:ext cx="449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03</a:t>
              </a:r>
              <a:endParaRPr lang="ko-KR" altLang="en-US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sp>
          <p:nvSpPr>
            <p:cNvPr id="32" name="화살표: 갈매기형 수장 31">
              <a:extLst>
                <a:ext uri="{FF2B5EF4-FFF2-40B4-BE49-F238E27FC236}">
                  <a16:creationId xmlns:a16="http://schemas.microsoft.com/office/drawing/2014/main" id="{98695A04-0BB1-48A1-A885-C5FABC061943}"/>
                </a:ext>
              </a:extLst>
            </p:cNvPr>
            <p:cNvSpPr/>
            <p:nvPr/>
          </p:nvSpPr>
          <p:spPr>
            <a:xfrm>
              <a:off x="7219517" y="2036462"/>
              <a:ext cx="142883" cy="144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화살표: 갈매기형 수장 32">
              <a:extLst>
                <a:ext uri="{FF2B5EF4-FFF2-40B4-BE49-F238E27FC236}">
                  <a16:creationId xmlns:a16="http://schemas.microsoft.com/office/drawing/2014/main" id="{C8FDB445-256B-464F-9751-E5C68C9908A2}"/>
                </a:ext>
              </a:extLst>
            </p:cNvPr>
            <p:cNvSpPr/>
            <p:nvPr/>
          </p:nvSpPr>
          <p:spPr>
            <a:xfrm>
              <a:off x="7328634" y="2036462"/>
              <a:ext cx="142883" cy="14400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C7BC12-6CC6-4909-8343-571005C61014}"/>
                </a:ext>
              </a:extLst>
            </p:cNvPr>
            <p:cNvSpPr txBox="1"/>
            <p:nvPr/>
          </p:nvSpPr>
          <p:spPr>
            <a:xfrm>
              <a:off x="7494646" y="1934486"/>
              <a:ext cx="29903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나눔바른고딕 UltraLight" panose="020B0603020101020101" pitchFamily="50" charset="-127"/>
                </a:rPr>
                <a:t>수업 시간 직전 이용자 몰림 현상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7DD97E-18DD-49E6-BD9D-1576F5FAB7A9}"/>
              </a:ext>
            </a:extLst>
          </p:cNvPr>
          <p:cNvGrpSpPr/>
          <p:nvPr/>
        </p:nvGrpSpPr>
        <p:grpSpPr>
          <a:xfrm>
            <a:off x="3255701" y="5206158"/>
            <a:ext cx="5595207" cy="913250"/>
            <a:chOff x="3255701" y="5206158"/>
            <a:chExt cx="5595207" cy="913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91E34C-449B-4951-8617-4072D7C02484}"/>
                </a:ext>
              </a:extLst>
            </p:cNvPr>
            <p:cNvSpPr txBox="1"/>
            <p:nvPr/>
          </p:nvSpPr>
          <p:spPr>
            <a:xfrm>
              <a:off x="4119710" y="5376688"/>
              <a:ext cx="4731198" cy="6491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3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j-ea"/>
                  <a:ea typeface="+mj-ea"/>
                </a:rPr>
                <a:t>지금의 정책이 최적일까</a:t>
              </a:r>
              <a:r>
                <a:rPr lang="en-US" altLang="ko-KR" sz="3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j-ea"/>
                  <a:ea typeface="+mj-ea"/>
                </a:rPr>
                <a:t>?</a:t>
              </a:r>
            </a:p>
          </p:txBody>
        </p:sp>
        <p:pic>
          <p:nvPicPr>
            <p:cNvPr id="50" name="그래픽 49" descr="확인 표시">
              <a:extLst>
                <a:ext uri="{FF2B5EF4-FFF2-40B4-BE49-F238E27FC236}">
                  <a16:creationId xmlns:a16="http://schemas.microsoft.com/office/drawing/2014/main" id="{970DD823-443C-4095-9483-85DDD446A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55701" y="5206158"/>
              <a:ext cx="913250" cy="913250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225F4B9-EDB0-4036-9326-75860E60742A}"/>
              </a:ext>
            </a:extLst>
          </p:cNvPr>
          <p:cNvGrpSpPr/>
          <p:nvPr/>
        </p:nvGrpSpPr>
        <p:grpSpPr>
          <a:xfrm>
            <a:off x="-155493" y="-125712"/>
            <a:ext cx="12386821" cy="7070103"/>
            <a:chOff x="-113122" y="-113122"/>
            <a:chExt cx="12386821" cy="707010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EBED09C-FEAB-4381-841A-5B4E3FD40818}"/>
                </a:ext>
              </a:extLst>
            </p:cNvPr>
            <p:cNvSpPr/>
            <p:nvPr/>
          </p:nvSpPr>
          <p:spPr>
            <a:xfrm>
              <a:off x="-113122" y="-113122"/>
              <a:ext cx="12386821" cy="7070103"/>
            </a:xfrm>
            <a:prstGeom prst="rect">
              <a:avLst/>
            </a:prstGeom>
            <a:solidFill>
              <a:schemeClr val="accent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1E3513E-730B-4A11-B646-CE943575DAE1}"/>
                </a:ext>
              </a:extLst>
            </p:cNvPr>
            <p:cNvGrpSpPr/>
            <p:nvPr/>
          </p:nvGrpSpPr>
          <p:grpSpPr>
            <a:xfrm>
              <a:off x="1102872" y="991404"/>
              <a:ext cx="10786411" cy="4702386"/>
              <a:chOff x="1142060" y="434930"/>
              <a:chExt cx="10786411" cy="470238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C4ADF9C-17EB-4794-875B-18DC96875C26}"/>
                  </a:ext>
                </a:extLst>
              </p:cNvPr>
              <p:cNvSpPr/>
              <p:nvPr/>
            </p:nvSpPr>
            <p:spPr>
              <a:xfrm>
                <a:off x="1142060" y="434930"/>
                <a:ext cx="9770544" cy="4702386"/>
              </a:xfrm>
              <a:prstGeom prst="rect">
                <a:avLst/>
              </a:prstGeom>
              <a:noFill/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3D3FA-969E-4A1F-AFC0-5D7D5E0303D6}"/>
                  </a:ext>
                </a:extLst>
              </p:cNvPr>
              <p:cNvSpPr txBox="1"/>
              <p:nvPr/>
            </p:nvSpPr>
            <p:spPr>
              <a:xfrm>
                <a:off x="1226953" y="1846851"/>
                <a:ext cx="10701518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bg2"/>
                    </a:solidFill>
                    <a:latin typeface="+mj-lt"/>
                  </a:rPr>
                  <a:t>*Objective</a:t>
                </a:r>
              </a:p>
              <a:p>
                <a:pPr marL="571500" indent="-571500">
                  <a:buFont typeface="Wingdings" panose="05000000000000000000" pitchFamily="2" charset="2"/>
                  <a:buChar char="à"/>
                </a:pPr>
                <a:endParaRPr lang="en-US" altLang="ko-KR" sz="40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1028700" lvl="1" indent="-571500">
                  <a:buFont typeface="Wingdings" panose="05000000000000000000" pitchFamily="2" charset="2"/>
                  <a:buChar char="à"/>
                </a:pPr>
                <a:r>
                  <a:rPr lang="ko-KR" altLang="en-US" sz="3600" b="1" i="1" dirty="0">
                    <a:solidFill>
                      <a:schemeClr val="bg1"/>
                    </a:solidFill>
                    <a:latin typeface="+mj-lt"/>
                    <a:ea typeface="나눔바른고딕" panose="020B0603020101020101" pitchFamily="50" charset="-127"/>
                  </a:rPr>
                  <a:t>혼잡 시간대 엘리베이터의 </a:t>
                </a:r>
                <a:r>
                  <a:rPr lang="ko-KR" altLang="en-US" sz="3600" b="1" i="1" dirty="0">
                    <a:solidFill>
                      <a:schemeClr val="accent3"/>
                    </a:solidFill>
                    <a:latin typeface="+mj-lt"/>
                    <a:ea typeface="나눔바른고딕" panose="020B0603020101020101" pitchFamily="50" charset="-127"/>
                  </a:rPr>
                  <a:t>대기시간 최소화</a:t>
                </a:r>
                <a:r>
                  <a:rPr lang="en-US" altLang="ko-KR" sz="3600" b="1" i="1" dirty="0">
                    <a:solidFill>
                      <a:schemeClr val="bg1"/>
                    </a:solidFill>
                    <a:latin typeface="+mj-lt"/>
                    <a:ea typeface="나눔바른고딕" panose="020B0603020101020101" pitchFamily="50" charset="-127"/>
                  </a:rPr>
                  <a:t>!!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21487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Output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86B42-8119-486B-B283-3EED13686019}"/>
              </a:ext>
            </a:extLst>
          </p:cNvPr>
          <p:cNvSpPr txBox="1"/>
          <p:nvPr/>
        </p:nvSpPr>
        <p:spPr>
          <a:xfrm>
            <a:off x="480342" y="838772"/>
            <a:ext cx="2053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Best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Policy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분석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EA1AE3-0266-47EE-83B3-2817C3155C18}"/>
              </a:ext>
            </a:extLst>
          </p:cNvPr>
          <p:cNvGrpSpPr/>
          <p:nvPr/>
        </p:nvGrpSpPr>
        <p:grpSpPr>
          <a:xfrm>
            <a:off x="962877" y="2022222"/>
            <a:ext cx="8037555" cy="830997"/>
            <a:chOff x="717622" y="1341045"/>
            <a:chExt cx="8037555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019DEF-A31A-4140-9499-571CE8A328BD}"/>
                </a:ext>
              </a:extLst>
            </p:cNvPr>
            <p:cNvSpPr txBox="1"/>
            <p:nvPr/>
          </p:nvSpPr>
          <p:spPr>
            <a:xfrm>
              <a:off x="966635" y="1341045"/>
              <a:ext cx="77885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Mean = 62.02827 / 62.19767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Confidence Interval = (61.21413, 62.84240) / (61.35906, 63.03629)</a:t>
              </a:r>
              <a:endParaRPr lang="ko-KR" altLang="en-US" sz="20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1569FE5-550D-4220-AE67-6501191DB7AB}"/>
                </a:ext>
              </a:extLst>
            </p:cNvPr>
            <p:cNvGrpSpPr/>
            <p:nvPr/>
          </p:nvGrpSpPr>
          <p:grpSpPr>
            <a:xfrm>
              <a:off x="717622" y="1431200"/>
              <a:ext cx="235670" cy="235785"/>
              <a:chOff x="840652" y="1513313"/>
              <a:chExt cx="496064" cy="49630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69C312E-6AF2-49BE-9505-98FA5684B0A4}"/>
                  </a:ext>
                </a:extLst>
              </p:cNvPr>
              <p:cNvSpPr/>
              <p:nvPr/>
            </p:nvSpPr>
            <p:spPr>
              <a:xfrm>
                <a:off x="840652" y="1513313"/>
                <a:ext cx="496064" cy="4963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래픽 17" descr="확인 표시">
                <a:extLst>
                  <a:ext uri="{FF2B5EF4-FFF2-40B4-BE49-F238E27FC236}">
                    <a16:creationId xmlns:a16="http://schemas.microsoft.com/office/drawing/2014/main" id="{C0C41671-D676-4626-8A04-B1A34519C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8738" y="1569727"/>
                <a:ext cx="439892" cy="439891"/>
              </a:xfrm>
              <a:prstGeom prst="rect">
                <a:avLst/>
              </a:prstGeom>
            </p:spPr>
          </p:pic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955CC09-8684-439E-81AF-443772F6C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3" y="3126196"/>
            <a:ext cx="5280513" cy="2004356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AE1E043-B60E-4E9E-BE53-5D533A40C8C7}"/>
              </a:ext>
            </a:extLst>
          </p:cNvPr>
          <p:cNvGrpSpPr/>
          <p:nvPr/>
        </p:nvGrpSpPr>
        <p:grpSpPr>
          <a:xfrm>
            <a:off x="972605" y="1213714"/>
            <a:ext cx="8962809" cy="953146"/>
            <a:chOff x="717622" y="1341045"/>
            <a:chExt cx="8962809" cy="9531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527467-379E-4123-99FA-5091B97BF911}"/>
                </a:ext>
              </a:extLst>
            </p:cNvPr>
            <p:cNvSpPr txBox="1"/>
            <p:nvPr/>
          </p:nvSpPr>
          <p:spPr>
            <a:xfrm>
              <a:off x="966635" y="1341045"/>
              <a:ext cx="8713796" cy="953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System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 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: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 세 대의 엘리베이터가 각각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latin typeface="+mn-ea"/>
                </a:rPr>
                <a:t> </a:t>
              </a:r>
              <a:r>
                <a:rPr lang="ko-KR" altLang="en-US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전 층 운행</a:t>
              </a:r>
              <a:r>
                <a:rPr lang="en-US" altLang="ko-KR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, </a:t>
              </a:r>
              <a:r>
                <a:rPr lang="ko-KR" altLang="en-US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전 층 운행</a:t>
              </a:r>
              <a:r>
                <a:rPr lang="en-US" altLang="ko-KR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, 1,2,4,6</a:t>
              </a:r>
              <a:r>
                <a:rPr lang="ko-KR" altLang="en-US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층 운행</a:t>
              </a:r>
              <a:endParaRPr lang="en-US" altLang="ko-KR" sz="24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                                                  </a:t>
              </a:r>
              <a:r>
                <a:rPr lang="ko-KR" altLang="en-US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전 층 운행</a:t>
              </a:r>
              <a:r>
                <a:rPr lang="en-US" altLang="ko-KR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, </a:t>
              </a:r>
              <a:r>
                <a:rPr lang="ko-KR" altLang="en-US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전 층 운행</a:t>
              </a:r>
              <a:r>
                <a:rPr lang="en-US" altLang="ko-KR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, 1,4,6</a:t>
              </a:r>
              <a:r>
                <a:rPr lang="ko-KR" altLang="en-US" sz="2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+mn-ea"/>
                </a:rPr>
                <a:t>층 운행</a:t>
              </a:r>
              <a:endParaRPr lang="ko-KR" altLang="en-US" sz="20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+mn-ea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B60AE36-DC42-47A6-B634-013477D6B2E0}"/>
                </a:ext>
              </a:extLst>
            </p:cNvPr>
            <p:cNvGrpSpPr/>
            <p:nvPr/>
          </p:nvGrpSpPr>
          <p:grpSpPr>
            <a:xfrm>
              <a:off x="717622" y="1431200"/>
              <a:ext cx="235670" cy="235785"/>
              <a:chOff x="840652" y="1513313"/>
              <a:chExt cx="496064" cy="496307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1A9F128-730E-4554-AFAB-4E63803E0A68}"/>
                  </a:ext>
                </a:extLst>
              </p:cNvPr>
              <p:cNvSpPr/>
              <p:nvPr/>
            </p:nvSpPr>
            <p:spPr>
              <a:xfrm>
                <a:off x="840652" y="1513313"/>
                <a:ext cx="496064" cy="49630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" name="그래픽 24" descr="확인 표시">
                <a:extLst>
                  <a:ext uri="{FF2B5EF4-FFF2-40B4-BE49-F238E27FC236}">
                    <a16:creationId xmlns:a16="http://schemas.microsoft.com/office/drawing/2014/main" id="{DFAA7E23-4FB4-44CB-9379-E59BB8FE8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lum bright="10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68738" y="1569727"/>
                <a:ext cx="439892" cy="439891"/>
              </a:xfrm>
              <a:prstGeom prst="rect">
                <a:avLst/>
              </a:prstGeom>
            </p:spPr>
          </p:pic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D53FF83-B583-46D8-AC9B-DF1ACF924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287" y="3118031"/>
            <a:ext cx="5048250" cy="1990725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9391217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Analysis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CFE6A-713D-4269-93F5-EF827F810466}"/>
              </a:ext>
            </a:extLst>
          </p:cNvPr>
          <p:cNvSpPr txBox="1"/>
          <p:nvPr/>
        </p:nvSpPr>
        <p:spPr>
          <a:xfrm>
            <a:off x="496975" y="841307"/>
            <a:ext cx="115309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왜  정책 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2, 4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Best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일까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- 4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층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6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층을 가는 학생 수가 가장 많음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전체 이용자의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89.1%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따라서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4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층과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6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층을 세 대 모두 가는 것이 좋을 것</a:t>
            </a:r>
            <a:endParaRPr lang="en-US" altLang="ko-KR" sz="1600" dirty="0">
              <a:ln>
                <a:solidFill>
                  <a:schemeClr val="accent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그렇다고 나머지 층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3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층과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층을 무시할 수는 없음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약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11%)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따라서 이를 모두 고려한 결과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2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번 정책이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best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라는 결과가 나온 것으로 추측</a:t>
            </a:r>
            <a:endParaRPr lang="en-US" altLang="ko-KR" sz="1600" dirty="0">
              <a:ln>
                <a:solidFill>
                  <a:schemeClr val="accent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현재 정책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정책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6)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과 비교하면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1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교시에 한해서는 올라가는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event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만 있다고 가정했기 때문에 전 층이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개인 것이 더 유리</a:t>
            </a:r>
            <a:endParaRPr lang="en-US" altLang="ko-KR" sz="1600" dirty="0">
              <a:ln>
                <a:solidFill>
                  <a:schemeClr val="accent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또한 현재 정책은 이용자 수가 많은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층을 가는 엘리베이터가 한 대 적기 때문에 더 안 좋은 결과가 나온 것으로 추측</a:t>
            </a:r>
            <a:endParaRPr lang="en-US" altLang="ko-KR" sz="1600" dirty="0">
              <a:ln>
                <a:solidFill>
                  <a:schemeClr val="accent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- but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세 대 모두 전 층 운행할 경우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엘리베이터가 가속운동을 하기 때문에 한 층 한 층 가는데 걸리는 시간이 길어서 불리한 결과가 나옴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7" name="그래픽 6" descr="확인 표시">
            <a:extLst>
              <a:ext uri="{FF2B5EF4-FFF2-40B4-BE49-F238E27FC236}">
                <a16:creationId xmlns:a16="http://schemas.microsoft.com/office/drawing/2014/main" id="{1B69A18E-BA64-4893-A968-ACE0AA55BC1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676" y="5335850"/>
            <a:ext cx="588869" cy="588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F3157B-4C96-4EFA-AA42-2B6784E197BB}"/>
              </a:ext>
            </a:extLst>
          </p:cNvPr>
          <p:cNvSpPr txBox="1"/>
          <p:nvPr/>
        </p:nvSpPr>
        <p:spPr>
          <a:xfrm>
            <a:off x="1212304" y="5378053"/>
            <a:ext cx="10076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800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4,6</a:t>
            </a:r>
            <a:r>
              <a:rPr lang="ko-KR" altLang="en-US" sz="2800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층 모두를 운행하면서</a:t>
            </a:r>
            <a:r>
              <a:rPr lang="en-US" altLang="ko-KR" sz="2800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  3,5</a:t>
            </a:r>
            <a:r>
              <a:rPr lang="ko-KR" altLang="en-US" sz="2800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층도 적절히 고려한 </a:t>
            </a:r>
            <a:r>
              <a:rPr lang="en-US" altLang="ko-KR" sz="2800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2,4</a:t>
            </a:r>
            <a:r>
              <a:rPr lang="ko-KR" altLang="en-US" sz="2800" b="1" i="1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+mj-lt"/>
                <a:ea typeface="나눔스퀘어" panose="020B0600000101010101" pitchFamily="50" charset="-127"/>
              </a:rPr>
              <a:t>번 정책이 최적</a:t>
            </a:r>
          </a:p>
        </p:txBody>
      </p:sp>
    </p:spTree>
    <p:extLst>
      <p:ext uri="{BB962C8B-B14F-4D97-AF65-F5344CB8AC3E}">
        <p14:creationId xmlns:p14="http://schemas.microsoft.com/office/powerpoint/2010/main" val="3148173109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7AD74-4E29-4EC3-BE50-723A9E4F6087}"/>
              </a:ext>
            </a:extLst>
          </p:cNvPr>
          <p:cNvSpPr txBox="1"/>
          <p:nvPr/>
        </p:nvSpPr>
        <p:spPr>
          <a:xfrm>
            <a:off x="330549" y="864754"/>
            <a:ext cx="115309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Simulation</a:t>
            </a:r>
            <a:r>
              <a:rPr lang="ko-KR" altLang="en-US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한계</a:t>
            </a:r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자료를 </a:t>
            </a:r>
            <a:r>
              <a:rPr lang="ko-KR" altLang="en-US" sz="1600" dirty="0" err="1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조사해야하는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한계 상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교시라는 특정 시간대에 조사하여 올라가는 엘리베이터만을 고려함</a:t>
            </a:r>
            <a:endParaRPr lang="en-US" altLang="ko-KR" sz="1600" dirty="0">
              <a:ln>
                <a:solidFill>
                  <a:schemeClr val="accent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내려오는 사람도 있는 오후 시간의 경우 다른 결과가 나올 가능성이 있음</a:t>
            </a:r>
            <a:endParaRPr lang="en-US" altLang="ko-KR" sz="1600" dirty="0">
              <a:ln>
                <a:solidFill>
                  <a:schemeClr val="accent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분포의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Target(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혼잡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시간대와 </a:t>
            </a:r>
            <a:r>
              <a:rPr lang="ko-KR" altLang="en-US" sz="1600" dirty="0" err="1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비혼잡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시간대를 나눌 때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수리적인 근거 없이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시각적으로 보이는 대로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Cut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함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사용자들은 보통 전 층 운행보다 본인이 가는 특정 층에 운행하는 엘리베이터를 선호하는 경우가 있음</a:t>
            </a:r>
            <a:endParaRPr lang="en-US" altLang="ko-KR" sz="1600" dirty="0">
              <a:ln>
                <a:solidFill>
                  <a:schemeClr val="accent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 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코딩시에는 가능한 </a:t>
            </a:r>
            <a:r>
              <a:rPr lang="ko-KR" altLang="en-US" sz="160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모든 엘리베이터의 스위치를 다 누른다고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가정함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전 층 운행은 가속 운행을 하는 특징 상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정지했다가 다시 운행하는 경우가 많음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더 많은 전기적인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Cost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 들 수 있음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이를 배제하고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엘리베이터의 사용률만 고려함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즉 사용률이 셋 모두 거의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나오기 때문에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Cost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는 같다고 가정함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3AC20-CDDE-41AF-BF11-7611B856D15B}"/>
              </a:ext>
            </a:extLst>
          </p:cNvPr>
          <p:cNvSpPr txBox="1"/>
          <p:nvPr/>
        </p:nvSpPr>
        <p:spPr>
          <a:xfrm>
            <a:off x="263525" y="252739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Result Analysis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0EB3F8-7EA6-4B61-B712-B665DC77B6C1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03758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717CB-17F0-48BF-924E-0629E271F847}"/>
              </a:ext>
            </a:extLst>
          </p:cNvPr>
          <p:cNvSpPr/>
          <p:nvPr/>
        </p:nvSpPr>
        <p:spPr>
          <a:xfrm>
            <a:off x="6562725" y="1062038"/>
            <a:ext cx="4391025" cy="4733925"/>
          </a:xfrm>
          <a:prstGeom prst="rect">
            <a:avLst/>
          </a:prstGeom>
          <a:noFill/>
          <a:ln w="82550">
            <a:solidFill>
              <a:schemeClr val="accent5">
                <a:lumMod val="20000"/>
                <a:lumOff val="8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EAEDC-3BC0-41F6-AAC9-02F569BA390E}"/>
              </a:ext>
            </a:extLst>
          </p:cNvPr>
          <p:cNvSpPr txBox="1"/>
          <p:nvPr/>
        </p:nvSpPr>
        <p:spPr>
          <a:xfrm>
            <a:off x="8614407" y="1276350"/>
            <a:ext cx="21339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5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Thank</a:t>
            </a:r>
          </a:p>
          <a:p>
            <a:pPr algn="r"/>
            <a:r>
              <a:rPr lang="en-US" altLang="ko-KR" sz="5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</a:t>
            </a:r>
            <a:endParaRPr lang="ko-KR" altLang="en-US" sz="5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28458-B8C2-4E6B-B7E1-5150754BD205}"/>
              </a:ext>
            </a:extLst>
          </p:cNvPr>
          <p:cNvSpPr txBox="1"/>
          <p:nvPr/>
        </p:nvSpPr>
        <p:spPr>
          <a:xfrm>
            <a:off x="9324600" y="5305910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5">
                      <a:lumMod val="20000"/>
                      <a:lumOff val="80000"/>
                      <a:alpha val="3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latin typeface="+mn-ea"/>
              </a:rPr>
              <a:t>Any Questions?</a:t>
            </a:r>
            <a:endParaRPr lang="ko-KR" altLang="en-US" sz="1400" dirty="0">
              <a:ln>
                <a:solidFill>
                  <a:schemeClr val="accent5">
                    <a:lumMod val="20000"/>
                    <a:lumOff val="80000"/>
                    <a:alpha val="30000"/>
                  </a:schemeClr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819775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426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Simulation Model Description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284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Modeling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위한 가정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3589D1-6CF1-49BF-8E45-33089C14F7B1}"/>
              </a:ext>
            </a:extLst>
          </p:cNvPr>
          <p:cNvSpPr/>
          <p:nvPr/>
        </p:nvSpPr>
        <p:spPr>
          <a:xfrm>
            <a:off x="668493" y="1827303"/>
            <a:ext cx="5312430" cy="3282023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▶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Elevator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는 총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대 운행한다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▶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각각의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Elevator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는 운행하는 층수를 변경할 수 있다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▶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Elevator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의 정원은 총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12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명이다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▶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Elevator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의 문은 기본적으로는 총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초 동안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열려있다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.(+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문이 열리고 닫히는 시간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5+2+2=9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초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7829D-9F86-4CD9-9FE4-28BD6B06864A}"/>
              </a:ext>
            </a:extLst>
          </p:cNvPr>
          <p:cNvSpPr txBox="1"/>
          <p:nvPr/>
        </p:nvSpPr>
        <p:spPr>
          <a:xfrm>
            <a:off x="976046" y="134987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System 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특징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622F0-E07D-4C17-9E37-543566A7A6AC}"/>
              </a:ext>
            </a:extLst>
          </p:cNvPr>
          <p:cNvGrpSpPr/>
          <p:nvPr/>
        </p:nvGrpSpPr>
        <p:grpSpPr>
          <a:xfrm>
            <a:off x="753719" y="1417823"/>
            <a:ext cx="235670" cy="235785"/>
            <a:chOff x="840652" y="1513313"/>
            <a:chExt cx="496064" cy="49630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9A3B2FB-5D9A-4AB9-9631-BA8A18EE6E3D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래픽 10" descr="확인 표시">
              <a:extLst>
                <a:ext uri="{FF2B5EF4-FFF2-40B4-BE49-F238E27FC236}">
                  <a16:creationId xmlns:a16="http://schemas.microsoft.com/office/drawing/2014/main" id="{F9AD1B71-C046-49F4-BF06-4B834C91F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87A912-6B2D-4531-8377-9B616D6B07B4}"/>
              </a:ext>
            </a:extLst>
          </p:cNvPr>
          <p:cNvSpPr/>
          <p:nvPr/>
        </p:nvSpPr>
        <p:spPr>
          <a:xfrm>
            <a:off x="6211077" y="1827304"/>
            <a:ext cx="5312430" cy="3818894"/>
          </a:xfrm>
          <a:prstGeom prst="rect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▶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문이 열린 시간 동안 도착하면 탑승이 가능하다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대기 중인 사람 수가 많으면 탑승하는데 더 오래 걸리므로 이를 고려해 시간을 설정함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ko-KR" b="1" dirty="0">
                <a:solidFill>
                  <a:schemeClr val="tx1"/>
                </a:solidFill>
                <a:latin typeface="+mn-ea"/>
                <a:ea typeface="궁서체" panose="02030609000101010101" pitchFamily="17" charset="-127"/>
              </a:rPr>
              <a:t>(1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명 이상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(9+u)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단 </a:t>
            </a:r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u~U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(1,3)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10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명 이하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(9+u)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초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단 </a:t>
            </a:r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u~U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(0,1))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▶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사용자는 도착 시 자신이 이용 가능한 모든 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    엘리베이터 버튼을 누른다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▶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이용 가능한 엘리베이터가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층에 여러 대일 경우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    가장 가까운 엘리베이터에 탑승한다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ko-KR" altLang="en-US" b="1" dirty="0">
                <a:solidFill>
                  <a:schemeClr val="tx1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▶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사용자가 내릴 층은 확률 분포에 의해 정해진다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03C5B-7B92-4624-BD6C-8E217634D586}"/>
              </a:ext>
            </a:extLst>
          </p:cNvPr>
          <p:cNvSpPr txBox="1"/>
          <p:nvPr/>
        </p:nvSpPr>
        <p:spPr>
          <a:xfrm>
            <a:off x="6518628" y="1349873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구현을 위해 추가로 필요한 가정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단순화</a:t>
            </a:r>
            <a:r>
              <a:rPr lang="en-US" altLang="ko-KR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n>
                <a:solidFill>
                  <a:schemeClr val="accent1">
                    <a:alpha val="3000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2B3BC1D-91C3-4523-A347-38D2B819117F}"/>
              </a:ext>
            </a:extLst>
          </p:cNvPr>
          <p:cNvGrpSpPr/>
          <p:nvPr/>
        </p:nvGrpSpPr>
        <p:grpSpPr>
          <a:xfrm>
            <a:off x="6296301" y="1417823"/>
            <a:ext cx="235670" cy="235785"/>
            <a:chOff x="840652" y="1513313"/>
            <a:chExt cx="496064" cy="49630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0B1A1B9-890F-4EA9-AEB5-28C613F70A90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확인 표시">
              <a:extLst>
                <a:ext uri="{FF2B5EF4-FFF2-40B4-BE49-F238E27FC236}">
                  <a16:creationId xmlns:a16="http://schemas.microsoft.com/office/drawing/2014/main" id="{40F7E2EB-2B53-440B-931F-699FD9F86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81684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426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Simulation Model Description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17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Model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E86B9C-2680-4E03-82DF-D6D0E499725F}"/>
              </a:ext>
            </a:extLst>
          </p:cNvPr>
          <p:cNvSpPr/>
          <p:nvPr/>
        </p:nvSpPr>
        <p:spPr>
          <a:xfrm>
            <a:off x="1034404" y="1448582"/>
            <a:ext cx="2937612" cy="46463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D9F3F7-A3BD-4603-BD36-B85C77546700}"/>
              </a:ext>
            </a:extLst>
          </p:cNvPr>
          <p:cNvSpPr/>
          <p:nvPr/>
        </p:nvSpPr>
        <p:spPr>
          <a:xfrm>
            <a:off x="1034404" y="5966574"/>
            <a:ext cx="2937612" cy="128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A8E213-6543-4ED3-B680-A3E678F448F7}"/>
              </a:ext>
            </a:extLst>
          </p:cNvPr>
          <p:cNvSpPr/>
          <p:nvPr/>
        </p:nvSpPr>
        <p:spPr>
          <a:xfrm>
            <a:off x="1040069" y="1451589"/>
            <a:ext cx="2937612" cy="1283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996A66C-EAE0-4C07-A898-D68D05E595C3}"/>
              </a:ext>
            </a:extLst>
          </p:cNvPr>
          <p:cNvSpPr/>
          <p:nvPr/>
        </p:nvSpPr>
        <p:spPr>
          <a:xfrm>
            <a:off x="1472553" y="2537077"/>
            <a:ext cx="2061313" cy="333375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677AA-4B24-4ECA-89A5-DB4A04388B79}"/>
              </a:ext>
            </a:extLst>
          </p:cNvPr>
          <p:cNvSpPr txBox="1"/>
          <p:nvPr/>
        </p:nvSpPr>
        <p:spPr>
          <a:xfrm>
            <a:off x="1472553" y="2510454"/>
            <a:ext cx="2061313" cy="349702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n-US" altLang="ko-KR" sz="15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Elevator(=server)</a:t>
            </a:r>
            <a:endParaRPr lang="ko-KR" altLang="en-US" sz="15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C301F-CE2A-4DC4-AC75-E0C34FA1D164}"/>
              </a:ext>
            </a:extLst>
          </p:cNvPr>
          <p:cNvSpPr/>
          <p:nvPr/>
        </p:nvSpPr>
        <p:spPr>
          <a:xfrm>
            <a:off x="5162204" y="1448238"/>
            <a:ext cx="2937612" cy="46463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3EE601-211E-4B2D-8611-3E0C9DF183C9}"/>
              </a:ext>
            </a:extLst>
          </p:cNvPr>
          <p:cNvSpPr/>
          <p:nvPr/>
        </p:nvSpPr>
        <p:spPr>
          <a:xfrm>
            <a:off x="5162204" y="5978504"/>
            <a:ext cx="2937612" cy="128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7A794E-8290-4EB9-9D85-522107ADC474}"/>
              </a:ext>
            </a:extLst>
          </p:cNvPr>
          <p:cNvSpPr/>
          <p:nvPr/>
        </p:nvSpPr>
        <p:spPr>
          <a:xfrm>
            <a:off x="5162204" y="1448238"/>
            <a:ext cx="2937612" cy="1283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4EE88A5-0C50-44CC-9478-9BDF049763C7}"/>
              </a:ext>
            </a:extLst>
          </p:cNvPr>
          <p:cNvSpPr/>
          <p:nvPr/>
        </p:nvSpPr>
        <p:spPr>
          <a:xfrm>
            <a:off x="5600353" y="2638863"/>
            <a:ext cx="2061313" cy="33337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BFCE0-978F-4D36-86B4-C10A1D373283}"/>
              </a:ext>
            </a:extLst>
          </p:cNvPr>
          <p:cNvSpPr txBox="1"/>
          <p:nvPr/>
        </p:nvSpPr>
        <p:spPr>
          <a:xfrm>
            <a:off x="5600353" y="2638863"/>
            <a:ext cx="2061313" cy="349702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n-US" altLang="ko-KR" sz="15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Event</a:t>
            </a:r>
            <a:endParaRPr lang="ko-KR" altLang="en-US" sz="15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381570-B93D-449E-98E5-EB45D7279E03}"/>
              </a:ext>
            </a:extLst>
          </p:cNvPr>
          <p:cNvSpPr txBox="1"/>
          <p:nvPr/>
        </p:nvSpPr>
        <p:spPr>
          <a:xfrm>
            <a:off x="1075581" y="2917502"/>
            <a:ext cx="2855269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&lt;Attribute&gt;</a:t>
            </a:r>
          </a:p>
          <a:p>
            <a:pPr algn="ctr">
              <a:lnSpc>
                <a:spcPct val="130000"/>
              </a:lnSpc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Can_move_floor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 (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이동 가능한 층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Current_floor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 (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현재 층의 정보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Activation (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엘리베이터의 작동 여부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Switch_on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 (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스위치의 눌림 여부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 )</a:t>
            </a:r>
          </a:p>
          <a:p>
            <a:pPr algn="ctr">
              <a:lnSpc>
                <a:spcPct val="130000"/>
              </a:lnSpc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Student_list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 (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엘리베이터 내의 학생 정보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)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88BCD7-FED3-441B-8C9D-EC52F82ECE0A}"/>
              </a:ext>
            </a:extLst>
          </p:cNvPr>
          <p:cNvSpPr txBox="1"/>
          <p:nvPr/>
        </p:nvSpPr>
        <p:spPr>
          <a:xfrm>
            <a:off x="6046644" y="3119135"/>
            <a:ext cx="11369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arrival</a:t>
            </a:r>
          </a:p>
          <a:p>
            <a:pPr algn="ctr">
              <a:lnSpc>
                <a:spcPct val="130000"/>
              </a:lnSpc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push_switch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board</a:t>
            </a:r>
          </a:p>
          <a:p>
            <a:pPr algn="ctr">
              <a:lnSpc>
                <a:spcPct val="130000"/>
              </a:lnSpc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unboard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</a:endParaRPr>
          </a:p>
          <a:p>
            <a:pPr algn="ctr">
              <a:lnSpc>
                <a:spcPct val="130000"/>
              </a:lnSpc>
            </a:pPr>
            <a:r>
              <a:rPr lang="en-US" altLang="ko-KR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End_warm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-up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</a:endParaRPr>
          </a:p>
        </p:txBody>
      </p:sp>
      <p:pic>
        <p:nvPicPr>
          <p:cNvPr id="39" name="그래픽 38" descr="전송">
            <a:extLst>
              <a:ext uri="{FF2B5EF4-FFF2-40B4-BE49-F238E27FC236}">
                <a16:creationId xmlns:a16="http://schemas.microsoft.com/office/drawing/2014/main" id="{D4C91392-FC13-4DCA-B702-6F6AB12DB5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3809" y="1660567"/>
            <a:ext cx="914400" cy="9144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174663C-4D13-4193-B259-6A25F2CB2676}"/>
              </a:ext>
            </a:extLst>
          </p:cNvPr>
          <p:cNvGrpSpPr/>
          <p:nvPr/>
        </p:nvGrpSpPr>
        <p:grpSpPr>
          <a:xfrm>
            <a:off x="1468271" y="4512065"/>
            <a:ext cx="2065595" cy="361402"/>
            <a:chOff x="-68200" y="4801222"/>
            <a:chExt cx="2065595" cy="361402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65D9CC1-A3DC-41AD-9EEF-5AA6FB789EA9}"/>
                </a:ext>
              </a:extLst>
            </p:cNvPr>
            <p:cNvSpPr/>
            <p:nvPr/>
          </p:nvSpPr>
          <p:spPr>
            <a:xfrm>
              <a:off x="-68200" y="4829249"/>
              <a:ext cx="2061313" cy="33337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4BA029-696F-4F2B-B9EF-47E1F36C0240}"/>
                </a:ext>
              </a:extLst>
            </p:cNvPr>
            <p:cNvSpPr txBox="1"/>
            <p:nvPr/>
          </p:nvSpPr>
          <p:spPr>
            <a:xfrm>
              <a:off x="-63918" y="4801222"/>
              <a:ext cx="2061313" cy="349702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altLang="ko-KR" sz="15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Queue</a:t>
              </a:r>
              <a:endParaRPr lang="ko-KR" altLang="en-US" sz="15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2683565-E771-413B-8E4A-54D98756D63B}"/>
              </a:ext>
            </a:extLst>
          </p:cNvPr>
          <p:cNvSpPr txBox="1"/>
          <p:nvPr/>
        </p:nvSpPr>
        <p:spPr>
          <a:xfrm>
            <a:off x="1732748" y="4895437"/>
            <a:ext cx="1540935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[2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중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List – Student]</a:t>
            </a:r>
          </a:p>
          <a:p>
            <a:pPr algn="ctr"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 (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도착 시간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)</a:t>
            </a:r>
          </a:p>
          <a:p>
            <a:pPr algn="ctr">
              <a:lnSpc>
                <a:spcPct val="130000"/>
              </a:lnSpc>
            </a:pP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 ( 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가고 싶은 층 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</a:rPr>
              <a:t>)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11008DB-4F30-4476-8538-D14CED9F67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315" y="1618374"/>
            <a:ext cx="874929" cy="87492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0BFF70D-6CBC-472B-A67E-CC4D9D0D74C3}"/>
              </a:ext>
            </a:extLst>
          </p:cNvPr>
          <p:cNvGrpSpPr/>
          <p:nvPr/>
        </p:nvGrpSpPr>
        <p:grpSpPr>
          <a:xfrm>
            <a:off x="2637551" y="423698"/>
            <a:ext cx="5491044" cy="3707426"/>
            <a:chOff x="2658717" y="416095"/>
            <a:chExt cx="5491044" cy="370742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20FCC9B-0368-40C5-A5FB-661D8285D206}"/>
                </a:ext>
              </a:extLst>
            </p:cNvPr>
            <p:cNvGrpSpPr/>
            <p:nvPr/>
          </p:nvGrpSpPr>
          <p:grpSpPr>
            <a:xfrm>
              <a:off x="2658717" y="416095"/>
              <a:ext cx="5491044" cy="3707426"/>
              <a:chOff x="2658717" y="416095"/>
              <a:chExt cx="5491044" cy="3707426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322E102C-BC29-48A5-B30E-043CC166D8D7}"/>
                  </a:ext>
                </a:extLst>
              </p:cNvPr>
              <p:cNvGrpSpPr/>
              <p:nvPr/>
            </p:nvGrpSpPr>
            <p:grpSpPr>
              <a:xfrm>
                <a:off x="4042239" y="832112"/>
                <a:ext cx="4107522" cy="3291409"/>
                <a:chOff x="1385582" y="2251244"/>
                <a:chExt cx="4107522" cy="3291409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AA187986-44C3-43E8-9A56-F56FE8AAC5D6}"/>
                    </a:ext>
                  </a:extLst>
                </p:cNvPr>
                <p:cNvSpPr/>
                <p:nvPr/>
              </p:nvSpPr>
              <p:spPr>
                <a:xfrm>
                  <a:off x="1385582" y="2254803"/>
                  <a:ext cx="4097694" cy="327801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10D40AD0-059D-43F4-A6EF-74916B2F906B}"/>
                    </a:ext>
                  </a:extLst>
                </p:cNvPr>
                <p:cNvGrpSpPr/>
                <p:nvPr/>
              </p:nvGrpSpPr>
              <p:grpSpPr>
                <a:xfrm>
                  <a:off x="1395411" y="2251244"/>
                  <a:ext cx="4097693" cy="3291409"/>
                  <a:chOff x="1395411" y="2251244"/>
                  <a:chExt cx="4097693" cy="3291409"/>
                </a:xfrm>
              </p:grpSpPr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BBC4AF25-0D50-4118-A6F7-00DD6F10967B}"/>
                      </a:ext>
                    </a:extLst>
                  </p:cNvPr>
                  <p:cNvSpPr/>
                  <p:nvPr/>
                </p:nvSpPr>
                <p:spPr>
                  <a:xfrm>
                    <a:off x="1395412" y="2251244"/>
                    <a:ext cx="4097692" cy="138495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+mj-lt"/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F3B592D-98DB-4537-B2F5-2FAA31DCF1D8}"/>
                      </a:ext>
                    </a:extLst>
                  </p:cNvPr>
                  <p:cNvSpPr txBox="1"/>
                  <p:nvPr/>
                </p:nvSpPr>
                <p:spPr>
                  <a:xfrm>
                    <a:off x="2284932" y="2484276"/>
                    <a:ext cx="2308161" cy="349702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txBody>
                  <a:bodyPr wrap="square" tIns="72000" rtlCol="0">
                    <a:spAutoFit/>
                  </a:bodyPr>
                  <a:lstStyle/>
                  <a:p>
                    <a:pPr algn="ctr"/>
                    <a:r>
                      <a:rPr lang="en-US" altLang="ko-KR" sz="1500" b="1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Elevator </a:t>
                    </a:r>
                    <a:r>
                      <a:rPr lang="ko-KR" altLang="en-US" sz="1500" b="1" dirty="0">
                        <a:ln>
                          <a:solidFill>
                            <a:schemeClr val="bg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동작 시간 정보</a:t>
                    </a:r>
                  </a:p>
                </p:txBody>
              </p:sp>
              <p:sp>
                <p:nvSpPr>
                  <p:cNvPr id="81" name="직사각형 80">
                    <a:extLst>
                      <a:ext uri="{FF2B5EF4-FFF2-40B4-BE49-F238E27FC236}">
                        <a16:creationId xmlns:a16="http://schemas.microsoft.com/office/drawing/2014/main" id="{8813E298-E69D-4946-9C29-82A289A0042C}"/>
                      </a:ext>
                    </a:extLst>
                  </p:cNvPr>
                  <p:cNvSpPr/>
                  <p:nvPr/>
                </p:nvSpPr>
                <p:spPr>
                  <a:xfrm>
                    <a:off x="1395411" y="5374456"/>
                    <a:ext cx="4097692" cy="16819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+mj-lt"/>
                    </a:endParaRP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2BF2184-AFA7-474C-A6FE-AF0DC8557F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46526" y="2876399"/>
                    <a:ext cx="3985639" cy="241912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1400" b="1" dirty="0">
                        <a:solidFill>
                          <a:schemeClr val="accent1"/>
                        </a:solidFill>
                      </a:rPr>
                      <a:t>가동 시간 </a:t>
                    </a:r>
                    <a:r>
                      <a:rPr lang="en-US" altLang="ko-KR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 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이동 시작 시 최고 속도까지 가속운동</a:t>
                    </a:r>
                    <a:endParaRPr lang="en-US" altLang="ko-KR" sz="1400" b="1" dirty="0">
                      <a:solidFill>
                        <a:schemeClr val="accent1"/>
                      </a:solidFill>
                      <a:sym typeface="Wingdings" panose="05000000000000000000" pitchFamily="2" charset="2"/>
                    </a:endParaRPr>
                  </a:p>
                  <a:p>
                    <a:pPr>
                      <a:lnSpc>
                        <a:spcPct val="120000"/>
                      </a:lnSpc>
                    </a:pPr>
                    <a:r>
                      <a:rPr lang="ko-KR" altLang="en-US" sz="1400" b="1" dirty="0">
                        <a:ln>
                          <a:solidFill>
                            <a:schemeClr val="accent2">
                              <a:lumMod val="75000"/>
                              <a:alpha val="3000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                 </a:t>
                    </a:r>
                    <a:r>
                      <a:rPr lang="en-US" altLang="ko-KR" sz="1400" b="1" dirty="0">
                        <a:ln>
                          <a:solidFill>
                            <a:schemeClr val="accent2">
                              <a:lumMod val="75000"/>
                              <a:alpha val="3000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 </a:t>
                    </a:r>
                    <a:r>
                      <a:rPr lang="ko-KR" altLang="en-US" sz="1400" b="1" dirty="0">
                        <a:ln>
                          <a:solidFill>
                            <a:schemeClr val="accent2">
                              <a:lumMod val="75000"/>
                              <a:alpha val="3000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걸리는 시간이 정비례하지 않음</a:t>
                    </a:r>
                    <a:endParaRPr lang="en-US" altLang="ko-KR" sz="14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solidFill>
                        <a:schemeClr val="accent1"/>
                      </a:solidFill>
                      <a:sym typeface="Wingdings" panose="05000000000000000000" pitchFamily="2" charset="2"/>
                    </a:endParaRPr>
                  </a:p>
                  <a:p>
                    <a:pPr algn="just">
                      <a:lnSpc>
                        <a:spcPct val="120000"/>
                      </a:lnSpc>
                    </a:pPr>
                    <a:r>
                      <a:rPr lang="en-US" altLang="ko-KR" sz="1400" b="1" dirty="0">
                        <a:ln>
                          <a:solidFill>
                            <a:schemeClr val="accent1">
                              <a:alpha val="30000"/>
                            </a:schemeClr>
                          </a:solidFill>
                        </a:ln>
                        <a:solidFill>
                          <a:schemeClr val="accent1"/>
                        </a:solidFill>
                        <a:latin typeface="+mn-ea"/>
                      </a:rPr>
                      <a:t>   * 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</a:rPr>
                      <a:t>직접 측정을 통해 </a:t>
                    </a:r>
                    <a:r>
                      <a:rPr lang="en-US" altLang="ko-KR" sz="1400" b="1" dirty="0">
                        <a:solidFill>
                          <a:schemeClr val="accent1"/>
                        </a:solidFill>
                      </a:rPr>
                      <a:t>service time 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</a:rPr>
                      <a:t>구함</a:t>
                    </a:r>
                    <a:endParaRPr lang="en-US" altLang="ko-KR" sz="1400" b="1" dirty="0">
                      <a:ln>
                        <a:solidFill>
                          <a:schemeClr val="accent2">
                            <a:lumMod val="75000"/>
                            <a:alpha val="30000"/>
                          </a:schemeClr>
                        </a:solidFill>
                      </a:ln>
                      <a:solidFill>
                        <a:schemeClr val="accent1"/>
                      </a:solidFill>
                      <a:sym typeface="Wingdings" panose="05000000000000000000" pitchFamily="2" charset="2"/>
                    </a:endParaRPr>
                  </a:p>
                  <a:p>
                    <a:pPr algn="just">
                      <a:lnSpc>
                        <a:spcPct val="120000"/>
                      </a:lnSpc>
                    </a:pPr>
                    <a:endParaRPr lang="en-US" altLang="ko-KR" sz="1400" b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solidFill>
                        <a:schemeClr val="accent1"/>
                      </a:solidFill>
                      <a:latin typeface="+mn-ea"/>
                    </a:endParaRPr>
                  </a:p>
                  <a:p>
                    <a:pPr marL="342900" indent="-342900" algn="just">
                      <a:lnSpc>
                        <a:spcPct val="120000"/>
                      </a:lnSpc>
                      <a:buAutoNum type="arabicPeriod"/>
                    </a:pPr>
                    <a:r>
                      <a:rPr lang="ko-KR" altLang="en-US" sz="1400" b="1" dirty="0">
                        <a:solidFill>
                          <a:schemeClr val="accent1"/>
                        </a:solidFill>
                      </a:rPr>
                      <a:t>한 층 올라가는데 걸리는 시간 </a:t>
                    </a:r>
                    <a:r>
                      <a:rPr lang="en-US" altLang="ko-KR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: 8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초 </a:t>
                    </a:r>
                    <a:endParaRPr lang="en-US" altLang="ko-KR" sz="1400" b="1" dirty="0">
                      <a:solidFill>
                        <a:schemeClr val="accent1"/>
                      </a:solidFill>
                      <a:sym typeface="Wingdings" panose="05000000000000000000" pitchFamily="2" charset="2"/>
                    </a:endParaRPr>
                  </a:p>
                  <a:p>
                    <a:pPr marL="342900" indent="-342900" algn="just">
                      <a:lnSpc>
                        <a:spcPct val="120000"/>
                      </a:lnSpc>
                      <a:buAutoNum type="arabicPeriod"/>
                    </a:pPr>
                    <a:r>
                      <a:rPr lang="ko-KR" altLang="en-US" sz="1400" b="1" dirty="0">
                        <a:solidFill>
                          <a:schemeClr val="accent1"/>
                        </a:solidFill>
                      </a:rPr>
                      <a:t>두 층 올라가는데 걸리는 시간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ko-KR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: 10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초 </a:t>
                    </a:r>
                    <a:endParaRPr lang="en-US" altLang="ko-KR" sz="1400" b="1" dirty="0">
                      <a:solidFill>
                        <a:schemeClr val="accent1"/>
                      </a:solidFill>
                      <a:sym typeface="Wingdings" panose="05000000000000000000" pitchFamily="2" charset="2"/>
                    </a:endParaRPr>
                  </a:p>
                  <a:p>
                    <a:pPr marL="342900" indent="-342900" algn="just">
                      <a:lnSpc>
                        <a:spcPct val="120000"/>
                      </a:lnSpc>
                      <a:buAutoNum type="arabicPeriod"/>
                    </a:pPr>
                    <a:r>
                      <a:rPr lang="ko-KR" altLang="en-US" sz="1400" b="1" dirty="0">
                        <a:solidFill>
                          <a:schemeClr val="accent1"/>
                        </a:solidFill>
                      </a:rPr>
                      <a:t>세 층 올라가는데 걸리는 시간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ko-KR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: 11.5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초 </a:t>
                    </a:r>
                    <a:endParaRPr lang="en-US" altLang="ko-KR" sz="1400" b="1" dirty="0">
                      <a:solidFill>
                        <a:schemeClr val="accent1"/>
                      </a:solidFill>
                      <a:sym typeface="Wingdings" panose="05000000000000000000" pitchFamily="2" charset="2"/>
                    </a:endParaRPr>
                  </a:p>
                  <a:p>
                    <a:pPr marL="342900" indent="-342900" algn="just">
                      <a:lnSpc>
                        <a:spcPct val="120000"/>
                      </a:lnSpc>
                      <a:buAutoNum type="arabicPeriod"/>
                    </a:pPr>
                    <a:r>
                      <a:rPr lang="ko-KR" altLang="en-US" sz="1400" b="1" dirty="0">
                        <a:solidFill>
                          <a:schemeClr val="accent1"/>
                        </a:solidFill>
                      </a:rPr>
                      <a:t>네 층 올라가는데 걸리는 시간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ko-KR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: 13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초</a:t>
                    </a:r>
                    <a:endParaRPr lang="en-US" altLang="ko-KR" sz="1400" b="1" dirty="0">
                      <a:solidFill>
                        <a:schemeClr val="accent1"/>
                      </a:solidFill>
                      <a:sym typeface="Wingdings" panose="05000000000000000000" pitchFamily="2" charset="2"/>
                    </a:endParaRPr>
                  </a:p>
                  <a:p>
                    <a:pPr marL="342900" indent="-342900" algn="just">
                      <a:lnSpc>
                        <a:spcPct val="120000"/>
                      </a:lnSpc>
                      <a:buAutoNum type="arabicPeriod"/>
                    </a:pPr>
                    <a:r>
                      <a:rPr lang="ko-KR" altLang="en-US" sz="1400" b="1" dirty="0">
                        <a:solidFill>
                          <a:schemeClr val="accent1"/>
                        </a:solidFill>
                      </a:rPr>
                      <a:t>다섯 층 올라가는데 걸리는 시간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 </a:t>
                    </a:r>
                    <a:r>
                      <a:rPr lang="en-US" altLang="ko-KR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: 14.5</a:t>
                    </a:r>
                    <a:r>
                      <a:rPr lang="ko-KR" altLang="en-US" sz="1400" b="1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rPr>
                      <a:t>초</a:t>
                    </a:r>
                    <a:endParaRPr lang="ko-KR" altLang="en-US" sz="1400" b="1" dirty="0">
                      <a:ln>
                        <a:solidFill>
                          <a:schemeClr val="accent1">
                            <a:alpha val="30000"/>
                          </a:schemeClr>
                        </a:solidFill>
                      </a:ln>
                      <a:solidFill>
                        <a:schemeClr val="accent1"/>
                      </a:solidFill>
                      <a:latin typeface="+mn-ea"/>
                    </a:endParaRPr>
                  </a:p>
                </p:txBody>
              </p:sp>
            </p:grpSp>
          </p:grp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8FE97810-E3DD-479B-8848-A05668DA1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183246">
                <a:off x="2658717" y="416095"/>
                <a:ext cx="1362468" cy="1362468"/>
              </a:xfrm>
              <a:prstGeom prst="rect">
                <a:avLst/>
              </a:prstGeom>
            </p:spPr>
          </p:pic>
        </p:grp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0198D82-FF2D-4738-A062-4EE3DB0328D6}"/>
                </a:ext>
              </a:extLst>
            </p:cNvPr>
            <p:cNvSpPr/>
            <p:nvPr/>
          </p:nvSpPr>
          <p:spPr>
            <a:xfrm>
              <a:off x="4076679" y="1608617"/>
              <a:ext cx="84912" cy="849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642759E-DD43-44C3-BC81-EEFE658A9B70}"/>
              </a:ext>
            </a:extLst>
          </p:cNvPr>
          <p:cNvGrpSpPr/>
          <p:nvPr/>
        </p:nvGrpSpPr>
        <p:grpSpPr>
          <a:xfrm>
            <a:off x="4658800" y="1800258"/>
            <a:ext cx="7337518" cy="5140792"/>
            <a:chOff x="4531104" y="243318"/>
            <a:chExt cx="7337518" cy="514079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039D79F2-2A8B-4ED2-8646-5FA398B99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98426" flipV="1">
              <a:off x="6906177" y="3481303"/>
              <a:ext cx="1902807" cy="1902807"/>
            </a:xfrm>
            <a:prstGeom prst="rect">
              <a:avLst/>
            </a:prstGeom>
          </p:spPr>
        </p:pic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8E9976C-D8A9-4846-AD65-04E501A4A4E8}"/>
                </a:ext>
              </a:extLst>
            </p:cNvPr>
            <p:cNvSpPr/>
            <p:nvPr/>
          </p:nvSpPr>
          <p:spPr>
            <a:xfrm>
              <a:off x="4531106" y="243516"/>
              <a:ext cx="7337516" cy="37835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97402E7-8F4D-466F-9D39-9213C526623C}"/>
                </a:ext>
              </a:extLst>
            </p:cNvPr>
            <p:cNvSpPr/>
            <p:nvPr/>
          </p:nvSpPr>
          <p:spPr>
            <a:xfrm>
              <a:off x="4531104" y="243318"/>
              <a:ext cx="7337516" cy="1617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lt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B0F60EB7-06BE-495A-9415-2E09E7B898AE}"/>
                </a:ext>
              </a:extLst>
            </p:cNvPr>
            <p:cNvSpPr/>
            <p:nvPr/>
          </p:nvSpPr>
          <p:spPr>
            <a:xfrm>
              <a:off x="7192178" y="550021"/>
              <a:ext cx="2061313" cy="33337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innerShdw blurRad="63500" dist="50800" dir="13500000">
                <a:prstClr val="black">
                  <a:alpha val="2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AF6BB3E-7D30-40EB-BC68-CBC370E42000}"/>
                </a:ext>
              </a:extLst>
            </p:cNvPr>
            <p:cNvSpPr txBox="1"/>
            <p:nvPr/>
          </p:nvSpPr>
          <p:spPr>
            <a:xfrm>
              <a:off x="7192178" y="532431"/>
              <a:ext cx="2061313" cy="349702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altLang="ko-KR" sz="1500" b="1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Event Graph</a:t>
              </a:r>
              <a:endParaRPr lang="ko-KR" altLang="en-US" sz="15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0292E9A-2842-4B1A-A133-6CFDE75EAB64}"/>
                </a:ext>
              </a:extLst>
            </p:cNvPr>
            <p:cNvGrpSpPr/>
            <p:nvPr/>
          </p:nvGrpSpPr>
          <p:grpSpPr>
            <a:xfrm>
              <a:off x="4649149" y="1604461"/>
              <a:ext cx="623898" cy="111046"/>
              <a:chOff x="1233182" y="6266576"/>
              <a:chExt cx="623898" cy="111046"/>
            </a:xfrm>
          </p:grpSpPr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DE6E06A2-DB9F-4F74-BC33-04C14D5947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3182" y="6266576"/>
                <a:ext cx="109057" cy="10066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E1CBE3CC-BBE1-4CDD-A49C-A764A72197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27678" y="6266576"/>
                <a:ext cx="109058" cy="10066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716C5262-F72D-4B51-A29A-110659978F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6749" y="6273396"/>
                <a:ext cx="109057" cy="10066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C4E19400-D9CF-491E-8455-13A6356FA0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3106" y="6268565"/>
                <a:ext cx="100668" cy="109057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34450582-99A5-4E5D-910E-EA5FCA7B8F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966" y="6316910"/>
                <a:ext cx="54529" cy="5033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5D3F8693-7C6A-4E6E-9ED1-0100E023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84" y="6316910"/>
                <a:ext cx="182996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3AD8F6F-24F3-4DE7-855F-B9F6E6505CDD}"/>
                </a:ext>
              </a:extLst>
            </p:cNvPr>
            <p:cNvSpPr/>
            <p:nvPr/>
          </p:nvSpPr>
          <p:spPr>
            <a:xfrm>
              <a:off x="5273447" y="1385684"/>
              <a:ext cx="1156456" cy="611181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arrival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53AD234-DEFB-4793-AC7E-564F02886AD6}"/>
                </a:ext>
              </a:extLst>
            </p:cNvPr>
            <p:cNvCxnSpPr/>
            <p:nvPr/>
          </p:nvCxnSpPr>
          <p:spPr>
            <a:xfrm>
              <a:off x="6417296" y="1666968"/>
              <a:ext cx="623898" cy="980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3CF1C27D-1103-4644-BE8A-0835B358EF25}"/>
                </a:ext>
              </a:extLst>
            </p:cNvPr>
            <p:cNvSpPr/>
            <p:nvPr/>
          </p:nvSpPr>
          <p:spPr>
            <a:xfrm>
              <a:off x="7036422" y="1366281"/>
              <a:ext cx="1156456" cy="611181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</a:rPr>
                <a:t>push_</a:t>
              </a:r>
            </a:p>
            <a:p>
              <a:pPr algn="ctr"/>
              <a:r>
                <a:rPr lang="en-US" altLang="ko-KR" sz="1600" b="1" dirty="0">
                  <a:solidFill>
                    <a:schemeClr val="accent1"/>
                  </a:solidFill>
                </a:rPr>
                <a:t>switch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443E1FD5-91D0-4531-97E3-885B61CC9579}"/>
                </a:ext>
              </a:extLst>
            </p:cNvPr>
            <p:cNvCxnSpPr/>
            <p:nvPr/>
          </p:nvCxnSpPr>
          <p:spPr>
            <a:xfrm>
              <a:off x="8207962" y="1666967"/>
              <a:ext cx="623898" cy="980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67A5239-051D-4E8D-ACAE-A0CC3B188C10}"/>
                </a:ext>
              </a:extLst>
            </p:cNvPr>
            <p:cNvSpPr/>
            <p:nvPr/>
          </p:nvSpPr>
          <p:spPr>
            <a:xfrm>
              <a:off x="8827088" y="1366281"/>
              <a:ext cx="1156456" cy="611181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board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5A1F1BE-59ED-4F31-8A27-7579419E0A96}"/>
                </a:ext>
              </a:extLst>
            </p:cNvPr>
            <p:cNvCxnSpPr/>
            <p:nvPr/>
          </p:nvCxnSpPr>
          <p:spPr>
            <a:xfrm>
              <a:off x="9967116" y="1666967"/>
              <a:ext cx="623898" cy="980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8FDFAF6-9531-47EE-BFAF-2BD3D294B052}"/>
                </a:ext>
              </a:extLst>
            </p:cNvPr>
            <p:cNvSpPr/>
            <p:nvPr/>
          </p:nvSpPr>
          <p:spPr>
            <a:xfrm>
              <a:off x="10586242" y="1366281"/>
              <a:ext cx="1156456" cy="611181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accent1"/>
                  </a:solidFill>
                </a:rPr>
                <a:t>unboard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89" name="연결선: 구부러짐 88">
              <a:extLst>
                <a:ext uri="{FF2B5EF4-FFF2-40B4-BE49-F238E27FC236}">
                  <a16:creationId xmlns:a16="http://schemas.microsoft.com/office/drawing/2014/main" id="{DB68E0B3-FAB5-413E-819E-64A0D313DC60}"/>
                </a:ext>
              </a:extLst>
            </p:cNvPr>
            <p:cNvCxnSpPr>
              <a:cxnSpLocks/>
              <a:stCxn id="74" idx="7"/>
              <a:endCxn id="74" idx="1"/>
            </p:cNvCxnSpPr>
            <p:nvPr/>
          </p:nvCxnSpPr>
          <p:spPr>
            <a:xfrm rot="16200000" flipV="1">
              <a:off x="5851675" y="1066320"/>
              <a:ext cx="12700" cy="817738"/>
            </a:xfrm>
            <a:prstGeom prst="curvedConnector3">
              <a:avLst>
                <a:gd name="adj1" fmla="val 2504764"/>
              </a:avLst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FCF660FC-1C5F-4EED-B4C8-D56B8AB14842}"/>
                </a:ext>
              </a:extLst>
            </p:cNvPr>
            <p:cNvGrpSpPr/>
            <p:nvPr/>
          </p:nvGrpSpPr>
          <p:grpSpPr>
            <a:xfrm>
              <a:off x="6865734" y="3240062"/>
              <a:ext cx="623898" cy="111046"/>
              <a:chOff x="1233182" y="6266576"/>
              <a:chExt cx="623898" cy="111046"/>
            </a:xfrm>
          </p:grpSpPr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E6B1B431-28DC-4ECD-85A0-3A91AFA74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3182" y="6266576"/>
                <a:ext cx="109057" cy="10066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792AF4E-05BA-4D85-9495-26702FCE8A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27678" y="6266576"/>
                <a:ext cx="109058" cy="10066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E975E9BF-D188-4544-9993-5A61908341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6749" y="6273396"/>
                <a:ext cx="109057" cy="10066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1225EB0-94E6-4E37-B048-457BF188D2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3106" y="6268565"/>
                <a:ext cx="100668" cy="109057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30B3965B-3F5A-47A8-B4D4-8246EF3AE6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966" y="6316910"/>
                <a:ext cx="54529" cy="50334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ACC87D28-53E2-4EB5-BF59-1A5C2CE7D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84" y="6316910"/>
                <a:ext cx="182996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7636401-3DB4-4BE4-A5BA-2DDB9A3D96DD}"/>
                </a:ext>
              </a:extLst>
            </p:cNvPr>
            <p:cNvSpPr/>
            <p:nvPr/>
          </p:nvSpPr>
          <p:spPr>
            <a:xfrm>
              <a:off x="7490032" y="3021285"/>
              <a:ext cx="2493512" cy="611181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End_Warm</a:t>
              </a:r>
              <a:r>
                <a:rPr lang="en-US" altLang="ko-KR" b="1" dirty="0">
                  <a:solidFill>
                    <a:schemeClr val="accent1"/>
                  </a:solidFill>
                </a:rPr>
                <a:t>-up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9818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Data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BBEA10-B655-40B5-A020-B7DB56A87450}"/>
              </a:ext>
            </a:extLst>
          </p:cNvPr>
          <p:cNvCxnSpPr>
            <a:cxnSpLocks/>
          </p:cNvCxnSpPr>
          <p:nvPr/>
        </p:nvCxnSpPr>
        <p:spPr>
          <a:xfrm>
            <a:off x="711163" y="1689096"/>
            <a:ext cx="0" cy="3740744"/>
          </a:xfrm>
          <a:prstGeom prst="line">
            <a:avLst/>
          </a:prstGeom>
          <a:ln w="1651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4BE3BC7-26C5-4468-98C0-E862C56F4F8E}"/>
              </a:ext>
            </a:extLst>
          </p:cNvPr>
          <p:cNvGrpSpPr/>
          <p:nvPr/>
        </p:nvGrpSpPr>
        <p:grpSpPr>
          <a:xfrm>
            <a:off x="874869" y="1881591"/>
            <a:ext cx="5557368" cy="552236"/>
            <a:chOff x="1497045" y="1919301"/>
            <a:chExt cx="5557368" cy="55223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B6AA44B-7285-4D5C-8132-9ACB0840A161}"/>
                </a:ext>
              </a:extLst>
            </p:cNvPr>
            <p:cNvGrpSpPr/>
            <p:nvPr/>
          </p:nvGrpSpPr>
          <p:grpSpPr>
            <a:xfrm>
              <a:off x="1497045" y="1919301"/>
              <a:ext cx="826170" cy="552236"/>
              <a:chOff x="5809133" y="2455155"/>
              <a:chExt cx="826170" cy="552236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E877F7D-0F3C-4A58-A309-1A0CB5CE601F}"/>
                  </a:ext>
                </a:extLst>
              </p:cNvPr>
              <p:cNvSpPr/>
              <p:nvPr/>
            </p:nvSpPr>
            <p:spPr>
              <a:xfrm>
                <a:off x="5946100" y="2455155"/>
                <a:ext cx="552236" cy="5522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4BA27B-E250-495D-A0E1-193D3F7A5823}"/>
                  </a:ext>
                </a:extLst>
              </p:cNvPr>
              <p:cNvSpPr txBox="1"/>
              <p:nvPr/>
            </p:nvSpPr>
            <p:spPr>
              <a:xfrm>
                <a:off x="5809133" y="2545336"/>
                <a:ext cx="8261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1</a:t>
                </a:r>
                <a:endParaRPr lang="en-US" altLang="ko-KR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F5E53A-67BB-4681-8F9D-1FF5659CD172}"/>
                </a:ext>
              </a:extLst>
            </p:cNvPr>
            <p:cNvSpPr txBox="1"/>
            <p:nvPr/>
          </p:nvSpPr>
          <p:spPr>
            <a:xfrm>
              <a:off x="2323215" y="1982971"/>
              <a:ext cx="4731198" cy="4403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월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~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목 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4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일간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, 08:30~09:30 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총 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4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일 간 수집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C802AE-BB10-4A77-86E4-497847728C30}"/>
              </a:ext>
            </a:extLst>
          </p:cNvPr>
          <p:cNvGrpSpPr/>
          <p:nvPr/>
        </p:nvGrpSpPr>
        <p:grpSpPr>
          <a:xfrm>
            <a:off x="874869" y="3199089"/>
            <a:ext cx="5557368" cy="552236"/>
            <a:chOff x="1497045" y="3151956"/>
            <a:chExt cx="5557368" cy="55223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EE13E37-92DB-44CB-B096-CCE908B14412}"/>
                </a:ext>
              </a:extLst>
            </p:cNvPr>
            <p:cNvGrpSpPr/>
            <p:nvPr/>
          </p:nvGrpSpPr>
          <p:grpSpPr>
            <a:xfrm>
              <a:off x="1497045" y="3151956"/>
              <a:ext cx="826170" cy="552236"/>
              <a:chOff x="5809133" y="3500587"/>
              <a:chExt cx="826170" cy="552236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869B1E3-C7BF-4B4E-87EF-93E62249801B}"/>
                  </a:ext>
                </a:extLst>
              </p:cNvPr>
              <p:cNvSpPr/>
              <p:nvPr/>
            </p:nvSpPr>
            <p:spPr>
              <a:xfrm>
                <a:off x="5946100" y="3500587"/>
                <a:ext cx="552236" cy="55223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9A051F-09F9-4E75-99C7-384959C71B3E}"/>
                  </a:ext>
                </a:extLst>
              </p:cNvPr>
              <p:cNvSpPr txBox="1"/>
              <p:nvPr/>
            </p:nvSpPr>
            <p:spPr>
              <a:xfrm>
                <a:off x="5809133" y="3590768"/>
                <a:ext cx="8261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2</a:t>
                </a:r>
                <a:endParaRPr lang="en-US" altLang="ko-KR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AFB6C4-372A-4C45-8669-01E742F9E9E9}"/>
                </a:ext>
              </a:extLst>
            </p:cNvPr>
            <p:cNvSpPr txBox="1"/>
            <p:nvPr/>
          </p:nvSpPr>
          <p:spPr>
            <a:xfrm>
              <a:off x="2323215" y="3206971"/>
              <a:ext cx="4731198" cy="4403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1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층 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-&gt; 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사용자의 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arrival 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간격 측정</a:t>
              </a:r>
              <a:endParaRPr lang="en-US" altLang="ko-KR" sz="20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D3F0D44-7F3E-4D75-A582-5B07ECE8D3B7}"/>
              </a:ext>
            </a:extLst>
          </p:cNvPr>
          <p:cNvGrpSpPr/>
          <p:nvPr/>
        </p:nvGrpSpPr>
        <p:grpSpPr>
          <a:xfrm>
            <a:off x="874869" y="4553520"/>
            <a:ext cx="5557368" cy="552236"/>
            <a:chOff x="1497045" y="4430971"/>
            <a:chExt cx="5557368" cy="55223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DDA6146-BAF1-4363-BCD9-00C13B3AE252}"/>
                </a:ext>
              </a:extLst>
            </p:cNvPr>
            <p:cNvGrpSpPr/>
            <p:nvPr/>
          </p:nvGrpSpPr>
          <p:grpSpPr>
            <a:xfrm>
              <a:off x="1497045" y="4430971"/>
              <a:ext cx="826170" cy="552236"/>
              <a:chOff x="5809133" y="4649941"/>
              <a:chExt cx="826170" cy="552236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E5304B0-7390-4125-A475-2AE38E1EE6BF}"/>
                  </a:ext>
                </a:extLst>
              </p:cNvPr>
              <p:cNvSpPr/>
              <p:nvPr/>
            </p:nvSpPr>
            <p:spPr>
              <a:xfrm>
                <a:off x="5946100" y="4649941"/>
                <a:ext cx="552236" cy="55223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83D31-AF7C-4970-8052-EBB95E00E7DA}"/>
                  </a:ext>
                </a:extLst>
              </p:cNvPr>
              <p:cNvSpPr txBox="1"/>
              <p:nvPr/>
            </p:nvSpPr>
            <p:spPr>
              <a:xfrm>
                <a:off x="5809133" y="4728708"/>
                <a:ext cx="8261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n>
                      <a:solidFill>
                        <a:schemeClr val="bg1"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3</a:t>
                </a:r>
                <a:endParaRPr lang="en-US" altLang="ko-KR" dirty="0">
                  <a:ln>
                    <a:solidFill>
                      <a:schemeClr val="bg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E04365-1AE6-4E52-9CAB-D1DC9A253DD8}"/>
                </a:ext>
              </a:extLst>
            </p:cNvPr>
            <p:cNvSpPr txBox="1"/>
            <p:nvPr/>
          </p:nvSpPr>
          <p:spPr>
            <a:xfrm>
              <a:off x="2323215" y="4484063"/>
              <a:ext cx="4731198" cy="4403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3~6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층 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-&gt; 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 각 층마다 내리는 사람 </a:t>
              </a:r>
              <a:r>
                <a:rPr lang="en-US" altLang="ko-KR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Data </a:t>
              </a:r>
              <a:r>
                <a:rPr lang="ko-KR" altLang="en-US" sz="20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수집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E2B9D7F-A1C0-472A-9B57-324B53FD17EB}"/>
              </a:ext>
            </a:extLst>
          </p:cNvPr>
          <p:cNvGrpSpPr/>
          <p:nvPr/>
        </p:nvGrpSpPr>
        <p:grpSpPr>
          <a:xfrm>
            <a:off x="6348509" y="1308573"/>
            <a:ext cx="5227590" cy="4865983"/>
            <a:chOff x="6348509" y="1308573"/>
            <a:chExt cx="5227590" cy="486598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92D55CC-D611-471B-85CD-E92FF7B979A3}"/>
                </a:ext>
              </a:extLst>
            </p:cNvPr>
            <p:cNvSpPr/>
            <p:nvPr/>
          </p:nvSpPr>
          <p:spPr>
            <a:xfrm>
              <a:off x="6844900" y="1308573"/>
              <a:ext cx="4731199" cy="48659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CF5B8B96-5004-49F6-8C46-76D11256A5FD}"/>
                </a:ext>
              </a:extLst>
            </p:cNvPr>
            <p:cNvSpPr/>
            <p:nvPr/>
          </p:nvSpPr>
          <p:spPr>
            <a:xfrm rot="16200000" flipH="1">
              <a:off x="6308798" y="1939633"/>
              <a:ext cx="575814" cy="49639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C1A03A-E085-4CF6-8181-EB33C9EF28F0}"/>
                </a:ext>
              </a:extLst>
            </p:cNvPr>
            <p:cNvSpPr txBox="1"/>
            <p:nvPr/>
          </p:nvSpPr>
          <p:spPr>
            <a:xfrm>
              <a:off x="6975848" y="1633218"/>
              <a:ext cx="1362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lumMod val="50000"/>
                        <a:alpha val="3000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* Why?</a:t>
              </a:r>
              <a:endParaRPr lang="ko-KR" altLang="en-US" sz="2800" b="1" dirty="0">
                <a:ln>
                  <a:solidFill>
                    <a:schemeClr val="accent1">
                      <a:lumMod val="50000"/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824D41-25BF-4D5C-B81D-7DBA2F19D563}"/>
                </a:ext>
              </a:extLst>
            </p:cNvPr>
            <p:cNvSpPr txBox="1"/>
            <p:nvPr/>
          </p:nvSpPr>
          <p:spPr>
            <a:xfrm>
              <a:off x="7172853" y="2231791"/>
              <a:ext cx="414427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lnSpc>
                  <a:spcPct val="120000"/>
                </a:lnSpc>
                <a:buAutoNum type="arabicParenR"/>
              </a:pPr>
              <a:r>
                <a:rPr lang="en-US" altLang="ko-KR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1</a:t>
              </a:r>
              <a:r>
                <a:rPr lang="ko-KR" altLang="en-US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교시 시작시간이 </a:t>
              </a:r>
              <a:r>
                <a:rPr lang="en-US" altLang="ko-KR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09:00</a:t>
              </a:r>
              <a:r>
                <a:rPr lang="ko-KR" altLang="en-US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이므로</a:t>
              </a:r>
              <a:r>
                <a:rPr lang="en-US" altLang="ko-KR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이 시간대에는 거의 올라가는 사람만 있기 때문에 변수를 최소화하고 정확한 가동시간 </a:t>
              </a:r>
              <a:r>
                <a:rPr lang="en-US" altLang="ko-KR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Data</a:t>
              </a:r>
              <a:r>
                <a:rPr lang="ko-KR" altLang="en-US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를 수집할 수 있음</a:t>
              </a:r>
              <a:endParaRPr lang="en-US" altLang="ko-KR" sz="14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endParaRPr>
            </a:p>
            <a:p>
              <a:pPr lvl="1" algn="just">
                <a:lnSpc>
                  <a:spcPct val="120000"/>
                </a:lnSpc>
              </a:pP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실제 데이터 측정 결과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, 4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일간 이 시간대에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1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층으로 내려오는 엘리베이터를 이용한 사람 수는 총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11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명으로 무시할 수 있을 정도로 매우 적었다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.</a:t>
              </a:r>
              <a:endParaRPr lang="en-US" altLang="ko-KR" sz="12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endParaRPr>
            </a:p>
            <a:p>
              <a:pPr marL="228600" indent="-228600" algn="just">
                <a:lnSpc>
                  <a:spcPct val="120000"/>
                </a:lnSpc>
                <a:buAutoNum type="arabicParenR"/>
              </a:pPr>
              <a:endParaRPr lang="en-US" altLang="ko-KR" sz="14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2) </a:t>
              </a:r>
              <a:r>
                <a:rPr lang="ko-KR" altLang="en-US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금요일의 경우</a:t>
              </a:r>
              <a:r>
                <a:rPr lang="en-US" altLang="ko-KR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월</a:t>
              </a:r>
              <a:r>
                <a:rPr lang="en-US" altLang="ko-KR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~</a:t>
              </a:r>
              <a:r>
                <a:rPr lang="ko-KR" altLang="en-US" sz="14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rPr>
                <a:t>목요일보다 진행되는 강의의 수가 적으므로 정책 개선의 의미가 적음</a:t>
              </a:r>
              <a:endParaRPr lang="en-US" altLang="ko-KR" sz="14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endParaRPr>
            </a:p>
            <a:p>
              <a:pPr lvl="1" algn="just">
                <a:lnSpc>
                  <a:spcPct val="120000"/>
                </a:lnSpc>
              </a:pP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월요일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1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교시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: 30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개 강의</a:t>
              </a:r>
              <a:endParaRPr lang="en-US" altLang="ko-KR" sz="12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Wingdings" panose="05000000000000000000" pitchFamily="2" charset="2"/>
              </a:endParaRPr>
            </a:p>
            <a:p>
              <a:pPr lvl="1" algn="just">
                <a:lnSpc>
                  <a:spcPct val="120000"/>
                </a:lnSpc>
              </a:pP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화요일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1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교시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: 36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개 강의</a:t>
              </a:r>
              <a:endParaRPr lang="en-US" altLang="ko-KR" sz="12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Wingdings" panose="05000000000000000000" pitchFamily="2" charset="2"/>
              </a:endParaRPr>
            </a:p>
            <a:p>
              <a:pPr lvl="1" algn="just">
                <a:lnSpc>
                  <a:spcPct val="120000"/>
                </a:lnSpc>
              </a:pP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수요일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1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교시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: 34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개 강의</a:t>
              </a:r>
              <a:endParaRPr lang="en-US" altLang="ko-KR" sz="12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Wingdings" panose="05000000000000000000" pitchFamily="2" charset="2"/>
              </a:endParaRPr>
            </a:p>
            <a:p>
              <a:pPr lvl="1" algn="just">
                <a:lnSpc>
                  <a:spcPct val="120000"/>
                </a:lnSpc>
              </a:pP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목요일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1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교시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: 38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개 강의</a:t>
              </a:r>
              <a:endParaRPr lang="en-US" altLang="ko-KR" sz="12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  <a:sym typeface="Wingdings" panose="05000000000000000000" pitchFamily="2" charset="2"/>
              </a:endParaRPr>
            </a:p>
            <a:p>
              <a:pPr lvl="1" algn="just">
                <a:lnSpc>
                  <a:spcPct val="120000"/>
                </a:lnSpc>
              </a:pP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 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금요일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1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교시 </a:t>
              </a:r>
              <a:r>
                <a:rPr lang="en-US" altLang="ko-KR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: 9</a:t>
              </a:r>
              <a:r>
                <a:rPr lang="ko-KR" altLang="en-US" sz="1200" b="1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  <a:sym typeface="Wingdings" panose="05000000000000000000" pitchFamily="2" charset="2"/>
                </a:rPr>
                <a:t>개 강의</a:t>
              </a:r>
              <a:endParaRPr lang="ko-KR" altLang="en-US" sz="12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9A2905D-6884-44E5-B5FA-D619915CC802}"/>
              </a:ext>
            </a:extLst>
          </p:cNvPr>
          <p:cNvGrpSpPr/>
          <p:nvPr/>
        </p:nvGrpSpPr>
        <p:grpSpPr>
          <a:xfrm>
            <a:off x="6348610" y="1318333"/>
            <a:ext cx="5227488" cy="4865983"/>
            <a:chOff x="6348610" y="1318333"/>
            <a:chExt cx="5227488" cy="486598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46F9EB49-DA65-4F4A-9820-58C2704A4D07}"/>
                </a:ext>
              </a:extLst>
            </p:cNvPr>
            <p:cNvGrpSpPr/>
            <p:nvPr/>
          </p:nvGrpSpPr>
          <p:grpSpPr>
            <a:xfrm>
              <a:off x="6348610" y="1318333"/>
              <a:ext cx="5227488" cy="4865983"/>
              <a:chOff x="6383103" y="911684"/>
              <a:chExt cx="5227488" cy="4865983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DECB9C8-67EF-4851-8877-8982B445909B}"/>
                  </a:ext>
                </a:extLst>
              </p:cNvPr>
              <p:cNvSpPr/>
              <p:nvPr/>
            </p:nvSpPr>
            <p:spPr>
              <a:xfrm>
                <a:off x="6879392" y="911684"/>
                <a:ext cx="4731199" cy="48659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D01FAE66-80B3-4211-9438-B174911329C3}"/>
                  </a:ext>
                </a:extLst>
              </p:cNvPr>
              <p:cNvSpPr/>
              <p:nvPr/>
            </p:nvSpPr>
            <p:spPr>
              <a:xfrm rot="16200000" flipH="1">
                <a:off x="6343392" y="3295845"/>
                <a:ext cx="575814" cy="496391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3942F69-B0B0-445D-B4BD-3AF3D7051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1899" y="1468730"/>
              <a:ext cx="2761532" cy="323283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89346A2-E2FE-42A8-B31E-6F763E93DBFF}"/>
              </a:ext>
            </a:extLst>
          </p:cNvPr>
          <p:cNvGrpSpPr/>
          <p:nvPr/>
        </p:nvGrpSpPr>
        <p:grpSpPr>
          <a:xfrm>
            <a:off x="7172852" y="2676497"/>
            <a:ext cx="4307849" cy="3332611"/>
            <a:chOff x="7172852" y="2676497"/>
            <a:chExt cx="4307849" cy="3332611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64EDF02-E602-4523-9DE0-08A6825A8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2852" y="4255080"/>
              <a:ext cx="4307849" cy="175402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92747A1-6DE7-4FC0-B4DC-111BF5D21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2285" y="2676497"/>
              <a:ext cx="1276350" cy="15621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41979C1-1A2A-4076-8B93-09375CF172AA}"/>
              </a:ext>
            </a:extLst>
          </p:cNvPr>
          <p:cNvSpPr txBox="1"/>
          <p:nvPr/>
        </p:nvSpPr>
        <p:spPr>
          <a:xfrm>
            <a:off x="1564072" y="2331616"/>
            <a:ext cx="4239597" cy="301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11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월 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27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일 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~ 11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월 </a:t>
            </a:r>
            <a:r>
              <a:rPr lang="en-US" altLang="ko-KR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30</a:t>
            </a:r>
            <a:r>
              <a:rPr lang="ko-KR" altLang="en-US" sz="1200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03973934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315286D2-AB5A-487C-8D7A-FF145BBC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85" y="1639067"/>
            <a:ext cx="4580797" cy="23606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Data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DB484-7F38-4BFE-A6EE-FDFCBB886A45}"/>
              </a:ext>
            </a:extLst>
          </p:cNvPr>
          <p:cNvSpPr txBox="1"/>
          <p:nvPr/>
        </p:nvSpPr>
        <p:spPr>
          <a:xfrm>
            <a:off x="957193" y="129726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월요일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F471DB-9E20-4D47-8D8E-E89A8FB87D63}"/>
              </a:ext>
            </a:extLst>
          </p:cNvPr>
          <p:cNvGrpSpPr/>
          <p:nvPr/>
        </p:nvGrpSpPr>
        <p:grpSpPr>
          <a:xfrm>
            <a:off x="734866" y="1365211"/>
            <a:ext cx="235670" cy="235785"/>
            <a:chOff x="840652" y="1513313"/>
            <a:chExt cx="496064" cy="49630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F7606BE-1050-4A13-B0EC-8FBEBA150705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확인 표시">
              <a:extLst>
                <a:ext uri="{FF2B5EF4-FFF2-40B4-BE49-F238E27FC236}">
                  <a16:creationId xmlns:a16="http://schemas.microsoft.com/office/drawing/2014/main" id="{FBB59E64-E3E7-45C1-B437-BF6CD4102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E07744-8153-45C6-9FC4-C73B3CD17C1B}"/>
              </a:ext>
            </a:extLst>
          </p:cNvPr>
          <p:cNvSpPr txBox="1"/>
          <p:nvPr/>
        </p:nvSpPr>
        <p:spPr>
          <a:xfrm>
            <a:off x="957193" y="39535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화요일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775982-F60F-40E8-A76C-AF5DD9F3123E}"/>
              </a:ext>
            </a:extLst>
          </p:cNvPr>
          <p:cNvGrpSpPr/>
          <p:nvPr/>
        </p:nvGrpSpPr>
        <p:grpSpPr>
          <a:xfrm>
            <a:off x="734866" y="4021496"/>
            <a:ext cx="235670" cy="235785"/>
            <a:chOff x="840652" y="1513313"/>
            <a:chExt cx="496064" cy="49630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7D5FFB-BECC-48A3-B092-EF5851874015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확인 표시">
              <a:extLst>
                <a:ext uri="{FF2B5EF4-FFF2-40B4-BE49-F238E27FC236}">
                  <a16:creationId xmlns:a16="http://schemas.microsoft.com/office/drawing/2014/main" id="{5CB07697-6B1E-4E53-A83A-752FEB25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F003B028-FD46-4AEB-8AAF-618601376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701" y="4297872"/>
            <a:ext cx="4580803" cy="2307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5379C0-AF25-4BCD-BE9A-AAB11F6F0DD1}"/>
              </a:ext>
            </a:extLst>
          </p:cNvPr>
          <p:cNvSpPr txBox="1"/>
          <p:nvPr/>
        </p:nvSpPr>
        <p:spPr>
          <a:xfrm>
            <a:off x="6200492" y="1284951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수요일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50ED772-2A4A-4720-B2E6-2F59EAE97086}"/>
              </a:ext>
            </a:extLst>
          </p:cNvPr>
          <p:cNvGrpSpPr/>
          <p:nvPr/>
        </p:nvGrpSpPr>
        <p:grpSpPr>
          <a:xfrm>
            <a:off x="5978165" y="1352901"/>
            <a:ext cx="235670" cy="235785"/>
            <a:chOff x="840652" y="1513313"/>
            <a:chExt cx="496064" cy="49630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84EF8CF-E06F-44A6-87AE-6B881A2687FF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래픽 29" descr="확인 표시">
              <a:extLst>
                <a:ext uri="{FF2B5EF4-FFF2-40B4-BE49-F238E27FC236}">
                  <a16:creationId xmlns:a16="http://schemas.microsoft.com/office/drawing/2014/main" id="{0F1A0929-3003-49CB-BEF1-578D8F4C1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80535E-6018-4EFF-B789-462B59490B22}"/>
              </a:ext>
            </a:extLst>
          </p:cNvPr>
          <p:cNvSpPr txBox="1"/>
          <p:nvPr/>
        </p:nvSpPr>
        <p:spPr>
          <a:xfrm>
            <a:off x="6200492" y="3953546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accent1">
                      <a:alpha val="3000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목요일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4E3BEA7-64B0-4AF8-9BE5-C8E318BEBA68}"/>
              </a:ext>
            </a:extLst>
          </p:cNvPr>
          <p:cNvGrpSpPr/>
          <p:nvPr/>
        </p:nvGrpSpPr>
        <p:grpSpPr>
          <a:xfrm>
            <a:off x="5978165" y="4021496"/>
            <a:ext cx="235670" cy="235785"/>
            <a:chOff x="840652" y="1513313"/>
            <a:chExt cx="496064" cy="496307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BFA7355-BF88-48BF-B0F9-15E41E1E4120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래픽 34" descr="확인 표시">
              <a:extLst>
                <a:ext uri="{FF2B5EF4-FFF2-40B4-BE49-F238E27FC236}">
                  <a16:creationId xmlns:a16="http://schemas.microsoft.com/office/drawing/2014/main" id="{047DBF94-04F7-460B-B8DA-076C02751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7167093D-7FD7-45A1-885A-20B6C5FD90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32504"/>
            <a:ext cx="4580803" cy="2331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18E574-343A-4522-9191-9270D2179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286690"/>
            <a:ext cx="4580803" cy="23340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AEC97DA-25C2-4FE6-8FF8-248F89821A69}"/>
              </a:ext>
            </a:extLst>
          </p:cNvPr>
          <p:cNvGrpSpPr/>
          <p:nvPr/>
        </p:nvGrpSpPr>
        <p:grpSpPr>
          <a:xfrm>
            <a:off x="-97410" y="-106052"/>
            <a:ext cx="12386820" cy="7070103"/>
            <a:chOff x="-75414" y="-75414"/>
            <a:chExt cx="12386820" cy="707010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1665EE0-F625-48C2-BD44-F88C6BB9F4E4}"/>
                </a:ext>
              </a:extLst>
            </p:cNvPr>
            <p:cNvSpPr/>
            <p:nvPr/>
          </p:nvSpPr>
          <p:spPr>
            <a:xfrm>
              <a:off x="-75414" y="-75414"/>
              <a:ext cx="12386820" cy="7070103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5ABA36D-1118-45A7-A03B-5789DD9A3677}"/>
                </a:ext>
              </a:extLst>
            </p:cNvPr>
            <p:cNvGrpSpPr/>
            <p:nvPr/>
          </p:nvGrpSpPr>
          <p:grpSpPr>
            <a:xfrm>
              <a:off x="4643211" y="2085434"/>
              <a:ext cx="2261937" cy="3084749"/>
              <a:chOff x="9061785" y="1942773"/>
              <a:chExt cx="2261937" cy="3084749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21E6603C-58D5-416E-817A-00310EF8F2C7}"/>
                  </a:ext>
                </a:extLst>
              </p:cNvPr>
              <p:cNvSpPr/>
              <p:nvPr/>
            </p:nvSpPr>
            <p:spPr>
              <a:xfrm>
                <a:off x="9061785" y="1942773"/>
                <a:ext cx="2261937" cy="3084749"/>
              </a:xfrm>
              <a:prstGeom prst="rect">
                <a:avLst/>
              </a:prstGeom>
              <a:solidFill>
                <a:schemeClr val="accent4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4936DF75-06EE-4003-AEFB-32DADAEE67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hq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7557"/>
              <a:stretch/>
            </p:blipFill>
            <p:spPr>
              <a:xfrm>
                <a:off x="9557753" y="2284677"/>
                <a:ext cx="1244600" cy="1026082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8AA4983-282D-48B0-AEFC-BD7BBAB5D686}"/>
                  </a:ext>
                </a:extLst>
              </p:cNvPr>
              <p:cNvSpPr txBox="1"/>
              <p:nvPr/>
            </p:nvSpPr>
            <p:spPr>
              <a:xfrm>
                <a:off x="9324505" y="3432648"/>
                <a:ext cx="17365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ln>
                      <a:solidFill>
                        <a:schemeClr val="accent1">
                          <a:lumMod val="50000"/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Target time </a:t>
                </a:r>
                <a:r>
                  <a:rPr lang="ko-KR" altLang="en-US" sz="1600" dirty="0">
                    <a:ln>
                      <a:solidFill>
                        <a:schemeClr val="accent1">
                          <a:lumMod val="50000"/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설정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0AF0C71-B2A0-4DBC-9CE4-5A811394BD3A}"/>
                  </a:ext>
                </a:extLst>
              </p:cNvPr>
              <p:cNvSpPr txBox="1"/>
              <p:nvPr/>
            </p:nvSpPr>
            <p:spPr>
              <a:xfrm>
                <a:off x="9227551" y="3880391"/>
                <a:ext cx="2020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ko-KR" altLang="en-US" sz="1200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2"/>
                    </a:solidFill>
                    <a:latin typeface="+mn-ea"/>
                  </a:rPr>
                  <a:t>분석할 </a:t>
                </a:r>
                <a:r>
                  <a:rPr lang="en-US" altLang="ko-KR" sz="1200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2"/>
                    </a:solidFill>
                    <a:latin typeface="+mn-ea"/>
                  </a:rPr>
                  <a:t>Target</a:t>
                </a:r>
                <a:r>
                  <a:rPr lang="ko-KR" altLang="en-US" sz="1200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2"/>
                    </a:solidFill>
                    <a:latin typeface="+mn-ea"/>
                  </a:rPr>
                  <a:t>이 되는 시간대</a:t>
                </a:r>
                <a:r>
                  <a:rPr lang="en-US" altLang="ko-KR" sz="1200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2"/>
                    </a:solidFill>
                    <a:latin typeface="+mn-ea"/>
                  </a:rPr>
                  <a:t>(</a:t>
                </a:r>
                <a:r>
                  <a:rPr lang="ko-KR" altLang="en-US" sz="1200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2"/>
                    </a:solidFill>
                    <a:latin typeface="+mn-ea"/>
                  </a:rPr>
                  <a:t>사용자 수가 몰리는 시간</a:t>
                </a:r>
                <a:r>
                  <a:rPr lang="en-US" altLang="ko-KR" sz="1200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2"/>
                    </a:solidFill>
                    <a:latin typeface="+mn-ea"/>
                  </a:rPr>
                  <a:t>)</a:t>
                </a:r>
                <a:r>
                  <a:rPr lang="ko-KR" altLang="en-US" sz="1200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2"/>
                    </a:solidFill>
                    <a:latin typeface="+mn-ea"/>
                  </a:rPr>
                  <a:t>를 </a:t>
                </a:r>
                <a:r>
                  <a:rPr lang="en-US" altLang="ko-KR" sz="1600" b="1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1"/>
                    </a:solidFill>
                    <a:latin typeface="+mn-ea"/>
                  </a:rPr>
                  <a:t>8:45~9:00</a:t>
                </a:r>
                <a:r>
                  <a:rPr lang="ko-KR" altLang="en-US" sz="1200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2"/>
                    </a:solidFill>
                    <a:latin typeface="+mn-ea"/>
                  </a:rPr>
                  <a:t>으로 설정</a:t>
                </a:r>
                <a:r>
                  <a:rPr lang="en-US" altLang="ko-KR" sz="1200" dirty="0">
                    <a:ln>
                      <a:solidFill>
                        <a:schemeClr val="accent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accent2"/>
                    </a:solidFill>
                    <a:latin typeface="+mn-ea"/>
                  </a:rPr>
                  <a:t>!!</a:t>
                </a:r>
                <a:endParaRPr lang="ko-KR" altLang="en-US" sz="1200" dirty="0">
                  <a:ln>
                    <a:solidFill>
                      <a:schemeClr val="accent2">
                        <a:lumMod val="75000"/>
                        <a:alpha val="30000"/>
                      </a:schemeClr>
                    </a:solidFill>
                  </a:ln>
                  <a:solidFill>
                    <a:schemeClr val="accent2"/>
                  </a:solidFill>
                  <a:latin typeface="+mn-ea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0FD09D2-0753-45DD-AA80-CE6CAE7C380B}"/>
              </a:ext>
            </a:extLst>
          </p:cNvPr>
          <p:cNvGrpSpPr/>
          <p:nvPr/>
        </p:nvGrpSpPr>
        <p:grpSpPr>
          <a:xfrm>
            <a:off x="2488676" y="1635815"/>
            <a:ext cx="7145518" cy="4921820"/>
            <a:chOff x="2488676" y="1635815"/>
            <a:chExt cx="7145518" cy="4921820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F4A68BF-E093-4F8D-B8FB-9271D9D46F6F}"/>
                </a:ext>
              </a:extLst>
            </p:cNvPr>
            <p:cNvGrpSpPr/>
            <p:nvPr/>
          </p:nvGrpSpPr>
          <p:grpSpPr>
            <a:xfrm>
              <a:off x="2498103" y="1635815"/>
              <a:ext cx="7136091" cy="4921820"/>
              <a:chOff x="2498103" y="1635815"/>
              <a:chExt cx="7136091" cy="4921820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3EC8C8E-38CB-48E8-ADC4-9A185FF71AF0}"/>
                  </a:ext>
                </a:extLst>
              </p:cNvPr>
              <p:cNvCxnSpPr/>
              <p:nvPr/>
            </p:nvCxnSpPr>
            <p:spPr>
              <a:xfrm>
                <a:off x="2667786" y="1635815"/>
                <a:ext cx="0" cy="23003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64C6AC8-EA39-40C2-A03D-16839AD6BBDC}"/>
                  </a:ext>
                </a:extLst>
              </p:cNvPr>
              <p:cNvCxnSpPr/>
              <p:nvPr/>
            </p:nvCxnSpPr>
            <p:spPr>
              <a:xfrm>
                <a:off x="7673419" y="1635815"/>
                <a:ext cx="0" cy="23003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D9EF726-7A63-400D-88E8-8747050BDA37}"/>
                  </a:ext>
                </a:extLst>
              </p:cNvPr>
              <p:cNvCxnSpPr/>
              <p:nvPr/>
            </p:nvCxnSpPr>
            <p:spPr>
              <a:xfrm>
                <a:off x="2498103" y="4257281"/>
                <a:ext cx="0" cy="23003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47FD4114-D34A-4E06-B350-51870855BA50}"/>
                  </a:ext>
                </a:extLst>
              </p:cNvPr>
              <p:cNvCxnSpPr/>
              <p:nvPr/>
            </p:nvCxnSpPr>
            <p:spPr>
              <a:xfrm>
                <a:off x="7418895" y="4257281"/>
                <a:ext cx="0" cy="23003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D63FC6B5-7147-4C2B-A62B-4D724A763798}"/>
                  </a:ext>
                </a:extLst>
              </p:cNvPr>
              <p:cNvCxnSpPr/>
              <p:nvPr/>
            </p:nvCxnSpPr>
            <p:spPr>
              <a:xfrm>
                <a:off x="4242062" y="1635815"/>
                <a:ext cx="0" cy="23003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C08A7E3-D8D6-4951-9378-8D9C01012ACD}"/>
                  </a:ext>
                </a:extLst>
              </p:cNvPr>
              <p:cNvCxnSpPr/>
              <p:nvPr/>
            </p:nvCxnSpPr>
            <p:spPr>
              <a:xfrm>
                <a:off x="9502219" y="1635815"/>
                <a:ext cx="0" cy="23003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901BFA0-1432-4DED-8CD1-ADD6B06EB5F4}"/>
                  </a:ext>
                </a:extLst>
              </p:cNvPr>
              <p:cNvCxnSpPr/>
              <p:nvPr/>
            </p:nvCxnSpPr>
            <p:spPr>
              <a:xfrm>
                <a:off x="4317476" y="4257281"/>
                <a:ext cx="0" cy="23003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89E712A4-EACD-4D3E-B3BF-BE63B7CD595F}"/>
                  </a:ext>
                </a:extLst>
              </p:cNvPr>
              <p:cNvCxnSpPr/>
              <p:nvPr/>
            </p:nvCxnSpPr>
            <p:spPr>
              <a:xfrm>
                <a:off x="9634194" y="4257281"/>
                <a:ext cx="0" cy="230035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387FD3F-D7DE-417F-92E9-5C74DC4BB682}"/>
                </a:ext>
              </a:extLst>
            </p:cNvPr>
            <p:cNvCxnSpPr/>
            <p:nvPr/>
          </p:nvCxnSpPr>
          <p:spPr>
            <a:xfrm>
              <a:off x="2667786" y="2705493"/>
              <a:ext cx="1574276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4FE6BFA-E2A8-49EA-9537-39735E3BF677}"/>
                </a:ext>
              </a:extLst>
            </p:cNvPr>
            <p:cNvCxnSpPr>
              <a:cxnSpLocks/>
            </p:cNvCxnSpPr>
            <p:nvPr/>
          </p:nvCxnSpPr>
          <p:spPr>
            <a:xfrm>
              <a:off x="7673419" y="2785992"/>
              <a:ext cx="18288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9C19E014-05B2-4D0A-B88C-11AB1850ECAD}"/>
                </a:ext>
              </a:extLst>
            </p:cNvPr>
            <p:cNvCxnSpPr>
              <a:cxnSpLocks/>
            </p:cNvCxnSpPr>
            <p:nvPr/>
          </p:nvCxnSpPr>
          <p:spPr>
            <a:xfrm>
              <a:off x="2488676" y="5293522"/>
              <a:ext cx="18288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3B8CA11-0D32-47F2-AA83-39CDBA31253D}"/>
                </a:ext>
              </a:extLst>
            </p:cNvPr>
            <p:cNvCxnSpPr>
              <a:cxnSpLocks/>
            </p:cNvCxnSpPr>
            <p:nvPr/>
          </p:nvCxnSpPr>
          <p:spPr>
            <a:xfrm>
              <a:off x="7418895" y="5312375"/>
              <a:ext cx="2215299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9213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Data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63E5C-3AE0-4107-A131-1C145C5530D2}"/>
              </a:ext>
            </a:extLst>
          </p:cNvPr>
          <p:cNvSpPr txBox="1"/>
          <p:nvPr/>
        </p:nvSpPr>
        <p:spPr>
          <a:xfrm>
            <a:off x="939949" y="1363250"/>
            <a:ext cx="6691704" cy="370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요일 별 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DATA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간 독립성 여부 검정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(Kruskal-Wallis) : 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월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~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목요일 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Target 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시간대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B5D3AE-70F7-4038-A10E-FB61C7BA4073}"/>
              </a:ext>
            </a:extLst>
          </p:cNvPr>
          <p:cNvGrpSpPr/>
          <p:nvPr/>
        </p:nvGrpSpPr>
        <p:grpSpPr>
          <a:xfrm>
            <a:off x="717622" y="1431200"/>
            <a:ext cx="235670" cy="235785"/>
            <a:chOff x="840652" y="1513313"/>
            <a:chExt cx="496064" cy="49630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259676E-2798-44CB-8F63-E238C19C5E42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확인 표시">
              <a:extLst>
                <a:ext uri="{FF2B5EF4-FFF2-40B4-BE49-F238E27FC236}">
                  <a16:creationId xmlns:a16="http://schemas.microsoft.com/office/drawing/2014/main" id="{3F8984EE-139E-44E0-B4FB-CCD4D8F1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  <p:pic>
        <p:nvPicPr>
          <p:cNvPr id="10" name="Picture 2" descr="C:\Users\김건형\Desktop\수업\시뮬\cut2한거.png">
            <a:extLst>
              <a:ext uri="{FF2B5EF4-FFF2-40B4-BE49-F238E27FC236}">
                <a16:creationId xmlns:a16="http://schemas.microsoft.com/office/drawing/2014/main" id="{4F28DBEE-9343-4482-9922-108DC1DF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" y="1982605"/>
            <a:ext cx="5817577" cy="415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CA7471-FA83-4E15-82E2-840D66C99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310" y="1982605"/>
            <a:ext cx="5495925" cy="39147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56862F-4780-4388-A633-5A47D8377A0E}"/>
              </a:ext>
            </a:extLst>
          </p:cNvPr>
          <p:cNvSpPr/>
          <p:nvPr/>
        </p:nvSpPr>
        <p:spPr>
          <a:xfrm>
            <a:off x="10294070" y="5552388"/>
            <a:ext cx="1404594" cy="2545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45F346-F929-49F8-9C15-6DAEF9E720BE}"/>
              </a:ext>
            </a:extLst>
          </p:cNvPr>
          <p:cNvGrpSpPr/>
          <p:nvPr/>
        </p:nvGrpSpPr>
        <p:grpSpPr>
          <a:xfrm>
            <a:off x="4427203" y="2499108"/>
            <a:ext cx="6827769" cy="2834077"/>
            <a:chOff x="4427203" y="2499108"/>
            <a:chExt cx="6827769" cy="283407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FBCF95B-799D-4224-8B95-21B69EA3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80719" flipH="1">
              <a:off x="9770823" y="3849036"/>
              <a:ext cx="1484149" cy="148414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570512-EF56-4217-9087-A200C5086514}"/>
                </a:ext>
              </a:extLst>
            </p:cNvPr>
            <p:cNvSpPr/>
            <p:nvPr/>
          </p:nvSpPr>
          <p:spPr>
            <a:xfrm>
              <a:off x="4427203" y="2499108"/>
              <a:ext cx="5495925" cy="1806253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</a:rPr>
                <a:t>P-Value&gt;0.05</a:t>
              </a:r>
              <a:r>
                <a:rPr lang="ko-KR" altLang="en-US" dirty="0">
                  <a:solidFill>
                    <a:schemeClr val="accent1"/>
                  </a:solidFill>
                </a:rPr>
                <a:t>이므로</a:t>
              </a:r>
              <a:r>
                <a:rPr lang="en-US" altLang="ko-KR" dirty="0">
                  <a:solidFill>
                    <a:schemeClr val="accent1"/>
                  </a:solidFill>
                </a:rPr>
                <a:t>,</a:t>
              </a:r>
            </a:p>
            <a:p>
              <a:pPr algn="ctr"/>
              <a:r>
                <a:rPr lang="ko-KR" altLang="en-US" dirty="0">
                  <a:solidFill>
                    <a:schemeClr val="accent1"/>
                  </a:solidFill>
                </a:rPr>
                <a:t>다른 요일의 </a:t>
              </a:r>
              <a:r>
                <a:rPr lang="en-US" altLang="ko-KR" b="1" dirty="0">
                  <a:solidFill>
                    <a:schemeClr val="accent1"/>
                  </a:solidFill>
                </a:rPr>
                <a:t>Target </a:t>
              </a:r>
              <a:r>
                <a:rPr lang="ko-KR" altLang="en-US" b="1" dirty="0">
                  <a:solidFill>
                    <a:schemeClr val="accent1"/>
                  </a:solidFill>
                </a:rPr>
                <a:t>시간대 </a:t>
              </a:r>
              <a:r>
                <a:rPr lang="en-US" altLang="ko-KR" b="1" dirty="0">
                  <a:solidFill>
                    <a:schemeClr val="accent1"/>
                  </a:solidFill>
                </a:rPr>
                <a:t>Data</a:t>
              </a:r>
              <a:r>
                <a:rPr lang="ko-KR" altLang="en-US" b="1" dirty="0">
                  <a:solidFill>
                    <a:schemeClr val="accent1"/>
                  </a:solidFill>
                </a:rPr>
                <a:t>끼리</a:t>
              </a:r>
              <a:r>
                <a:rPr lang="en-US" altLang="ko-KR" b="1" dirty="0">
                  <a:solidFill>
                    <a:schemeClr val="accent1"/>
                  </a:solidFill>
                </a:rPr>
                <a:t> </a:t>
              </a:r>
              <a:r>
                <a:rPr lang="ko-KR" altLang="en-US" b="1" dirty="0">
                  <a:solidFill>
                    <a:schemeClr val="accent1"/>
                  </a:solidFill>
                </a:rPr>
                <a:t>통합</a:t>
              </a:r>
              <a:r>
                <a:rPr lang="ko-KR" altLang="en-US" dirty="0">
                  <a:solidFill>
                    <a:schemeClr val="accent1"/>
                  </a:solidFill>
                </a:rPr>
                <a:t> 가능</a:t>
              </a:r>
              <a:endParaRPr lang="en-US" altLang="ko-KR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332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6D906-1922-4097-9FBE-29E0E655631E}"/>
              </a:ext>
            </a:extLst>
          </p:cNvPr>
          <p:cNvSpPr txBox="1"/>
          <p:nvPr/>
        </p:nvSpPr>
        <p:spPr>
          <a:xfrm>
            <a:off x="263525" y="252739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Input Data</a:t>
            </a:r>
            <a:endParaRPr lang="ko-KR" altLang="en-US" sz="2400" b="1" dirty="0">
              <a:ln>
                <a:solidFill>
                  <a:schemeClr val="accent1">
                    <a:alpha val="30000"/>
                  </a:schemeClr>
                </a:solidFill>
              </a:ln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5F6906-2FB3-4308-B3E7-439CEE5E8E8F}"/>
              </a:ext>
            </a:extLst>
          </p:cNvPr>
          <p:cNvSpPr/>
          <p:nvPr/>
        </p:nvSpPr>
        <p:spPr>
          <a:xfrm>
            <a:off x="0" y="6662495"/>
            <a:ext cx="12192000" cy="195903"/>
          </a:xfrm>
          <a:prstGeom prst="rect">
            <a:avLst/>
          </a:prstGeom>
          <a:gradFill flip="none" rotWithShape="1">
            <a:gsLst>
              <a:gs pos="52000">
                <a:srgbClr val="FA7A83"/>
              </a:gs>
              <a:gs pos="25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9AD3-2E47-4924-85CF-7F674918645F}"/>
              </a:ext>
            </a:extLst>
          </p:cNvPr>
          <p:cNvSpPr txBox="1"/>
          <p:nvPr/>
        </p:nvSpPr>
        <p:spPr>
          <a:xfrm>
            <a:off x="480342" y="838772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Data </a:t>
            </a:r>
            <a:r>
              <a:rPr lang="ko-KR" altLang="en-US" sz="2000" b="1" dirty="0">
                <a:ln>
                  <a:solidFill>
                    <a:schemeClr val="accent1">
                      <a:alpha val="30000"/>
                    </a:schemeClr>
                  </a:solidFill>
                </a:ln>
                <a:solidFill>
                  <a:schemeClr val="accent2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63E5C-3AE0-4107-A131-1C145C5530D2}"/>
              </a:ext>
            </a:extLst>
          </p:cNvPr>
          <p:cNvSpPr txBox="1"/>
          <p:nvPr/>
        </p:nvSpPr>
        <p:spPr>
          <a:xfrm>
            <a:off x="939949" y="1363250"/>
            <a:ext cx="628447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요일 별 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DATA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간 독립성 여부 검정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(Kruskal-Wallis) : 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월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~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목요일 </a:t>
            </a:r>
            <a:r>
              <a:rPr lang="en-US" altLang="ko-KR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30~45</a:t>
            </a:r>
            <a:r>
              <a:rPr lang="ko-KR" altLang="en-US" sz="1600" b="1" dirty="0">
                <a:ln>
                  <a:solidFill>
                    <a:schemeClr val="accent2">
                      <a:lumMod val="75000"/>
                      <a:alpha val="30000"/>
                    </a:schemeClr>
                  </a:solidFill>
                </a:ln>
                <a:latin typeface="+mn-ea"/>
              </a:rPr>
              <a:t>분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B5D3AE-70F7-4038-A10E-FB61C7BA4073}"/>
              </a:ext>
            </a:extLst>
          </p:cNvPr>
          <p:cNvGrpSpPr/>
          <p:nvPr/>
        </p:nvGrpSpPr>
        <p:grpSpPr>
          <a:xfrm>
            <a:off x="717622" y="1431200"/>
            <a:ext cx="235670" cy="235785"/>
            <a:chOff x="840652" y="1513313"/>
            <a:chExt cx="496064" cy="49630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259676E-2798-44CB-8F63-E238C19C5E42}"/>
                </a:ext>
              </a:extLst>
            </p:cNvPr>
            <p:cNvSpPr/>
            <p:nvPr/>
          </p:nvSpPr>
          <p:spPr>
            <a:xfrm>
              <a:off x="840652" y="1513313"/>
              <a:ext cx="496064" cy="496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래픽 8" descr="확인 표시">
              <a:extLst>
                <a:ext uri="{FF2B5EF4-FFF2-40B4-BE49-F238E27FC236}">
                  <a16:creationId xmlns:a16="http://schemas.microsoft.com/office/drawing/2014/main" id="{3F8984EE-139E-44E0-B4FB-CCD4D8F17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738" y="1569728"/>
              <a:ext cx="439892" cy="439892"/>
            </a:xfrm>
            <a:prstGeom prst="rect">
              <a:avLst/>
            </a:prstGeom>
          </p:spPr>
        </p:pic>
      </p:grpSp>
      <p:pic>
        <p:nvPicPr>
          <p:cNvPr id="19" name="Picture 6" descr="C:\Users\김건형\Desktop\수업\시뮬\cut1하거plot.png">
            <a:extLst>
              <a:ext uri="{FF2B5EF4-FFF2-40B4-BE49-F238E27FC236}">
                <a16:creationId xmlns:a16="http://schemas.microsoft.com/office/drawing/2014/main" id="{D6A1DEED-8BA6-4726-8CE0-43A6E949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6" y="1982605"/>
            <a:ext cx="5608304" cy="400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33FD12-D32C-4957-B98E-F007D2521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525" y="2130911"/>
            <a:ext cx="5676900" cy="385762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45F346-F929-49F8-9C15-6DAEF9E720BE}"/>
              </a:ext>
            </a:extLst>
          </p:cNvPr>
          <p:cNvGrpSpPr/>
          <p:nvPr/>
        </p:nvGrpSpPr>
        <p:grpSpPr>
          <a:xfrm>
            <a:off x="4427203" y="2499108"/>
            <a:ext cx="6827769" cy="2834077"/>
            <a:chOff x="4427203" y="2499108"/>
            <a:chExt cx="6827769" cy="283407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FBCF95B-799D-4224-8B95-21B69EA3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80719" flipH="1">
              <a:off x="9770823" y="3849036"/>
              <a:ext cx="1484149" cy="148414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570512-EF56-4217-9087-A200C5086514}"/>
                </a:ext>
              </a:extLst>
            </p:cNvPr>
            <p:cNvSpPr/>
            <p:nvPr/>
          </p:nvSpPr>
          <p:spPr>
            <a:xfrm>
              <a:off x="4427203" y="2499108"/>
              <a:ext cx="5495925" cy="1806253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</a:rPr>
                <a:t>P-Value&gt;0.05</a:t>
              </a:r>
              <a:r>
                <a:rPr lang="ko-KR" altLang="en-US" dirty="0">
                  <a:solidFill>
                    <a:schemeClr val="accent1"/>
                  </a:solidFill>
                </a:rPr>
                <a:t>이므로</a:t>
              </a:r>
              <a:r>
                <a:rPr lang="en-US" altLang="ko-KR" dirty="0">
                  <a:solidFill>
                    <a:schemeClr val="accent1"/>
                  </a:solidFill>
                </a:rPr>
                <a:t>,</a:t>
              </a:r>
            </a:p>
            <a:p>
              <a:pPr algn="ctr"/>
              <a:r>
                <a:rPr lang="ko-KR" altLang="en-US" b="1" dirty="0">
                  <a:solidFill>
                    <a:schemeClr val="accent1"/>
                  </a:solidFill>
                </a:rPr>
                <a:t>다른 요일의 </a:t>
              </a:r>
              <a:r>
                <a:rPr lang="en-US" altLang="ko-KR" b="1" dirty="0">
                  <a:solidFill>
                    <a:schemeClr val="accent1"/>
                  </a:solidFill>
                </a:rPr>
                <a:t>30~45</a:t>
              </a:r>
              <a:r>
                <a:rPr lang="ko-KR" altLang="en-US" b="1" dirty="0">
                  <a:solidFill>
                    <a:schemeClr val="accent1"/>
                  </a:solidFill>
                </a:rPr>
                <a:t>분 </a:t>
              </a:r>
              <a:r>
                <a:rPr lang="en-US" altLang="ko-KR" b="1" dirty="0">
                  <a:solidFill>
                    <a:schemeClr val="accent1"/>
                  </a:solidFill>
                </a:rPr>
                <a:t>Data</a:t>
              </a:r>
              <a:r>
                <a:rPr lang="ko-KR" altLang="en-US" b="1" dirty="0" err="1">
                  <a:solidFill>
                    <a:schemeClr val="accent1"/>
                  </a:solidFill>
                </a:rPr>
                <a:t>끼리도</a:t>
              </a:r>
              <a:r>
                <a:rPr lang="en-US" altLang="ko-KR" b="1" dirty="0">
                  <a:solidFill>
                    <a:schemeClr val="accent1"/>
                  </a:solidFill>
                </a:rPr>
                <a:t> </a:t>
              </a:r>
              <a:r>
                <a:rPr lang="ko-KR" altLang="en-US" b="1" dirty="0">
                  <a:solidFill>
                    <a:schemeClr val="accent1"/>
                  </a:solidFill>
                </a:rPr>
                <a:t>통합</a:t>
              </a:r>
              <a:r>
                <a:rPr lang="ko-KR" altLang="en-US" dirty="0">
                  <a:solidFill>
                    <a:schemeClr val="accent1"/>
                  </a:solidFill>
                </a:rPr>
                <a:t> 가능</a:t>
              </a:r>
              <a:endParaRPr lang="en-US" altLang="ko-K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56862F-4780-4388-A633-5A47D8377A0E}"/>
              </a:ext>
            </a:extLst>
          </p:cNvPr>
          <p:cNvSpPr/>
          <p:nvPr/>
        </p:nvSpPr>
        <p:spPr>
          <a:xfrm>
            <a:off x="10180948" y="5552388"/>
            <a:ext cx="1433112" cy="2545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98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Crimson">
      <a:dk1>
        <a:sysClr val="windowText" lastClr="000000"/>
      </a:dk1>
      <a:lt1>
        <a:sysClr val="window" lastClr="FFFFFF"/>
      </a:lt1>
      <a:dk2>
        <a:srgbClr val="32000E"/>
      </a:dk2>
      <a:lt2>
        <a:srgbClr val="E7E6E6"/>
      </a:lt2>
      <a:accent1>
        <a:srgbClr val="8B0029"/>
      </a:accent1>
      <a:accent2>
        <a:srgbClr val="876243"/>
      </a:accent2>
      <a:accent3>
        <a:srgbClr val="ECB768"/>
      </a:accent3>
      <a:accent4>
        <a:srgbClr val="D7CCBE"/>
      </a:accent4>
      <a:accent5>
        <a:srgbClr val="68001E"/>
      </a:accent5>
      <a:accent6>
        <a:srgbClr val="7E6C64"/>
      </a:accent6>
      <a:hlink>
        <a:srgbClr val="ECB768"/>
      </a:hlink>
      <a:folHlink>
        <a:srgbClr val="68001E"/>
      </a:folHlink>
    </a:clrScheme>
    <a:fontScheme name="나눔스퀘어">
      <a:majorFont>
        <a:latin typeface="나눔스퀘어"/>
        <a:ea typeface="나눔스퀘어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2110</Words>
  <Application>Microsoft Office PowerPoint</Application>
  <PresentationFormat>와이드스크린</PresentationFormat>
  <Paragraphs>340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나눔바른고딕 UltraLight</vt:lpstr>
      <vt:lpstr>궁서체</vt:lpstr>
      <vt:lpstr>Cambria Math</vt:lpstr>
      <vt:lpstr>Arial</vt:lpstr>
      <vt:lpstr>나눔스퀘어 Light</vt:lpstr>
      <vt:lpstr>나눔바른고딕 Light</vt:lpstr>
      <vt:lpstr>Wingdings</vt:lpstr>
      <vt:lpstr>나눔스퀘어</vt:lpstr>
      <vt:lpstr>나눔바른고딕</vt:lpstr>
      <vt:lpstr>굴림체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이승현</cp:lastModifiedBy>
  <cp:revision>114</cp:revision>
  <dcterms:created xsi:type="dcterms:W3CDTF">2017-09-09T01:36:41Z</dcterms:created>
  <dcterms:modified xsi:type="dcterms:W3CDTF">2017-12-15T09:34:36Z</dcterms:modified>
</cp:coreProperties>
</file>