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9" r:id="rId2"/>
    <p:sldId id="447" r:id="rId3"/>
    <p:sldId id="450" r:id="rId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oerni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259"/>
    <a:srgbClr val="66CCFF"/>
    <a:srgbClr val="993300"/>
    <a:srgbClr val="FFCBE3"/>
    <a:srgbClr val="D4E3F5"/>
    <a:srgbClr val="FF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7" autoAdjust="0"/>
    <p:restoredTop sz="84091" autoAdjust="0"/>
  </p:normalViewPr>
  <p:slideViewPr>
    <p:cSldViewPr>
      <p:cViewPr varScale="1">
        <p:scale>
          <a:sx n="90" d="100"/>
          <a:sy n="90" d="100"/>
        </p:scale>
        <p:origin x="9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1915D-A895-4903-9071-A8E070442F96}" type="datetimeFigureOut">
              <a:rPr lang="de-DE" smtClean="0"/>
              <a:pPr/>
              <a:t>04.11.2021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6ECE-B49A-45E5-8BEC-746A23895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6624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F96D-B180-4AD3-B6BE-DD596AE80996}" type="datetimeFigureOut">
              <a:rPr lang="de-DE" smtClean="0"/>
              <a:pPr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A9FD-9241-407B-91F3-0B8DB1F60260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074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14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b="1" dirty="0">
                <a:solidFill>
                  <a:srgbClr val="002060"/>
                </a:solidFill>
              </a:rPr>
              <a:t>Immuntherapie:</a:t>
            </a:r>
            <a:r>
              <a:rPr lang="de-DE" sz="1200" dirty="0">
                <a:solidFill>
                  <a:srgbClr val="002060"/>
                </a:solidFill>
              </a:rPr>
              <a:t> wöchentlich in den ersten 3 Monaten, dann dreiwöchentlich je nach Standard-Behandlungsintervall 2- (</a:t>
            </a:r>
            <a:r>
              <a:rPr lang="de-DE" sz="1200" dirty="0" err="1">
                <a:solidFill>
                  <a:srgbClr val="002060"/>
                </a:solidFill>
              </a:rPr>
              <a:t>Nivolumab</a:t>
            </a:r>
            <a:r>
              <a:rPr lang="de-DE" sz="1200" dirty="0">
                <a:solidFill>
                  <a:srgbClr val="002060"/>
                </a:solidFill>
              </a:rPr>
              <a:t>) oder 3-(</a:t>
            </a:r>
            <a:r>
              <a:rPr lang="de-DE" sz="1200" dirty="0" err="1">
                <a:solidFill>
                  <a:srgbClr val="002060"/>
                </a:solidFill>
              </a:rPr>
              <a:t>Pembrolizumab</a:t>
            </a:r>
            <a:r>
              <a:rPr lang="de-DE" sz="1200" dirty="0">
                <a:solidFill>
                  <a:srgbClr val="002060"/>
                </a:solidFill>
              </a:rPr>
              <a:t>) wöchentlich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b="1" dirty="0">
                <a:solidFill>
                  <a:srgbClr val="002060"/>
                </a:solidFill>
              </a:rPr>
              <a:t>Chemotherapie </a:t>
            </a:r>
            <a:r>
              <a:rPr lang="de-DE" sz="1200" dirty="0">
                <a:solidFill>
                  <a:srgbClr val="002060"/>
                </a:solidFill>
              </a:rPr>
              <a:t>wöchentlich in den ersten 6 Wochen dann dreiwöchentlich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b="1" dirty="0">
                <a:solidFill>
                  <a:srgbClr val="002060"/>
                </a:solidFill>
              </a:rPr>
              <a:t>Molekular zielgerichteten Therapie </a:t>
            </a:r>
            <a:r>
              <a:rPr lang="de-DE" sz="1200" dirty="0">
                <a:solidFill>
                  <a:srgbClr val="002060"/>
                </a:solidFill>
              </a:rPr>
              <a:t>werden wöchentlich in den ersten 6 Wochen dann vierwöchentlich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574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  <a:p>
            <a:endParaRPr lang="de-DE" baseline="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02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D4E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roup 12"/>
          <p:cNvGrpSpPr>
            <a:grpSpLocks/>
          </p:cNvGrpSpPr>
          <p:nvPr/>
        </p:nvGrpSpPr>
        <p:grpSpPr bwMode="auto">
          <a:xfrm>
            <a:off x="0" y="0"/>
            <a:ext cx="8428038" cy="4267200"/>
            <a:chOff x="0" y="0"/>
            <a:chExt cx="5309" cy="3024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309" cy="379"/>
            </a:xfrm>
            <a:prstGeom prst="rect">
              <a:avLst/>
            </a:prstGeom>
            <a:solidFill>
              <a:srgbClr val="A0B4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0" y="377"/>
              <a:ext cx="5309" cy="756"/>
            </a:xfrm>
            <a:prstGeom prst="rect">
              <a:avLst/>
            </a:prstGeom>
            <a:solidFill>
              <a:srgbClr val="3273C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indent="447675" eaLnBrk="1" hangingPunct="1"/>
              <a:endParaRPr lang="de-DE" sz="1600">
                <a:solidFill>
                  <a:schemeClr val="bg1"/>
                </a:solidFill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1132"/>
              <a:ext cx="5309" cy="1892"/>
            </a:xfrm>
            <a:prstGeom prst="rect">
              <a:avLst/>
            </a:prstGeom>
            <a:solidFill>
              <a:srgbClr val="0018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de-DE" sz="320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7850" y="1230313"/>
            <a:ext cx="7727950" cy="903287"/>
          </a:xfrm>
        </p:spPr>
        <p:txBody>
          <a:bodyPr/>
          <a:lstStyle>
            <a:lvl1pPr marL="0" indent="0">
              <a:buFont typeface="Times" pitchFamily="1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3087" name="Picture 15" descr="log_hellblau_e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5025" y="5027613"/>
            <a:ext cx="3783013" cy="15938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652120" y="6309320"/>
            <a:ext cx="2133600" cy="365125"/>
          </a:xfrm>
        </p:spPr>
        <p:txBody>
          <a:bodyPr/>
          <a:lstStyle/>
          <a:p>
            <a:fld id="{647A4021-3473-4019-BB4C-4D76BCCBC05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771800" y="630932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7850" y="1520825"/>
            <a:ext cx="3810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40250" y="1520825"/>
            <a:ext cx="3810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A4021-3473-4019-BB4C-4D76BCCBC05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71600" y="62373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7850" y="685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520825"/>
            <a:ext cx="7772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31" name="Picture 7" descr="nctlogo_rg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1150" y="6248400"/>
            <a:ext cx="1000125" cy="400050"/>
          </a:xfrm>
          <a:prstGeom prst="rect">
            <a:avLst/>
          </a:prstGeom>
          <a:noFill/>
        </p:spPr>
      </p:pic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0" y="0"/>
            <a:ext cx="9144000" cy="152400"/>
            <a:chOff x="0" y="0"/>
            <a:chExt cx="5760" cy="96"/>
          </a:xfrm>
        </p:grpSpPr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721" cy="96"/>
            </a:xfrm>
            <a:prstGeom prst="rect">
              <a:avLst/>
            </a:prstGeom>
            <a:solidFill>
              <a:srgbClr val="A0B4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720" y="0"/>
              <a:ext cx="1439" cy="96"/>
            </a:xfrm>
            <a:prstGeom prst="rect">
              <a:avLst/>
            </a:prstGeom>
            <a:solidFill>
              <a:srgbClr val="3273C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2158" y="0"/>
              <a:ext cx="3602" cy="96"/>
            </a:xfrm>
            <a:prstGeom prst="rect">
              <a:avLst/>
            </a:prstGeom>
            <a:solidFill>
              <a:srgbClr val="0018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5292080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4021-3473-4019-BB4C-4D76BCCBC05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80257" y="494670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PROMISE Trial</a:t>
            </a:r>
          </a:p>
          <a:p>
            <a:pPr algn="ctr"/>
            <a:endParaRPr lang="en-US" sz="3600" dirty="0">
              <a:solidFill>
                <a:srgbClr val="002060"/>
              </a:solidFill>
            </a:endParaRPr>
          </a:p>
          <a:p>
            <a:pPr algn="ctr"/>
            <a:endParaRPr lang="en-US" sz="3600" dirty="0">
              <a:solidFill>
                <a:srgbClr val="002060"/>
              </a:solidFill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</a:rPr>
              <a:t> </a:t>
            </a:r>
          </a:p>
          <a:p>
            <a:pPr algn="ctr"/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71" y="6141252"/>
            <a:ext cx="2600703" cy="3120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60" y="4581128"/>
            <a:ext cx="4449624" cy="11253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2" descr="C:\Users\zoernig\Desktop\2017-01-31 11-21-2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46" y="5713391"/>
            <a:ext cx="1728192" cy="102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zoernig\Desktop\2017-09-22 16-29-5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30" y="5708507"/>
            <a:ext cx="976104" cy="9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5" y="4688373"/>
            <a:ext cx="2238179" cy="90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 bwMode="auto">
          <a:xfrm>
            <a:off x="7884368" y="5917069"/>
            <a:ext cx="1152128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7751" y="108264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i="1" dirty="0" err="1">
                <a:solidFill>
                  <a:srgbClr val="002060"/>
                </a:solidFill>
              </a:rPr>
              <a:t>PRedictive</a:t>
            </a:r>
            <a:r>
              <a:rPr lang="en-US" sz="1800" i="1" dirty="0">
                <a:solidFill>
                  <a:srgbClr val="002060"/>
                </a:solidFill>
              </a:rPr>
              <a:t> </a:t>
            </a:r>
            <a:r>
              <a:rPr lang="en-US" sz="1800" i="1" dirty="0" err="1">
                <a:solidFill>
                  <a:srgbClr val="002060"/>
                </a:solidFill>
              </a:rPr>
              <a:t>immunOlogical</a:t>
            </a:r>
            <a:r>
              <a:rPr lang="en-US" sz="1800" i="1" dirty="0">
                <a:solidFill>
                  <a:srgbClr val="002060"/>
                </a:solidFill>
              </a:rPr>
              <a:t> </a:t>
            </a:r>
            <a:r>
              <a:rPr lang="en-US" sz="1800" i="1" dirty="0" err="1">
                <a:solidFill>
                  <a:srgbClr val="002060"/>
                </a:solidFill>
              </a:rPr>
              <a:t>sIgnatureS</a:t>
            </a:r>
            <a:r>
              <a:rPr lang="en-US" sz="1800" i="1" dirty="0">
                <a:solidFill>
                  <a:srgbClr val="002060"/>
                </a:solidFill>
              </a:rPr>
              <a:t> in lung cancer</a:t>
            </a:r>
          </a:p>
          <a:p>
            <a:pPr algn="ctr">
              <a:defRPr/>
            </a:pPr>
            <a:r>
              <a:rPr lang="en-US" sz="1800" i="1" dirty="0">
                <a:solidFill>
                  <a:srgbClr val="002060"/>
                </a:solidFill>
              </a:rPr>
              <a:t>PI: Prof. Dr. Dirk Jäger </a:t>
            </a:r>
          </a:p>
        </p:txBody>
      </p:sp>
      <p:sp>
        <p:nvSpPr>
          <p:cNvPr id="14" name="Rechteck 13"/>
          <p:cNvSpPr/>
          <p:nvPr/>
        </p:nvSpPr>
        <p:spPr>
          <a:xfrm>
            <a:off x="611560" y="2151071"/>
            <a:ext cx="793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de-DE" sz="1800" u="sng" dirty="0">
                <a:solidFill>
                  <a:srgbClr val="002060"/>
                </a:solidFill>
              </a:rPr>
              <a:t>Goal: Identification of biomarker signature that predict response/resistance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2463" y="2517240"/>
            <a:ext cx="776464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de-DE" sz="1800" dirty="0">
                <a:solidFill>
                  <a:srgbClr val="002060"/>
                </a:solidFill>
              </a:rPr>
              <a:t>Exploratory biomarker trial for 150 newly diagnosed stage IV NSCLC patients </a:t>
            </a:r>
          </a:p>
          <a:p>
            <a:pPr marL="268288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de-DE" sz="1800" dirty="0">
                <a:solidFill>
                  <a:srgbClr val="002060"/>
                </a:solidFill>
              </a:rPr>
              <a:t>Longitudinal biomaterial collection</a:t>
            </a:r>
          </a:p>
          <a:p>
            <a:pPr marL="268288" indent="-2682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de-DE" sz="1800" dirty="0">
                <a:solidFill>
                  <a:srgbClr val="002060"/>
                </a:solidFill>
              </a:rPr>
              <a:t>November 2021: recruitment </a:t>
            </a:r>
            <a:r>
              <a:rPr lang="en-US" altLang="de-DE" sz="1800">
                <a:solidFill>
                  <a:srgbClr val="002060"/>
                </a:solidFill>
              </a:rPr>
              <a:t>of 115 </a:t>
            </a:r>
            <a:r>
              <a:rPr lang="en-US" altLang="de-DE" sz="1800" dirty="0">
                <a:solidFill>
                  <a:srgbClr val="002060"/>
                </a:solidFill>
              </a:rPr>
              <a:t>patients </a:t>
            </a:r>
          </a:p>
          <a:p>
            <a:pPr marL="92075" indent="-92075">
              <a:lnSpc>
                <a:spcPct val="150000"/>
              </a:lnSpc>
              <a:buFont typeface="Arial" pitchFamily="34" charset="0"/>
              <a:buChar char="•"/>
            </a:pPr>
            <a:endParaRPr lang="en-US" altLang="de-DE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-540568" y="26064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002060"/>
                </a:solidFill>
              </a:rPr>
              <a:t>Gewinnung von Biomaterialproben</a:t>
            </a:r>
          </a:p>
        </p:txBody>
      </p:sp>
      <p:sp>
        <p:nvSpPr>
          <p:cNvPr id="3" name="Rechteck 2"/>
          <p:cNvSpPr/>
          <p:nvPr/>
        </p:nvSpPr>
        <p:spPr>
          <a:xfrm>
            <a:off x="287467" y="2720383"/>
            <a:ext cx="7965006" cy="7200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4" name="Textfeld 3"/>
          <p:cNvSpPr txBox="1"/>
          <p:nvPr/>
        </p:nvSpPr>
        <p:spPr>
          <a:xfrm>
            <a:off x="107504" y="1546478"/>
            <a:ext cx="169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Screening</a:t>
            </a:r>
          </a:p>
          <a:p>
            <a:r>
              <a:rPr lang="de-DE" sz="1200" dirty="0">
                <a:solidFill>
                  <a:srgbClr val="002060"/>
                </a:solidFill>
              </a:rPr>
              <a:t>„Baseline“/vor Erstlinientherapie</a:t>
            </a:r>
          </a:p>
          <a:p>
            <a:r>
              <a:rPr lang="de-DE" sz="1200" b="1" dirty="0">
                <a:solidFill>
                  <a:srgbClr val="002060"/>
                </a:solidFill>
              </a:rPr>
              <a:t>T1T2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463931" y="197736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Progress</a:t>
            </a:r>
          </a:p>
          <a:p>
            <a:pPr algn="ctr"/>
            <a:r>
              <a:rPr lang="de-DE" sz="1200" b="1" dirty="0">
                <a:solidFill>
                  <a:srgbClr val="002060"/>
                </a:solidFill>
              </a:rPr>
              <a:t>T3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344251" y="197736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Progress</a:t>
            </a:r>
          </a:p>
          <a:p>
            <a:pPr algn="ctr"/>
            <a:r>
              <a:rPr lang="de-DE" sz="1200" b="1" dirty="0">
                <a:solidFill>
                  <a:srgbClr val="002060"/>
                </a:solidFill>
              </a:rPr>
              <a:t>T4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74659" y="1924521"/>
            <a:ext cx="744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6-10 </a:t>
            </a:r>
          </a:p>
          <a:p>
            <a:pPr algn="ctr"/>
            <a:r>
              <a:rPr lang="de-DE" sz="1200" dirty="0">
                <a:solidFill>
                  <a:srgbClr val="002060"/>
                </a:solidFill>
              </a:rPr>
              <a:t>Wochen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96992" y="2397183"/>
            <a:ext cx="0" cy="2880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7747683" y="2423559"/>
            <a:ext cx="0" cy="2880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4863685" y="2413095"/>
            <a:ext cx="0" cy="2880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215459" y="29866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Gewebe 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15459" y="3246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Blut 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15459" y="350593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Serum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15459" y="3765588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Atemkondensat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15459" y="402523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Stuhl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1557084" y="4025238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sz="1200" b="1" dirty="0">
                <a:solidFill>
                  <a:srgbClr val="C00000"/>
                </a:solidFill>
              </a:rPr>
              <a:t>Stuhl 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1557084" y="3778726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Atemkondensat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07902" y="4736177"/>
            <a:ext cx="809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CPT </a:t>
            </a:r>
            <a:r>
              <a:rPr lang="de-DE" sz="1200" dirty="0" err="1">
                <a:solidFill>
                  <a:srgbClr val="002060"/>
                </a:solidFill>
              </a:rPr>
              <a:t>Vacutainer</a:t>
            </a:r>
            <a:r>
              <a:rPr lang="de-DE" sz="1200" dirty="0">
                <a:solidFill>
                  <a:srgbClr val="002060"/>
                </a:solidFill>
              </a:rPr>
              <a:t> (8ml Blut) unter Therapie bei jeder klinischen Kontrolle (Klinische Pharmakologie/Bioanalytik)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2159675" y="2423559"/>
            <a:ext cx="0" cy="2880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3455819" y="2410574"/>
            <a:ext cx="0" cy="2880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6221895" y="2410574"/>
            <a:ext cx="0" cy="28803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3042891" y="1904122"/>
            <a:ext cx="77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rgbClr val="002060"/>
                </a:solidFill>
              </a:rPr>
              <a:t>T2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rgbClr val="002060"/>
                </a:solidFill>
              </a:rPr>
              <a:t>erweitert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5823457" y="1936147"/>
            <a:ext cx="77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rgbClr val="002060"/>
                </a:solidFill>
              </a:rPr>
              <a:t>T3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rgbClr val="002060"/>
                </a:solidFill>
              </a:rPr>
              <a:t>erweitert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107504" y="5929392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Gewebe: 3 Biopsien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107504" y="6083715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Blut: 100ml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107504" y="6238038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Serum: 7,5ml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107504" y="6392361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Stuhl: 2 Röhrchen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069252" y="29866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Gewebe 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069252" y="3246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Blut 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3069252" y="350593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Serum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3069252" y="3765588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Atemkondensat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3069252" y="402523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Stuhl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4535939" y="29866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Gewebe 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4535939" y="3246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Blut 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4535939" y="350593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Serum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4535939" y="3765588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Atemkondensat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4535939" y="402523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Stuhl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5877564" y="29866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Gewebe 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5877564" y="3246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Blut 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5877564" y="350593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Serum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5877564" y="3765588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Atemkondensat (</a:t>
            </a:r>
            <a:r>
              <a:rPr lang="de-DE" sz="1200" dirty="0" err="1">
                <a:solidFill>
                  <a:srgbClr val="002060"/>
                </a:solidFill>
              </a:rPr>
              <a:t>ggf</a:t>
            </a:r>
            <a:r>
              <a:rPr lang="de-DE" sz="12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5877564" y="4025238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Stuhl (ggf.)</a:t>
            </a:r>
          </a:p>
        </p:txBody>
      </p:sp>
      <p:sp>
        <p:nvSpPr>
          <p:cNvPr id="101" name="Textfeld 100"/>
          <p:cNvSpPr txBox="1"/>
          <p:nvPr/>
        </p:nvSpPr>
        <p:spPr>
          <a:xfrm>
            <a:off x="7468269" y="2986638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Gewebe </a:t>
            </a:r>
          </a:p>
        </p:txBody>
      </p:sp>
      <p:sp>
        <p:nvSpPr>
          <p:cNvPr id="102" name="Textfeld 101"/>
          <p:cNvSpPr txBox="1"/>
          <p:nvPr/>
        </p:nvSpPr>
        <p:spPr>
          <a:xfrm>
            <a:off x="7468269" y="3246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Blut 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7468269" y="350593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Serum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7468269" y="3765588"/>
            <a:ext cx="165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Atemkondensat (ggf.)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7468269" y="4025238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rgbClr val="C00000"/>
                </a:solidFill>
              </a:rPr>
              <a:t>Stuhl (ggf.)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0370"/>
            <a:ext cx="1884836" cy="75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feld 55"/>
          <p:cNvSpPr txBox="1"/>
          <p:nvPr/>
        </p:nvSpPr>
        <p:spPr>
          <a:xfrm>
            <a:off x="179512" y="782019"/>
            <a:ext cx="809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2060"/>
                </a:solidFill>
              </a:rPr>
              <a:t>Gemäß Studienprotokoll Version 5.0 / 16.05.2019 </a:t>
            </a:r>
          </a:p>
        </p:txBody>
      </p:sp>
      <p:sp>
        <p:nvSpPr>
          <p:cNvPr id="57" name="Rechteck 56"/>
          <p:cNvSpPr/>
          <p:nvPr/>
        </p:nvSpPr>
        <p:spPr bwMode="auto">
          <a:xfrm>
            <a:off x="7814373" y="6165304"/>
            <a:ext cx="1294131" cy="6206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788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80108" y="235059"/>
            <a:ext cx="447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2060"/>
                </a:solidFill>
              </a:rPr>
              <a:t>Analyseplattform</a:t>
            </a:r>
            <a:r>
              <a:rPr lang="en-US" sz="3200" dirty="0">
                <a:solidFill>
                  <a:srgbClr val="D63259"/>
                </a:solidFill>
              </a:rPr>
              <a:t>*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7742365" y="6195515"/>
            <a:ext cx="1294131" cy="6206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ad 5"/>
          <p:cNvSpPr/>
          <p:nvPr/>
        </p:nvSpPr>
        <p:spPr>
          <a:xfrm>
            <a:off x="-2628800" y="980728"/>
            <a:ext cx="5425366" cy="5760640"/>
          </a:xfrm>
          <a:prstGeom prst="donut">
            <a:avLst>
              <a:gd name="adj" fmla="val 3601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1079565" y="4364437"/>
            <a:ext cx="2467643" cy="439486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206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107937" y="4444652"/>
            <a:ext cx="65114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002060"/>
                </a:solidFill>
              </a:rPr>
              <a:t>Stuhl</a:t>
            </a:r>
            <a:endParaRPr lang="de-DE" sz="1600" dirty="0">
              <a:solidFill>
                <a:srgbClr val="00B0F0"/>
              </a:solidFill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3880652" y="4366912"/>
            <a:ext cx="4579779" cy="437011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967605" y="4430615"/>
            <a:ext cx="3161894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>
                <a:solidFill>
                  <a:srgbClr val="D63259"/>
                </a:solidFill>
              </a:rPr>
              <a:t>Mikrobiomanalysen</a:t>
            </a:r>
            <a:r>
              <a:rPr lang="de-DE" sz="1200" dirty="0">
                <a:solidFill>
                  <a:srgbClr val="D63259"/>
                </a:solidFill>
              </a:rPr>
              <a:t>/Metagenomanalysen</a:t>
            </a:r>
          </a:p>
          <a:p>
            <a:pPr lvl="0"/>
            <a:endParaRPr lang="de-DE" sz="1200" dirty="0">
              <a:solidFill>
                <a:srgbClr val="002060"/>
              </a:solidFill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1079565" y="4949367"/>
            <a:ext cx="2467643" cy="495614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097182" y="5033370"/>
            <a:ext cx="78899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/>
            <a:r>
              <a:rPr lang="de-DE" sz="1600" dirty="0">
                <a:solidFill>
                  <a:srgbClr val="002060"/>
                </a:solidFill>
              </a:rPr>
              <a:t>Serum</a:t>
            </a:r>
            <a:endParaRPr lang="de-DE" sz="1600" dirty="0">
              <a:solidFill>
                <a:srgbClr val="00B0F0"/>
              </a:solidFill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3880653" y="4862405"/>
            <a:ext cx="4559864" cy="63838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995936" y="4850565"/>
            <a:ext cx="3161895" cy="7109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 sz="1200" dirty="0" err="1">
                <a:solidFill>
                  <a:srgbClr val="002060"/>
                </a:solidFill>
              </a:rPr>
              <a:t>Zytokine</a:t>
            </a:r>
            <a:r>
              <a:rPr lang="de-DE" sz="1200" dirty="0">
                <a:solidFill>
                  <a:srgbClr val="002060"/>
                </a:solidFill>
              </a:rPr>
              <a:t>/</a:t>
            </a:r>
            <a:r>
              <a:rPr lang="de-DE" sz="1200" dirty="0" err="1">
                <a:solidFill>
                  <a:srgbClr val="002060"/>
                </a:solidFill>
              </a:rPr>
              <a:t>Chemokine</a:t>
            </a:r>
            <a:endParaRPr lang="de-DE" sz="1200" dirty="0">
              <a:solidFill>
                <a:srgbClr val="002060"/>
              </a:solidFill>
            </a:endParaRPr>
          </a:p>
          <a:p>
            <a:pPr lvl="0"/>
            <a:r>
              <a:rPr lang="de-DE" sz="1200" dirty="0">
                <a:solidFill>
                  <a:srgbClr val="002060"/>
                </a:solidFill>
              </a:rPr>
              <a:t>Autoantikörperanalysen</a:t>
            </a:r>
          </a:p>
          <a:p>
            <a:pPr lvl="0"/>
            <a:r>
              <a:rPr lang="de-DE" sz="1200" dirty="0" err="1">
                <a:solidFill>
                  <a:srgbClr val="002060"/>
                </a:solidFill>
              </a:rPr>
              <a:t>Metabolomanalysen</a:t>
            </a:r>
            <a:endParaRPr lang="de-DE" sz="1200" dirty="0">
              <a:solidFill>
                <a:srgbClr val="002060"/>
              </a:solidFill>
            </a:endParaRPr>
          </a:p>
        </p:txBody>
      </p:sp>
      <p:sp>
        <p:nvSpPr>
          <p:cNvPr id="229" name="Abgerundetes Rechteck 228"/>
          <p:cNvSpPr/>
          <p:nvPr/>
        </p:nvSpPr>
        <p:spPr>
          <a:xfrm>
            <a:off x="1079565" y="5580365"/>
            <a:ext cx="2467643" cy="41362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107937" y="5626135"/>
            <a:ext cx="15564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2060"/>
                </a:solidFill>
              </a:rPr>
              <a:t>Blut/PBMC</a:t>
            </a:r>
            <a:endParaRPr lang="de-DE" sz="1600" baseline="-25000" dirty="0">
              <a:solidFill>
                <a:srgbClr val="00B0F0"/>
              </a:solidFill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3880652" y="5554798"/>
            <a:ext cx="4579779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995936" y="5573254"/>
            <a:ext cx="2203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Funktionelle Analysen</a:t>
            </a:r>
          </a:p>
          <a:p>
            <a:r>
              <a:rPr lang="de-DE" sz="1200" dirty="0">
                <a:solidFill>
                  <a:srgbClr val="002060"/>
                </a:solidFill>
              </a:rPr>
              <a:t>Pharmakologische Analysen</a:t>
            </a:r>
          </a:p>
        </p:txBody>
      </p:sp>
      <p:sp>
        <p:nvSpPr>
          <p:cNvPr id="234" name="Abgerundetes Rechteck 233"/>
          <p:cNvSpPr/>
          <p:nvPr/>
        </p:nvSpPr>
        <p:spPr>
          <a:xfrm>
            <a:off x="1079565" y="6105556"/>
            <a:ext cx="2467644" cy="39571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1107937" y="6135970"/>
            <a:ext cx="1609736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002060"/>
                </a:solidFill>
              </a:rPr>
              <a:t>Atemkondensat</a:t>
            </a:r>
            <a:endParaRPr lang="de-DE" sz="1600" dirty="0">
              <a:solidFill>
                <a:srgbClr val="00B0F0"/>
              </a:solidFill>
            </a:endParaRPr>
          </a:p>
        </p:txBody>
      </p:sp>
      <p:sp>
        <p:nvSpPr>
          <p:cNvPr id="237" name="Abgerundetes Rechteck 236"/>
          <p:cNvSpPr/>
          <p:nvPr/>
        </p:nvSpPr>
        <p:spPr>
          <a:xfrm>
            <a:off x="3880652" y="6110122"/>
            <a:ext cx="4579779" cy="40050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995936" y="6173990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 err="1">
                <a:solidFill>
                  <a:srgbClr val="D63259"/>
                </a:solidFill>
              </a:rPr>
              <a:t>Proteomanalysen</a:t>
            </a:r>
            <a:endParaRPr lang="de-DE" sz="1200" dirty="0">
              <a:solidFill>
                <a:srgbClr val="D63259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1079565" y="3241551"/>
            <a:ext cx="2466781" cy="43392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107937" y="3287374"/>
            <a:ext cx="203910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2060"/>
                </a:solidFill>
              </a:rPr>
              <a:t>„</a:t>
            </a:r>
            <a:r>
              <a:rPr lang="de-DE" sz="1600" dirty="0" err="1">
                <a:solidFill>
                  <a:srgbClr val="002060"/>
                </a:solidFill>
              </a:rPr>
              <a:t>Buffy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Coat</a:t>
            </a:r>
            <a:r>
              <a:rPr lang="de-DE" sz="1600" dirty="0">
                <a:solidFill>
                  <a:srgbClr val="002060"/>
                </a:solidFill>
              </a:rPr>
              <a:t>“/PBMC</a:t>
            </a:r>
            <a:endParaRPr lang="de-DE" sz="1600" dirty="0">
              <a:solidFill>
                <a:srgbClr val="00B0F0"/>
              </a:solidFill>
            </a:endParaRPr>
          </a:p>
        </p:txBody>
      </p:sp>
      <p:sp>
        <p:nvSpPr>
          <p:cNvPr id="226" name="Abgerundetes Rechteck 225"/>
          <p:cNvSpPr/>
          <p:nvPr/>
        </p:nvSpPr>
        <p:spPr>
          <a:xfrm>
            <a:off x="3880652" y="3251569"/>
            <a:ext cx="4579779" cy="54904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995936" y="3264092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>
                <a:solidFill>
                  <a:srgbClr val="002060"/>
                </a:solidFill>
              </a:rPr>
              <a:t>Genomsequenzierung</a:t>
            </a:r>
          </a:p>
          <a:p>
            <a:pPr lvl="0"/>
            <a:r>
              <a:rPr lang="de-DE" sz="1200" dirty="0">
                <a:solidFill>
                  <a:srgbClr val="002060"/>
                </a:solidFill>
              </a:rPr>
              <a:t>TCR </a:t>
            </a:r>
            <a:r>
              <a:rPr lang="de-DE" sz="1200" dirty="0" err="1">
                <a:solidFill>
                  <a:srgbClr val="002060"/>
                </a:solidFill>
              </a:rPr>
              <a:t>Klonalität</a:t>
            </a:r>
            <a:endParaRPr lang="de-DE" sz="1200" dirty="0">
              <a:solidFill>
                <a:srgbClr val="002060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1079565" y="3815901"/>
            <a:ext cx="2458093" cy="45376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107937" y="3878935"/>
            <a:ext cx="175560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rgbClr val="002060"/>
                </a:solidFill>
              </a:rPr>
              <a:t>Zellfreies Plasma</a:t>
            </a:r>
            <a:endParaRPr lang="de-DE" sz="1600" dirty="0">
              <a:solidFill>
                <a:srgbClr val="00B0F0"/>
              </a:solidFill>
            </a:endParaRPr>
          </a:p>
        </p:txBody>
      </p:sp>
      <p:sp>
        <p:nvSpPr>
          <p:cNvPr id="238" name="Abgerundetes Rechteck 237"/>
          <p:cNvSpPr/>
          <p:nvPr/>
        </p:nvSpPr>
        <p:spPr>
          <a:xfrm>
            <a:off x="3880652" y="3838492"/>
            <a:ext cx="4579779" cy="454604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995936" y="3944089"/>
            <a:ext cx="1924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 err="1">
                <a:solidFill>
                  <a:srgbClr val="002060"/>
                </a:solidFill>
              </a:rPr>
              <a:t>Exomsequenzierung</a:t>
            </a:r>
            <a:r>
              <a:rPr lang="de-DE" sz="1200" dirty="0">
                <a:solidFill>
                  <a:srgbClr val="002060"/>
                </a:solidFill>
              </a:rPr>
              <a:t> (WES)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1079565" y="1340768"/>
            <a:ext cx="2477684" cy="473422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107937" y="1412776"/>
            <a:ext cx="23022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de-DE" sz="1600" dirty="0">
                <a:solidFill>
                  <a:srgbClr val="002060"/>
                </a:solidFill>
              </a:rPr>
              <a:t>Biopsien: </a:t>
            </a:r>
            <a:r>
              <a:rPr lang="de-DE" sz="1600" dirty="0" err="1">
                <a:solidFill>
                  <a:srgbClr val="002060"/>
                </a:solidFill>
              </a:rPr>
              <a:t>Cryogewebe</a:t>
            </a:r>
            <a:endParaRPr lang="de-DE" sz="1600" dirty="0">
              <a:solidFill>
                <a:srgbClr val="00B0F0"/>
              </a:solidFill>
            </a:endParaRPr>
          </a:p>
        </p:txBody>
      </p:sp>
      <p:sp>
        <p:nvSpPr>
          <p:cNvPr id="239" name="Abgerundetes Rechteck 238"/>
          <p:cNvSpPr/>
          <p:nvPr/>
        </p:nvSpPr>
        <p:spPr>
          <a:xfrm>
            <a:off x="3880652" y="404664"/>
            <a:ext cx="4579779" cy="1955549"/>
          </a:xfrm>
          <a:prstGeom prst="roundRect">
            <a:avLst>
              <a:gd name="adj" fmla="val 855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995936" y="404664"/>
            <a:ext cx="3233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002060"/>
                </a:solidFill>
              </a:defRPr>
            </a:lvl1pPr>
          </a:lstStyle>
          <a:p>
            <a:r>
              <a:rPr lang="de-DE" dirty="0"/>
              <a:t>Genomsequenzierung (WGS)</a:t>
            </a:r>
          </a:p>
          <a:p>
            <a:r>
              <a:rPr lang="de-DE" dirty="0"/>
              <a:t>CIN Analyse</a:t>
            </a:r>
          </a:p>
          <a:p>
            <a:r>
              <a:rPr lang="de-DE" dirty="0" err="1"/>
              <a:t>Transkriptomsequenzierung</a:t>
            </a:r>
            <a:r>
              <a:rPr lang="de-DE" dirty="0"/>
              <a:t> (</a:t>
            </a:r>
            <a:r>
              <a:rPr lang="de-DE" dirty="0" err="1"/>
              <a:t>RNASeq</a:t>
            </a:r>
            <a:r>
              <a:rPr lang="de-DE" dirty="0"/>
              <a:t>)</a:t>
            </a:r>
          </a:p>
          <a:p>
            <a:r>
              <a:rPr lang="de-DE" dirty="0" err="1"/>
              <a:t>Immunhistochemie</a:t>
            </a:r>
            <a:r>
              <a:rPr lang="de-DE" dirty="0"/>
              <a:t> (IHC)</a:t>
            </a:r>
          </a:p>
          <a:p>
            <a:r>
              <a:rPr lang="de-DE" dirty="0" err="1"/>
              <a:t>Zytokine</a:t>
            </a:r>
            <a:r>
              <a:rPr lang="de-DE" dirty="0"/>
              <a:t>/</a:t>
            </a:r>
            <a:r>
              <a:rPr lang="de-DE" dirty="0" err="1"/>
              <a:t>Chemokine</a:t>
            </a:r>
            <a:endParaRPr lang="de-DE" dirty="0"/>
          </a:p>
          <a:p>
            <a:r>
              <a:rPr lang="de-DE" dirty="0"/>
              <a:t>Raman </a:t>
            </a:r>
            <a:r>
              <a:rPr lang="de-DE" dirty="0" err="1"/>
              <a:t>Spektrometrie</a:t>
            </a:r>
            <a:endParaRPr lang="de-DE" dirty="0"/>
          </a:p>
          <a:p>
            <a:r>
              <a:rPr lang="de-DE" dirty="0"/>
              <a:t>Autoantikörperanalysen</a:t>
            </a:r>
          </a:p>
          <a:p>
            <a:r>
              <a:rPr lang="de-DE" dirty="0">
                <a:solidFill>
                  <a:srgbClr val="D63259"/>
                </a:solidFill>
              </a:rPr>
              <a:t>Pharmakologische Analysen</a:t>
            </a:r>
          </a:p>
          <a:p>
            <a:r>
              <a:rPr lang="de-DE" dirty="0" err="1"/>
              <a:t>Metabolomanalysen</a:t>
            </a:r>
            <a:endParaRPr lang="de-DE" dirty="0"/>
          </a:p>
          <a:p>
            <a:r>
              <a:rPr lang="de-DE" dirty="0" err="1">
                <a:solidFill>
                  <a:srgbClr val="D63259"/>
                </a:solidFill>
              </a:rPr>
              <a:t>Mikrobiomanalysen</a:t>
            </a:r>
            <a:r>
              <a:rPr lang="de-DE" dirty="0">
                <a:solidFill>
                  <a:srgbClr val="D63259"/>
                </a:solidFill>
              </a:rPr>
              <a:t>/Metagenomanalysen</a:t>
            </a:r>
          </a:p>
        </p:txBody>
      </p:sp>
      <p:sp>
        <p:nvSpPr>
          <p:cNvPr id="255" name="Textfeld 254"/>
          <p:cNvSpPr txBox="1"/>
          <p:nvPr/>
        </p:nvSpPr>
        <p:spPr>
          <a:xfrm>
            <a:off x="5097533" y="6567949"/>
            <a:ext cx="4063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D63259"/>
                </a:solidFill>
              </a:rPr>
              <a:t>* Etablierung der </a:t>
            </a:r>
            <a:r>
              <a:rPr lang="de-DE" sz="1100" dirty="0" err="1">
                <a:solidFill>
                  <a:srgbClr val="D63259"/>
                </a:solidFill>
              </a:rPr>
              <a:t>Assays</a:t>
            </a:r>
            <a:r>
              <a:rPr lang="de-DE" sz="1100" dirty="0">
                <a:solidFill>
                  <a:srgbClr val="D63259"/>
                </a:solidFill>
              </a:rPr>
              <a:t>, Analysen, Zusammenarbeit </a:t>
            </a:r>
            <a:r>
              <a:rPr lang="de-DE" sz="1100" dirty="0" err="1">
                <a:solidFill>
                  <a:srgbClr val="D63259"/>
                </a:solidFill>
              </a:rPr>
              <a:t>ongoing</a:t>
            </a:r>
            <a:endParaRPr lang="de-DE" sz="1100" dirty="0">
              <a:solidFill>
                <a:srgbClr val="D63259"/>
              </a:solidFill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79565" y="2482827"/>
            <a:ext cx="2477684" cy="47342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260" name="Textfeld 259"/>
          <p:cNvSpPr txBox="1"/>
          <p:nvPr/>
        </p:nvSpPr>
        <p:spPr>
          <a:xfrm>
            <a:off x="1107937" y="2554835"/>
            <a:ext cx="242726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lvl="1"/>
            <a:r>
              <a:rPr lang="de-DE" sz="1600" dirty="0">
                <a:solidFill>
                  <a:srgbClr val="002060"/>
                </a:solidFill>
              </a:rPr>
              <a:t>Biopsien: FFPE Gewebe</a:t>
            </a:r>
            <a:endParaRPr lang="de-DE" sz="1600" dirty="0">
              <a:solidFill>
                <a:srgbClr val="00B0F0"/>
              </a:solidFill>
            </a:endParaRPr>
          </a:p>
        </p:txBody>
      </p:sp>
      <p:sp>
        <p:nvSpPr>
          <p:cNvPr id="261" name="Abgerundetes Rechteck 260"/>
          <p:cNvSpPr/>
          <p:nvPr/>
        </p:nvSpPr>
        <p:spPr>
          <a:xfrm>
            <a:off x="3880652" y="2442718"/>
            <a:ext cx="4579779" cy="712323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995936" y="2490197"/>
            <a:ext cx="3407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>
                <a:solidFill>
                  <a:srgbClr val="002060"/>
                </a:solidFill>
              </a:rPr>
              <a:t>Panel-Sequenzierung (z.B. TSO500)</a:t>
            </a:r>
          </a:p>
          <a:p>
            <a:pPr lvl="0"/>
            <a:r>
              <a:rPr lang="de-DE" sz="1200" dirty="0" err="1">
                <a:solidFill>
                  <a:srgbClr val="002060"/>
                </a:solidFill>
              </a:rPr>
              <a:t>Focussierte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Transkriptomanalysen</a:t>
            </a:r>
            <a:r>
              <a:rPr lang="de-DE" sz="1200" dirty="0">
                <a:solidFill>
                  <a:srgbClr val="002060"/>
                </a:solidFill>
              </a:rPr>
              <a:t> (Nanostring)</a:t>
            </a:r>
          </a:p>
          <a:p>
            <a:pPr lvl="0"/>
            <a:r>
              <a:rPr lang="de-DE" sz="1200" dirty="0" err="1">
                <a:solidFill>
                  <a:srgbClr val="002060"/>
                </a:solidFill>
              </a:rPr>
              <a:t>Immunhistochemie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/>
              <a:t>(IHC)</a:t>
            </a:r>
            <a:endParaRPr lang="de-DE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8506"/>
      </p:ext>
    </p:extLst>
  </p:cSld>
  <p:clrMapOvr>
    <a:masterClrMapping/>
  </p:clrMapOvr>
</p:sld>
</file>

<file path=ppt/theme/theme1.xml><?xml version="1.0" encoding="utf-8"?>
<a:theme xmlns:a="http://schemas.openxmlformats.org/drawingml/2006/main" name="nct_ppt_oben_2010_englisch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3E4F6"/>
      </a:accent1>
      <a:accent2>
        <a:srgbClr val="00186F"/>
      </a:accent2>
      <a:accent3>
        <a:srgbClr val="FFFFFF"/>
      </a:accent3>
      <a:accent4>
        <a:srgbClr val="000000"/>
      </a:accent4>
      <a:accent5>
        <a:srgbClr val="E6EFFA"/>
      </a:accent5>
      <a:accent6>
        <a:srgbClr val="001564"/>
      </a:accent6>
      <a:hlink>
        <a:srgbClr val="2873C5"/>
      </a:hlink>
      <a:folHlink>
        <a:srgbClr val="A1B400"/>
      </a:folHlink>
    </a:clrScheme>
    <a:fontScheme name="Larissa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3E4F6"/>
        </a:accent1>
        <a:accent2>
          <a:srgbClr val="00186F"/>
        </a:accent2>
        <a:accent3>
          <a:srgbClr val="FFFFFF"/>
        </a:accent3>
        <a:accent4>
          <a:srgbClr val="000000"/>
        </a:accent4>
        <a:accent5>
          <a:srgbClr val="E6EFFA"/>
        </a:accent5>
        <a:accent6>
          <a:srgbClr val="001564"/>
        </a:accent6>
        <a:hlink>
          <a:srgbClr val="2873C5"/>
        </a:hlink>
        <a:folHlink>
          <a:srgbClr val="A1B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285</Words>
  <Application>Microsoft Office PowerPoint</Application>
  <PresentationFormat>On-screen Show (4:3)</PresentationFormat>
  <Paragraphs>96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</vt:lpstr>
      <vt:lpstr>Wingdings</vt:lpstr>
      <vt:lpstr>nct_ppt_oben_2010_englisch</vt:lpstr>
      <vt:lpstr>PowerPoint Presentation</vt:lpstr>
      <vt:lpstr>PowerPoint Presentation</vt:lpstr>
      <vt:lpstr>PowerPoint Presentation</vt:lpstr>
    </vt:vector>
  </TitlesOfParts>
  <Company>DKFZ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in Progress-29.05.2013  Molecular characterization of the breast cancer antigen NY-BR-1</dc:title>
  <dc:creator>metzigj</dc:creator>
  <cp:lastModifiedBy>Kay Charoentong</cp:lastModifiedBy>
  <cp:revision>908</cp:revision>
  <cp:lastPrinted>2008-12-12T09:57:09Z</cp:lastPrinted>
  <dcterms:created xsi:type="dcterms:W3CDTF">2013-05-08T06:50:41Z</dcterms:created>
  <dcterms:modified xsi:type="dcterms:W3CDTF">2021-11-04T13:36:00Z</dcterms:modified>
</cp:coreProperties>
</file>