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77" r:id="rId8"/>
    <p:sldId id="276" r:id="rId9"/>
    <p:sldId id="263" r:id="rId10"/>
    <p:sldId id="261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AF713-AEEE-4088-BF97-03F81DE3B7A8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7DA2F-5FD2-4BB5-9A44-7724F84E5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24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65E4CE-4A33-47BD-85E5-B0140AD62761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9C37-E90A-406E-81AC-E8A966636BB4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6E-D326-4E83-A01B-6227273677C6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2832-3B3D-4EDF-904F-75373228D278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083-84D5-4FB5-B775-0493D442BF06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4C81-AA85-48FD-8A17-76856AB17945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1848-65A3-4EE9-B9E0-301D52C62F44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9D9304-D321-4120-83CF-B5B6AEADA6FE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B1C75F-80B2-4500-930F-CBD40268E081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3160-568D-4CF0-87EA-D628B5AB34C2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68F2-E7B3-4D46-9F4E-5FCE5B0D935B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D44-03BC-4362-8C4C-7DD05918EC57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B3C2-6E59-495E-8DCF-254CC65B18BE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51A5-2958-4857-888C-8C3B0DBFAC02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4E7-01D8-423D-88B2-E092AE0C7ADF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7F2B-38F6-417D-859B-060820C192DA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A20E-F962-4D9A-B1A5-71BB4E0C39B6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B74BE3B-3ACB-40BD-8DA7-325A7E9D2602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180FDE-AE1A-4F02-A57D-2E2A4094BDA9}"/>
              </a:ext>
            </a:extLst>
          </p:cNvPr>
          <p:cNvSpPr txBox="1"/>
          <p:nvPr/>
        </p:nvSpPr>
        <p:spPr>
          <a:xfrm>
            <a:off x="8312623" y="4028417"/>
            <a:ext cx="3285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Авторы</a:t>
            </a:r>
            <a:r>
              <a:rPr lang="en-US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		Сафаров Д.А.</a:t>
            </a:r>
            <a:b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		 Тимохин Е.М.</a:t>
            </a:r>
            <a:b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		 Кутузов Е.С.</a:t>
            </a:r>
            <a:b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		 Рынин Н.И.</a:t>
            </a:r>
            <a:b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		 Никонов М.И.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F42279-394D-4A1E-B5FF-C1021A4F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675936"/>
            <a:ext cx="8825658" cy="1153648"/>
          </a:xfrm>
        </p:spPr>
        <p:txBody>
          <a:bodyPr/>
          <a:lstStyle/>
          <a:p>
            <a:pPr algn="ctr"/>
            <a:r>
              <a:rPr lang="ru-RU" sz="3200" dirty="0"/>
              <a:t>Разработка веб-приложения каталога книг на </a:t>
            </a:r>
            <a:r>
              <a:rPr lang="en-US" sz="3200" dirty="0"/>
              <a:t>Java </a:t>
            </a:r>
            <a:r>
              <a:rPr lang="ru-RU" sz="3200" dirty="0"/>
              <a:t>с базой данных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DD8FBD9-E94C-414B-B567-4C0AE701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9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6A5D5EF-576A-4FD5-B7C0-61F76E283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7669"/>
            <a:ext cx="12116151" cy="640499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1E72B7A-00B6-481A-A72B-AC062AFE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0"/>
            <a:ext cx="838199" cy="5012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2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1) Основной язык разработки </a:t>
            </a:r>
            <a:r>
              <a:rPr lang="en-US" dirty="0"/>
              <a:t>Java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2) Фреймворк </a:t>
            </a:r>
            <a:r>
              <a:rPr lang="en-US" dirty="0"/>
              <a:t>Spring Boot </a:t>
            </a:r>
            <a:r>
              <a:rPr lang="ru-RU" dirty="0"/>
              <a:t>ориентированный для веб-приложения</a:t>
            </a:r>
          </a:p>
          <a:p>
            <a:pPr marL="0" indent="0">
              <a:buNone/>
            </a:pPr>
            <a:r>
              <a:rPr lang="ru-RU" dirty="0"/>
              <a:t>3) Язык БД </a:t>
            </a:r>
            <a:r>
              <a:rPr lang="en-US" dirty="0"/>
              <a:t>PostgreSQL</a:t>
            </a:r>
          </a:p>
          <a:p>
            <a:pPr marL="0" indent="0">
              <a:buNone/>
            </a:pPr>
            <a:r>
              <a:rPr lang="en-US" dirty="0"/>
              <a:t>4) </a:t>
            </a:r>
            <a:r>
              <a:rPr lang="ru-RU" dirty="0"/>
              <a:t>Фреймворк </a:t>
            </a:r>
            <a:r>
              <a:rPr lang="en-US" dirty="0"/>
              <a:t>Spring Data JPA </a:t>
            </a:r>
            <a:r>
              <a:rPr lang="ru-RU" dirty="0"/>
              <a:t>для работы с БД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5) Frontend </a:t>
            </a:r>
            <a:r>
              <a:rPr lang="ru-RU" dirty="0"/>
              <a:t>средство  (</a:t>
            </a:r>
            <a:r>
              <a:rPr lang="en-US" dirty="0"/>
              <a:t>HTML/CSS/JavaScript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6) </a:t>
            </a:r>
            <a:r>
              <a:rPr lang="en-US" dirty="0"/>
              <a:t>Lombok </a:t>
            </a:r>
            <a:r>
              <a:rPr lang="ru-RU" dirty="0"/>
              <a:t>для сокращения и наглядности кода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52BA599-1EA2-4E10-A497-8FA655F7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стека разработки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7789C7A-93D4-4EC5-8D82-F9AF0EF9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9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Архитектура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Архитектура построена из множества взаимодействующих слоёв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1) </a:t>
            </a:r>
            <a:r>
              <a:rPr lang="ru-RU" sz="2000" dirty="0"/>
              <a:t>Слой данных – описание сущностей и связей в БД</a:t>
            </a:r>
          </a:p>
          <a:p>
            <a:pPr marL="0" indent="0">
              <a:buNone/>
            </a:pPr>
            <a:r>
              <a:rPr lang="ru-RU" sz="2000" dirty="0"/>
              <a:t>2) Слой доступа к данным – абстракция БД и доступ к ней</a:t>
            </a:r>
          </a:p>
          <a:p>
            <a:pPr marL="0" indent="0">
              <a:buNone/>
            </a:pPr>
            <a:r>
              <a:rPr lang="ru-RU" sz="2000" dirty="0"/>
              <a:t>3) Бизнес-логика – реализация бизнес-логики работы с данными</a:t>
            </a:r>
          </a:p>
          <a:p>
            <a:pPr marL="0" indent="0">
              <a:buNone/>
            </a:pPr>
            <a:r>
              <a:rPr lang="ru-RU" sz="2000" dirty="0"/>
              <a:t>4) Веб-слой – посредник между логикой приложения, данными и клиентом</a:t>
            </a:r>
          </a:p>
          <a:p>
            <a:pPr marL="0" indent="0">
              <a:buNone/>
            </a:pPr>
            <a:r>
              <a:rPr lang="ru-RU" sz="2000" dirty="0"/>
              <a:t>5) Слой представления – то с чем работает пользователь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B30B35-E3AE-4604-9F9E-EB77F6EF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8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базы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D06C3C8-B1A1-487D-87F3-56B9EF213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2267" y="2359402"/>
            <a:ext cx="10167466" cy="352493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5C4DEF-5433-4CE2-A144-ADFCEB6C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2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000" dirty="0"/>
              <a:t>Таблицы БД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ru-RU" sz="2000" dirty="0"/>
              <a:t>1) </a:t>
            </a:r>
            <a:r>
              <a:rPr lang="en-US" sz="2000" dirty="0"/>
              <a:t>Authors </a:t>
            </a:r>
            <a:r>
              <a:rPr lang="ru-RU" sz="2000" dirty="0"/>
              <a:t>					</a:t>
            </a:r>
            <a:r>
              <a:rPr lang="en-US" sz="2000" dirty="0"/>
              <a:t>– </a:t>
            </a:r>
            <a:r>
              <a:rPr lang="ru-RU" sz="2000" dirty="0"/>
              <a:t>	хранение данных об авторе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2) </a:t>
            </a:r>
            <a:r>
              <a:rPr lang="en-US" sz="2000" dirty="0" err="1"/>
              <a:t>publishing_companies</a:t>
            </a:r>
            <a:r>
              <a:rPr lang="ru-RU" sz="2000" dirty="0"/>
              <a:t> 	–	 хранение данных о издательствах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3) books</a:t>
            </a:r>
            <a:r>
              <a:rPr lang="ru-RU" sz="2000" dirty="0"/>
              <a:t> 					– 	хранение данных  о книгах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4) authorships</a:t>
            </a:r>
            <a:r>
              <a:rPr lang="ru-RU" sz="2000" dirty="0"/>
              <a:t> 				– 	связь между книгами и авторами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5) styles</a:t>
            </a:r>
            <a:r>
              <a:rPr lang="ru-RU" sz="2000" dirty="0"/>
              <a:t> 					– 	хранение стилей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6) </a:t>
            </a:r>
            <a:r>
              <a:rPr lang="en-US" sz="2000" dirty="0" err="1"/>
              <a:t>book_styles</a:t>
            </a:r>
            <a:r>
              <a:rPr lang="ru-RU" sz="2000" dirty="0"/>
              <a:t> 				– 	связь между книгами и стилями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7) Administrators</a:t>
            </a:r>
            <a:r>
              <a:rPr lang="ru-RU" sz="2000" dirty="0"/>
              <a:t> 			– 	хранение данных об администраторах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5B2C9D-2166-4B5E-98B8-4BA76662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1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пользовательского интерфейса (</a:t>
            </a:r>
            <a:r>
              <a:rPr lang="en-US" dirty="0"/>
              <a:t>Frontend)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данном проекте используется фреймворк </a:t>
            </a:r>
            <a:r>
              <a:rPr lang="en-US" sz="2000" dirty="0"/>
              <a:t>Bootstrap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Основные компоненты интерфейса</a:t>
            </a:r>
            <a:r>
              <a:rPr lang="en-US" sz="2000" dirty="0"/>
              <a:t>:</a:t>
            </a:r>
            <a:endParaRPr lang="ru-RU" sz="2000" dirty="0"/>
          </a:p>
          <a:p>
            <a:pPr marL="400050" lvl="1" indent="0">
              <a:buNone/>
            </a:pPr>
            <a:r>
              <a:rPr lang="ru-RU" sz="2000" dirty="0"/>
              <a:t>1)  Заглавное меню с основными разделами</a:t>
            </a:r>
          </a:p>
          <a:p>
            <a:pPr marL="400050" lvl="1" indent="0">
              <a:buNone/>
            </a:pPr>
            <a:r>
              <a:rPr lang="ru-RU" sz="2000" dirty="0"/>
              <a:t>2) Таблицы для представления данных</a:t>
            </a:r>
          </a:p>
          <a:p>
            <a:pPr marL="400050" lvl="1" indent="0">
              <a:buNone/>
            </a:pPr>
            <a:r>
              <a:rPr lang="ru-RU" sz="2000" dirty="0"/>
              <a:t>3) Поля ввода данных</a:t>
            </a:r>
          </a:p>
          <a:p>
            <a:pPr marL="400050" lvl="1" indent="0">
              <a:buNone/>
            </a:pPr>
            <a:r>
              <a:rPr lang="ru-RU" sz="2000" dirty="0"/>
              <a:t>4) Кнопки для взаимодействия с данными (поиск, удаление, добавление и т.д.)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006AEC-276D-4033-9F27-CF78DF45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5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ДОПИЛИТЬ АААААААА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809B73-0907-4104-86EE-4AD112848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240" y="2315633"/>
            <a:ext cx="8013520" cy="400050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1FCEECA-11F6-43F3-942E-0B27B748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71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Разработка </a:t>
            </a:r>
            <a:r>
              <a:rPr lang="en-US" sz="4000" dirty="0"/>
              <a:t>Backend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Использование </a:t>
            </a:r>
            <a:r>
              <a:rPr lang="en-US" sz="2000" dirty="0"/>
              <a:t>spring-boot:</a:t>
            </a:r>
            <a:endParaRPr lang="ru-RU" sz="2000" dirty="0"/>
          </a:p>
          <a:p>
            <a:pPr marL="400050" lvl="1" indent="0">
              <a:buNone/>
            </a:pPr>
            <a:r>
              <a:rPr lang="ru-RU" sz="2000" dirty="0"/>
              <a:t>1) </a:t>
            </a:r>
            <a:r>
              <a:rPr lang="ru-RU" sz="2000" dirty="0" err="1"/>
              <a:t>spring-boot-starter-data-jpa</a:t>
            </a:r>
            <a:r>
              <a:rPr lang="ru-RU" sz="2000" dirty="0"/>
              <a:t> — для работы с JPA и удобной интеграции с базой данных через </a:t>
            </a:r>
            <a:r>
              <a:rPr lang="ru-RU" sz="2000" dirty="0" err="1"/>
              <a:t>Spring</a:t>
            </a:r>
            <a:r>
              <a:rPr lang="ru-RU" sz="2000" dirty="0"/>
              <a:t> </a:t>
            </a:r>
            <a:r>
              <a:rPr lang="ru-RU" sz="2000" dirty="0" err="1"/>
              <a:t>Data</a:t>
            </a:r>
            <a:r>
              <a:rPr lang="ru-RU" sz="2000" dirty="0"/>
              <a:t>.</a:t>
            </a:r>
          </a:p>
          <a:p>
            <a:pPr marL="400050" lvl="1" indent="0">
              <a:buNone/>
            </a:pPr>
            <a:r>
              <a:rPr lang="ru-RU" sz="2000" dirty="0"/>
              <a:t>2) </a:t>
            </a:r>
            <a:r>
              <a:rPr lang="en-US" sz="2000" dirty="0"/>
              <a:t>spring-boot-starter-web — </a:t>
            </a:r>
            <a:r>
              <a:rPr lang="ru-RU" sz="2000" dirty="0"/>
              <a:t>для создания </a:t>
            </a:r>
            <a:r>
              <a:rPr lang="en-US" sz="2000" dirty="0"/>
              <a:t>REST API, MVC-</a:t>
            </a:r>
            <a:r>
              <a:rPr lang="ru-RU" sz="2000" dirty="0"/>
              <a:t>контроллеров и обработки </a:t>
            </a:r>
            <a:r>
              <a:rPr lang="en-US" sz="2000" dirty="0"/>
              <a:t>HTTP-</a:t>
            </a:r>
            <a:r>
              <a:rPr lang="ru-RU" sz="2000" dirty="0"/>
              <a:t>запросов.</a:t>
            </a:r>
          </a:p>
          <a:p>
            <a:pPr marL="400050" lvl="1" indent="0">
              <a:buNone/>
            </a:pPr>
            <a:r>
              <a:rPr lang="ru-RU" sz="2000" dirty="0"/>
              <a:t>3) </a:t>
            </a:r>
            <a:r>
              <a:rPr lang="en-US" sz="2000" dirty="0"/>
              <a:t>spring-boot-starter-validation — </a:t>
            </a:r>
            <a:r>
              <a:rPr lang="ru-RU" sz="2000" dirty="0"/>
              <a:t>для валидации данных (</a:t>
            </a:r>
            <a:r>
              <a:rPr lang="en-US" sz="2000" dirty="0"/>
              <a:t>Bean Validation/Jakarta Validation).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11B50C-FE1D-4512-98B8-938A5B9A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Разработка </a:t>
            </a:r>
            <a:r>
              <a:rPr lang="en-US" sz="3600" dirty="0"/>
              <a:t>Backend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6" y="2370667"/>
            <a:ext cx="11040533" cy="3708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каждый тип сущности заведён свой </a:t>
            </a:r>
            <a:r>
              <a:rPr lang="en-US" dirty="0"/>
              <a:t>REST-</a:t>
            </a:r>
            <a:r>
              <a:rPr lang="ru-RU" dirty="0"/>
              <a:t>контроллер: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AuthorController</a:t>
            </a:r>
            <a:r>
              <a:rPr lang="en-US" dirty="0"/>
              <a:t>, </a:t>
            </a:r>
            <a:r>
              <a:rPr lang="en-US" dirty="0" err="1"/>
              <a:t>BookController</a:t>
            </a:r>
            <a:r>
              <a:rPr lang="en-US" dirty="0"/>
              <a:t>, </a:t>
            </a:r>
            <a:r>
              <a:rPr lang="en-US" dirty="0" err="1"/>
              <a:t>StylesController</a:t>
            </a:r>
            <a:r>
              <a:rPr lang="en-US" dirty="0"/>
              <a:t> </a:t>
            </a:r>
            <a:r>
              <a:rPr lang="ru-RU" dirty="0"/>
              <a:t>и т. д.</a:t>
            </a:r>
          </a:p>
          <a:p>
            <a:pPr marL="0" indent="0">
              <a:buNone/>
            </a:pPr>
            <a:r>
              <a:rPr lang="ru-RU" dirty="0"/>
              <a:t>Каждый контроллер обрабатывает </a:t>
            </a:r>
            <a:r>
              <a:rPr lang="en-US" dirty="0"/>
              <a:t>CRUD-</a:t>
            </a:r>
            <a:r>
              <a:rPr lang="ru-RU" dirty="0"/>
              <a:t>операции:</a:t>
            </a:r>
          </a:p>
          <a:p>
            <a:pPr marL="400050" lvl="1" indent="0">
              <a:buNone/>
            </a:pPr>
            <a:r>
              <a:rPr lang="ru-RU" sz="1800" dirty="0"/>
              <a:t>1) </a:t>
            </a:r>
            <a:r>
              <a:rPr lang="en-US" sz="1800" dirty="0"/>
              <a:t>GET (</a:t>
            </a:r>
            <a:r>
              <a:rPr lang="ru-RU" sz="1800" dirty="0"/>
              <a:t>чтение одного/списка/поиска),</a:t>
            </a:r>
          </a:p>
          <a:p>
            <a:pPr marL="400050" lvl="1" indent="0">
              <a:buNone/>
            </a:pPr>
            <a:r>
              <a:rPr lang="ru-RU" sz="1800" dirty="0"/>
              <a:t>2) </a:t>
            </a:r>
            <a:r>
              <a:rPr lang="en-US" sz="1800" dirty="0"/>
              <a:t>POST (</a:t>
            </a:r>
            <a:r>
              <a:rPr lang="ru-RU" sz="1800" dirty="0"/>
              <a:t>создание),</a:t>
            </a:r>
          </a:p>
          <a:p>
            <a:pPr marL="400050" lvl="1" indent="0">
              <a:buNone/>
            </a:pPr>
            <a:r>
              <a:rPr lang="ru-RU" sz="1800" dirty="0"/>
              <a:t>3) </a:t>
            </a:r>
            <a:r>
              <a:rPr lang="en-US" sz="1800" dirty="0"/>
              <a:t>PUT (</a:t>
            </a:r>
            <a:r>
              <a:rPr lang="ru-RU" sz="1800" dirty="0"/>
              <a:t>обновление),</a:t>
            </a:r>
          </a:p>
          <a:p>
            <a:pPr marL="400050" lvl="1" indent="0">
              <a:buNone/>
            </a:pPr>
            <a:r>
              <a:rPr lang="ru-RU" sz="1800" dirty="0"/>
              <a:t>4) </a:t>
            </a:r>
            <a:r>
              <a:rPr lang="en-US" sz="1800" dirty="0"/>
              <a:t>DELETE (</a:t>
            </a:r>
            <a:r>
              <a:rPr lang="ru-RU" sz="1800" dirty="0"/>
              <a:t>удаление),</a:t>
            </a:r>
          </a:p>
          <a:p>
            <a:pPr marL="400050" lvl="1" indent="0">
              <a:buNone/>
            </a:pPr>
            <a:r>
              <a:rPr lang="ru-RU" sz="1800" dirty="0"/>
              <a:t>		и вспомогательные </a:t>
            </a:r>
            <a:r>
              <a:rPr lang="ru-RU" sz="1800" dirty="0" err="1"/>
              <a:t>эндпоинты</a:t>
            </a:r>
            <a:r>
              <a:rPr lang="ru-RU" sz="1800" dirty="0"/>
              <a:t> (например, /</a:t>
            </a:r>
            <a:r>
              <a:rPr lang="en-US" sz="1800" dirty="0"/>
              <a:t>search, /bulk-delete </a:t>
            </a:r>
            <a:r>
              <a:rPr lang="ru-RU" sz="1800" dirty="0"/>
              <a:t>и т. д.).</a:t>
            </a:r>
          </a:p>
          <a:p>
            <a:pPr marL="400050" lvl="1" indent="0">
              <a:buNone/>
            </a:pPr>
            <a:r>
              <a:rPr lang="ru-RU" sz="1800" dirty="0"/>
              <a:t>5) Импорт/Экспорт </a:t>
            </a:r>
            <a:r>
              <a:rPr lang="en-US" sz="1800" dirty="0"/>
              <a:t>CSV</a:t>
            </a: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7F72A-3123-44C8-A0AA-720C9457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7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15883"/>
            <a:ext cx="4602379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проекте использовалось только модульное тестирование. Так же использовался JUnit5 — это мощное и гибкое обновление фреймворка </a:t>
            </a:r>
            <a:r>
              <a:rPr lang="ru-RU" dirty="0" err="1"/>
              <a:t>JUnit</a:t>
            </a:r>
            <a:r>
              <a:rPr lang="ru-RU" dirty="0"/>
              <a:t>, которое предоставляет множество улучшений и новых функций для написания тестов. </a:t>
            </a:r>
          </a:p>
          <a:p>
            <a:pPr marL="0" indent="0">
              <a:buNone/>
            </a:pPr>
            <a:r>
              <a:rPr lang="ru-RU" dirty="0"/>
              <a:t>Пример тестирования создания и сохранения автора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576756-5482-49D1-B158-758993750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3" y="2915883"/>
            <a:ext cx="5484813" cy="279153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F19978-9B6D-480C-9835-346944B0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1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9970E11-A4BB-4A11-BF6A-BE71288F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Введение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A310F-501D-4229-A89C-F70A8ED3729D}"/>
              </a:ext>
            </a:extLst>
          </p:cNvPr>
          <p:cNvSpPr txBox="1"/>
          <p:nvPr/>
        </p:nvSpPr>
        <p:spPr>
          <a:xfrm>
            <a:off x="411583" y="7150101"/>
            <a:ext cx="1031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удобного веб-каталога для управления и просмотра информации о книгах.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описание функционала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веб-каталоге имеются следующие функции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поиск, добавление, редактирование и удаление книг.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веб каталог разрабатывался для персонала книжного магазина для повышения качества работы под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каталогизирование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089021D-C108-4BD0-8136-42DE4DBE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174" y="2256365"/>
            <a:ext cx="10054913" cy="3627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Цель проекта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Создание удобного веб-каталога для управления и просмотра информации о книгах.</a:t>
            </a:r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000" dirty="0"/>
              <a:t>Краткое описание функционала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данном веб-каталоге имеются следующие функции</a:t>
            </a:r>
            <a:r>
              <a:rPr lang="en-US" sz="2000" dirty="0"/>
              <a:t>: </a:t>
            </a:r>
            <a:r>
              <a:rPr lang="ru-RU" sz="2000" dirty="0"/>
              <a:t>поиск, добавление, редактирование и удаление книг, авторов и издательств.</a:t>
            </a:r>
          </a:p>
          <a:p>
            <a:pPr marL="0" indent="0">
              <a:buNone/>
            </a:pPr>
            <a:endParaRPr lang="ru-RU" sz="400" dirty="0"/>
          </a:p>
          <a:p>
            <a:pPr marL="0" indent="0">
              <a:buNone/>
            </a:pPr>
            <a:r>
              <a:rPr lang="ru-RU" sz="2000" dirty="0"/>
              <a:t>Данный веб-каталог разрабатывался для персонала книжного магазина для повышения качества работы процессов </a:t>
            </a:r>
            <a:r>
              <a:rPr lang="ru-RU" sz="2000" dirty="0" err="1"/>
              <a:t>каталогизирования</a:t>
            </a:r>
            <a:endParaRPr lang="ru-RU" sz="20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083D02-15B5-429D-9C9B-BC2BB79E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9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Итоговый продукт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31E5D8-76BE-4C94-A967-06C0585E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5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429000"/>
            <a:ext cx="8825659" cy="1617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/>
              <a:t>На этом работа закончена.</a:t>
            </a:r>
          </a:p>
          <a:p>
            <a:pPr marL="0" indent="0">
              <a:buNone/>
            </a:pPr>
            <a:endParaRPr lang="ru-RU" sz="4800" dirty="0"/>
          </a:p>
          <a:p>
            <a:pPr marL="0" indent="0">
              <a:buNone/>
            </a:pPr>
            <a:endParaRPr lang="ru-RU" sz="4800" dirty="0"/>
          </a:p>
          <a:p>
            <a:pPr marL="0" indent="0" algn="ctr">
              <a:buNone/>
            </a:pPr>
            <a:endParaRPr lang="ru-RU" sz="4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A5739F-1C1E-4BBA-B53E-111CDCE0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3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73BA727-E5F7-48C2-9DE8-5F2F0868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Анализ предметной области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34256B9-D6D1-4171-93AB-E2B9F68E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2353733"/>
            <a:ext cx="11311467" cy="4372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Проблемы которые решает проект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- Задача автоматизации цифровизации процессов магазина</a:t>
            </a:r>
          </a:p>
          <a:p>
            <a:pPr marL="0" indent="0">
              <a:buNone/>
            </a:pPr>
            <a:r>
              <a:rPr lang="ru-RU" sz="2000" dirty="0"/>
              <a:t>- Сложность настройки используемой системы под нужды магазина</a:t>
            </a:r>
          </a:p>
          <a:p>
            <a:pPr marL="0" indent="0">
              <a:buNone/>
            </a:pPr>
            <a:r>
              <a:rPr lang="ru-RU" sz="2000" dirty="0"/>
              <a:t>- Необходимость подготовки специалистов для работы с системой</a:t>
            </a:r>
          </a:p>
          <a:p>
            <a:pPr marL="0" indent="0">
              <a:buNone/>
            </a:pPr>
            <a:r>
              <a:rPr lang="ru-RU" sz="2000" dirty="0"/>
              <a:t>- Сложность расширения системы</a:t>
            </a:r>
          </a:p>
          <a:p>
            <a:pPr marL="0" indent="0">
              <a:buNone/>
            </a:pPr>
            <a:endParaRPr lang="ru-RU" sz="400" dirty="0"/>
          </a:p>
          <a:p>
            <a:pPr marL="0" indent="0">
              <a:buNone/>
            </a:pPr>
            <a:r>
              <a:rPr lang="ru-RU" sz="2000" dirty="0"/>
              <a:t>Существующие решения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1)Koha –</a:t>
            </a:r>
            <a:r>
              <a:rPr lang="ru-RU" sz="2000" dirty="0"/>
              <a:t> полнофункциональная система, поддерживающая каталогизацию, </a:t>
            </a:r>
            <a:r>
              <a:rPr lang="en-US" sz="2000" dirty="0"/>
              <a:t>Circulation</a:t>
            </a:r>
            <a:r>
              <a:rPr lang="ru-RU" sz="2000" dirty="0"/>
              <a:t>, отчётность и многое другое</a:t>
            </a:r>
          </a:p>
          <a:p>
            <a:pPr marL="0" indent="0">
              <a:buNone/>
            </a:pPr>
            <a:r>
              <a:rPr lang="ru-RU" sz="2000" dirty="0"/>
              <a:t>2) </a:t>
            </a:r>
            <a:r>
              <a:rPr lang="en-US" sz="2000" dirty="0" err="1"/>
              <a:t>VuFind</a:t>
            </a:r>
            <a:r>
              <a:rPr lang="en-US" sz="2000" dirty="0"/>
              <a:t> </a:t>
            </a:r>
            <a:r>
              <a:rPr lang="ru-RU" sz="2000" dirty="0"/>
              <a:t>– веб-приложение для поиска и доступа к ресурсам библиотеки, часто используемое как </a:t>
            </a:r>
            <a:r>
              <a:rPr lang="ru-RU" sz="2000" dirty="0" err="1"/>
              <a:t>фронтенд</a:t>
            </a:r>
            <a:r>
              <a:rPr lang="ru-RU" sz="2000" dirty="0"/>
              <a:t> для существующих </a:t>
            </a:r>
            <a:r>
              <a:rPr lang="en-US" sz="2000" dirty="0"/>
              <a:t>ILS</a:t>
            </a:r>
            <a:r>
              <a:rPr lang="ru-RU" sz="2000" dirty="0"/>
              <a:t>, таких как </a:t>
            </a:r>
            <a:r>
              <a:rPr lang="en-US" sz="2000" dirty="0"/>
              <a:t>Koha </a:t>
            </a:r>
            <a:r>
              <a:rPr lang="ru-RU" sz="2000" dirty="0"/>
              <a:t>или </a:t>
            </a:r>
            <a:r>
              <a:rPr lang="en-US" sz="2000" dirty="0"/>
              <a:t>Evergreen</a:t>
            </a:r>
            <a:r>
              <a:rPr lang="ru-RU" sz="2000" dirty="0"/>
              <a:t>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0DBEB9E-6B43-424E-9092-D0C9429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024A42A-A8D9-4565-8AA5-722816A4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работы в команде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76DF9C70-4669-4B28-9951-FA192D13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u="sng" dirty="0"/>
              <a:t>Структура команды</a:t>
            </a:r>
            <a:r>
              <a:rPr lang="en-US" sz="2000" u="sng" dirty="0"/>
              <a:t>: </a:t>
            </a:r>
            <a:endParaRPr lang="ru-RU" sz="2000" u="sng" dirty="0"/>
          </a:p>
          <a:p>
            <a:pPr marL="0" indent="0">
              <a:buNone/>
            </a:pPr>
            <a:r>
              <a:rPr lang="ru-RU" sz="2000" dirty="0"/>
              <a:t>Тимохин Евгений 		– 	тимлид, разработчик, тестировщик</a:t>
            </a:r>
          </a:p>
          <a:p>
            <a:pPr marL="0" indent="0">
              <a:buNone/>
            </a:pPr>
            <a:r>
              <a:rPr lang="ru-RU" sz="2000" dirty="0"/>
              <a:t>Сафаров Дмитрий 	– 	аналитик, разработчик</a:t>
            </a:r>
          </a:p>
          <a:p>
            <a:pPr marL="0" indent="0">
              <a:buNone/>
            </a:pPr>
            <a:r>
              <a:rPr lang="ru-RU" sz="2000" dirty="0"/>
              <a:t>Кутузов Егор 			– 	аналитик, дизайнер</a:t>
            </a:r>
          </a:p>
          <a:p>
            <a:pPr marL="0" indent="0">
              <a:buNone/>
            </a:pPr>
            <a:r>
              <a:rPr lang="ru-RU" sz="2000" dirty="0"/>
              <a:t>Никонов Максим 		– 	инженер БД</a:t>
            </a:r>
          </a:p>
          <a:p>
            <a:pPr marL="0" indent="0">
              <a:buNone/>
            </a:pPr>
            <a:r>
              <a:rPr lang="ru-RU" sz="2000" dirty="0"/>
              <a:t>Рынин Никита			– 	инженер БД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03F0292-DE87-4247-B92E-7836A22D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8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5B5FE4C-4A1F-48B0-A1B9-169ACD96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973668"/>
            <a:ext cx="11074400" cy="706964"/>
          </a:xfrm>
        </p:spPr>
        <p:txBody>
          <a:bodyPr/>
          <a:lstStyle/>
          <a:p>
            <a:r>
              <a:rPr lang="ru-RU" dirty="0"/>
              <a:t>Методы и инструменты управления проектом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F8052DB5-504D-4235-A836-821EBCFA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1) </a:t>
            </a:r>
            <a:r>
              <a:rPr lang="en-US" sz="2400" dirty="0"/>
              <a:t>GitHub – </a:t>
            </a:r>
            <a:r>
              <a:rPr lang="ru-RU" sz="2400" dirty="0"/>
              <a:t>сервис для </a:t>
            </a:r>
            <a:r>
              <a:rPr lang="ru-RU" sz="2400" dirty="0" err="1"/>
              <a:t>версионирования</a:t>
            </a:r>
            <a:r>
              <a:rPr lang="ru-RU" sz="2400" dirty="0"/>
              <a:t> проекта и организации параллельной разработки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2) </a:t>
            </a:r>
            <a:r>
              <a:rPr lang="en-US" sz="2400" dirty="0"/>
              <a:t>WEEK</a:t>
            </a:r>
            <a:r>
              <a:rPr lang="ru-RU" sz="2400" dirty="0"/>
              <a:t> – сервис для командной работы над проектом в форме </a:t>
            </a:r>
            <a:r>
              <a:rPr lang="en-US" sz="2400" dirty="0"/>
              <a:t>Kanban </a:t>
            </a:r>
            <a:r>
              <a:rPr lang="ru-RU" sz="2400" dirty="0"/>
              <a:t>доски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DDD8738-86E4-40D8-9D3F-0D804E55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8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61F793E-D949-412C-AC62-03FDDF23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AF68A0AE-F2B1-49B4-A5A1-110EBCD1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82379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Описание структуры репозитория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1)</a:t>
            </a:r>
            <a:r>
              <a:rPr lang="ru-RU" dirty="0"/>
              <a:t> Разделение на основную ветку и ветку разработки</a:t>
            </a:r>
          </a:p>
          <a:p>
            <a:pPr marL="0" indent="0">
              <a:buNone/>
            </a:pPr>
            <a:r>
              <a:rPr lang="ru-RU" dirty="0"/>
              <a:t>2) Разделение ветки разработки по направлениям (</a:t>
            </a:r>
            <a:r>
              <a:rPr lang="en-US" dirty="0"/>
              <a:t>Front, Back, </a:t>
            </a:r>
            <a:r>
              <a:rPr lang="ru-RU" dirty="0"/>
              <a:t>БД)</a:t>
            </a:r>
          </a:p>
          <a:p>
            <a:pPr marL="0" indent="0">
              <a:buNone/>
            </a:pPr>
            <a:r>
              <a:rPr lang="ru-RU" dirty="0"/>
              <a:t>3) Разделение по веткам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Использование </a:t>
            </a:r>
            <a:r>
              <a:rPr lang="en-US" dirty="0"/>
              <a:t>pull-</a:t>
            </a:r>
            <a:r>
              <a:rPr lang="ru-RU" dirty="0" err="1"/>
              <a:t>реквестов</a:t>
            </a:r>
            <a:r>
              <a:rPr lang="ru-RU" dirty="0"/>
              <a:t> и веток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1) Разработчик достигает промежуточных результатов и формирует их в репозитории на своей ветке</a:t>
            </a:r>
          </a:p>
          <a:p>
            <a:pPr marL="0" indent="0">
              <a:buNone/>
            </a:pPr>
            <a:r>
              <a:rPr lang="ru-RU" dirty="0"/>
              <a:t>2) Результаты переносятся с одной ветки на другие для совместной работы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8EBDACFD-9408-4388-8F88-192C67D867A6}"/>
              </a:ext>
            </a:extLst>
          </p:cNvPr>
          <p:cNvSpPr txBox="1">
            <a:spLocks/>
          </p:cNvSpPr>
          <p:nvPr/>
        </p:nvSpPr>
        <p:spPr>
          <a:xfrm>
            <a:off x="1412874" y="6955368"/>
            <a:ext cx="88249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структуры репозитория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на основную ветку и ветку разработки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2) Разделение ветки разработки по направлениям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Back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БД)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3) Разделение по веткам разработчиков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pull-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реквестов и веток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1) Разработчик достигает промежуточных результатов и фиксирует их в репозитории на своей ветке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2) Результаты переносятся с одной ветки на другие для совместной работы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87C324-CC6D-41A9-B8A6-BAC92285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5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217E8-B000-4752-A60D-84D93150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D27402-42AD-4590-8C2B-C843C13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69226"/>
            <a:ext cx="838199" cy="43411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B15345-4E80-4303-A17B-5D66DFE3D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57" y="438356"/>
            <a:ext cx="1177454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2013C-CDF4-4C8B-9390-FC987EAC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69CBC-82AE-46DE-AEFE-CDB1340E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0C8D1E-8057-43A7-8882-5F594413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2" y="469783"/>
            <a:ext cx="12194802" cy="6388216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2E35F7-35F9-4692-9B4E-9ADBFC7A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60837"/>
            <a:ext cx="838199" cy="43411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21" y="2349500"/>
            <a:ext cx="8981546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1) Была создана основная доска проекта и доски по направлениям разработки</a:t>
            </a:r>
          </a:p>
          <a:p>
            <a:pPr marL="0" indent="0">
              <a:buNone/>
            </a:pPr>
            <a:r>
              <a:rPr lang="ru-RU" dirty="0"/>
              <a:t>2) Столбцы досок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marL="400050" lvl="1" indent="0">
              <a:buNone/>
            </a:pPr>
            <a:r>
              <a:rPr lang="ru-RU" sz="1800" dirty="0"/>
              <a:t>- На очереди</a:t>
            </a:r>
          </a:p>
          <a:p>
            <a:pPr marL="400050" lvl="1" indent="0">
              <a:buNone/>
            </a:pPr>
            <a:r>
              <a:rPr lang="ru-RU" sz="1800" dirty="0"/>
              <a:t>- В работе</a:t>
            </a:r>
          </a:p>
          <a:p>
            <a:pPr marL="400050" lvl="1" indent="0">
              <a:buNone/>
            </a:pPr>
            <a:r>
              <a:rPr lang="ru-RU" sz="1800" dirty="0"/>
              <a:t>- Ожидает тестирования</a:t>
            </a:r>
          </a:p>
          <a:p>
            <a:pPr marL="400050" lvl="1" indent="0">
              <a:buNone/>
            </a:pPr>
            <a:r>
              <a:rPr lang="ru-RU" sz="1800" dirty="0"/>
              <a:t>- Тестируется</a:t>
            </a:r>
          </a:p>
          <a:p>
            <a:pPr marL="400050" lvl="1" indent="0">
              <a:buNone/>
            </a:pPr>
            <a:r>
              <a:rPr lang="ru-RU" sz="1800" dirty="0"/>
              <a:t>- Прошло тестирование</a:t>
            </a:r>
          </a:p>
          <a:p>
            <a:pPr marL="400050" lvl="1" indent="0">
              <a:buNone/>
            </a:pPr>
            <a:r>
              <a:rPr lang="ru-RU" sz="1800" dirty="0"/>
              <a:t>- В релизе</a:t>
            </a:r>
          </a:p>
          <a:p>
            <a:pPr marL="0" indent="0">
              <a:buNone/>
            </a:pPr>
            <a:r>
              <a:rPr lang="ru-RU" dirty="0"/>
              <a:t>3) Созданы задачи в досках и их подзадачи</a:t>
            </a:r>
          </a:p>
          <a:p>
            <a:pPr marL="0" indent="0">
              <a:buNone/>
            </a:pPr>
            <a:r>
              <a:rPr lang="ru-RU" dirty="0"/>
              <a:t>4) На задачи были выставлены исполнители и приоритеты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960676E-4626-42B7-877F-386835E6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Kanban </a:t>
            </a:r>
            <a:r>
              <a:rPr lang="ru-RU" dirty="0"/>
              <a:t>доской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DD3FB4-E35F-41E2-B78E-8680797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13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{49D9E638-6022-4E9C-AB5F-1D63271F1ACE}tf02900722</Template>
  <TotalTime>1329</TotalTime>
  <Words>993</Words>
  <Application>Microsoft Office PowerPoint</Application>
  <PresentationFormat>Широкоэкранный</PresentationFormat>
  <Paragraphs>128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Candara Light</vt:lpstr>
      <vt:lpstr>Century Gothic</vt:lpstr>
      <vt:lpstr>Times New Roman</vt:lpstr>
      <vt:lpstr>Wingdings 3</vt:lpstr>
      <vt:lpstr>Совет директоров</vt:lpstr>
      <vt:lpstr>Разработка веб-приложения каталога книг на Java с базой данных</vt:lpstr>
      <vt:lpstr>Введение</vt:lpstr>
      <vt:lpstr>Анализ предметной области</vt:lpstr>
      <vt:lpstr>Организация работы в команде</vt:lpstr>
      <vt:lpstr>Методы и инструменты управления проектом</vt:lpstr>
      <vt:lpstr>Работа с GitHub</vt:lpstr>
      <vt:lpstr>Презентация PowerPoint</vt:lpstr>
      <vt:lpstr>Презентация PowerPoint</vt:lpstr>
      <vt:lpstr>Работа с Kanban доской</vt:lpstr>
      <vt:lpstr>Презентация PowerPoint</vt:lpstr>
      <vt:lpstr>Определение стека разработки</vt:lpstr>
      <vt:lpstr>Архитектура приложения</vt:lpstr>
      <vt:lpstr>Проектирование базы данных</vt:lpstr>
      <vt:lpstr>Проектирование базы данных</vt:lpstr>
      <vt:lpstr>Разработка пользовательского интерфейса (Frontend)</vt:lpstr>
      <vt:lpstr>ДОПИЛИТЬ АААААААА</vt:lpstr>
      <vt:lpstr>Разработка Backend</vt:lpstr>
      <vt:lpstr>Разработка Backend</vt:lpstr>
      <vt:lpstr>Тестирование приложения</vt:lpstr>
      <vt:lpstr>Итоговый продукт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каталога книг на Java с базой данных.</dc:title>
  <dc:creator>Achim</dc:creator>
  <cp:lastModifiedBy>Дмитрий</cp:lastModifiedBy>
  <cp:revision>16</cp:revision>
  <dcterms:created xsi:type="dcterms:W3CDTF">2025-01-12T15:28:23Z</dcterms:created>
  <dcterms:modified xsi:type="dcterms:W3CDTF">2025-01-15T18:24:01Z</dcterms:modified>
</cp:coreProperties>
</file>