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8" r:id="rId1"/>
    <p:sldMasterId id="2147483709" r:id="rId2"/>
    <p:sldMasterId id="2147483710" r:id="rId3"/>
    <p:sldMasterId id="2147483711" r:id="rId4"/>
    <p:sldMasterId id="2147483712" r:id="rId5"/>
  </p:sldMasterIdLst>
  <p:notesMasterIdLst>
    <p:notesMasterId r:id="rId29"/>
  </p:notesMasterIdLst>
  <p:sldIdLst>
    <p:sldId id="256" r:id="rId6"/>
    <p:sldId id="259" r:id="rId7"/>
    <p:sldId id="260" r:id="rId8"/>
    <p:sldId id="261" r:id="rId9"/>
    <p:sldId id="262" r:id="rId10"/>
    <p:sldId id="264" r:id="rId11"/>
    <p:sldId id="265" r:id="rId12"/>
    <p:sldId id="266" r:id="rId13"/>
    <p:sldId id="268" r:id="rId14"/>
    <p:sldId id="269" r:id="rId15"/>
    <p:sldId id="270" r:id="rId16"/>
    <p:sldId id="271" r:id="rId17"/>
    <p:sldId id="272" r:id="rId18"/>
    <p:sldId id="273" r:id="rId19"/>
    <p:sldId id="274" r:id="rId20"/>
    <p:sldId id="276" r:id="rId21"/>
    <p:sldId id="277" r:id="rId22"/>
    <p:sldId id="278" r:id="rId23"/>
    <p:sldId id="281" r:id="rId24"/>
    <p:sldId id="282" r:id="rId25"/>
    <p:sldId id="285" r:id="rId26"/>
    <p:sldId id="283" r:id="rId27"/>
    <p:sldId id="284" r:id="rId28"/>
  </p:sldIdLst>
  <p:sldSz cx="7772400" cy="10058400"/>
  <p:notesSz cx="6858000" cy="9144000"/>
  <p:embeddedFontLst>
    <p:embeddedFont>
      <p:font typeface="Helvetica Neue" panose="020B0604020202020204" charset="0"/>
      <p:regular r:id="rId30"/>
      <p:bold r:id="rId31"/>
      <p:italic r:id="rId32"/>
      <p:boldItalic r:id="rId33"/>
    </p:embeddedFont>
    <p:embeddedFont>
      <p:font typeface="Open Sans Light" panose="020B0604020202020204" charset="0"/>
      <p:regular r:id="rId34"/>
      <p:bold r:id="rId35"/>
      <p:italic r:id="rId36"/>
      <p:boldItalic r:id="rId37"/>
    </p:embeddedFont>
    <p:embeddedFont>
      <p:font typeface="Open Sans" panose="020B060402020202020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B3F17B5-818E-462D-A005-995C5AAC4F19}">
  <a:tblStyle styleId="{FB3F17B5-818E-462D-A005-995C5AAC4F1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51" d="100"/>
          <a:sy n="51" d="100"/>
        </p:scale>
        <p:origin x="204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font" Target="fonts/font10.fntdata"/><Relationship Id="rId21" Type="http://schemas.openxmlformats.org/officeDocument/2006/relationships/slide" Target="slides/slide16.xml"/><Relationship Id="rId34" Type="http://schemas.openxmlformats.org/officeDocument/2006/relationships/font" Target="fonts/font5.fntdata"/><Relationship Id="rId42"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font" Target="fonts/font7.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font" Target="fonts/font2.fntdata"/><Relationship Id="rId4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font" Target="fonts/font4.fntdata"/><Relationship Id="rId38" Type="http://schemas.openxmlformats.org/officeDocument/2006/relationships/font" Target="fonts/font9.fntdata"/><Relationship Id="rId20" Type="http://schemas.openxmlformats.org/officeDocument/2006/relationships/slide" Target="slides/slide15.xml"/><Relationship Id="rId41"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87736497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29224f7654_0_43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29224f7654_0_4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9493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29224f7654_0_52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29224f7654_0_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01225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29224f7654_0_52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29224f7654_0_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2648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129224f7654_0_53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129224f7654_0_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75854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29224f7654_0_54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29224f7654_0_5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68316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129224f7654_0_54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129224f7654_0_5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66950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129224f7654_0_57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129224f7654_0_5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85694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129224f7654_0_58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129224f7654_0_5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23306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2a66ad6ad9f_0_5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2a66ad6ad9f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72702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129224f7654_0_60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129224f7654_0_6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87612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29224f7654_0_61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29224f7654_0_6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224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29224f7654_0_45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129224f7654_0_4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37053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129224f7654_0_62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129224f7654_0_6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 is </a:t>
            </a:r>
            <a:endParaRPr dirty="0"/>
          </a:p>
        </p:txBody>
      </p:sp>
    </p:spTree>
    <p:extLst>
      <p:ext uri="{BB962C8B-B14F-4D97-AF65-F5344CB8AC3E}">
        <p14:creationId xmlns:p14="http://schemas.microsoft.com/office/powerpoint/2010/main" val="13500789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129224f7654_0_62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129224f7654_0_6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06119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129224f7654_0_627: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129224f7654_0_6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85492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129224f7654_0_63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129224f7654_0_6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4244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29224f7654_0_46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129224f7654_0_4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23566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29224f7654_0_467: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29224f7654_0_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9691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29224f7654_0_477: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29224f7654_0_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314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2a66ad6ad9f_0_1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2a66ad6ad9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56825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2a66ad6ad9f_0_2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2a66ad6ad9f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9516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29224f7654_0_50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29224f7654_0_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43843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29224f7654_0_51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29224f7654_0_5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5865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7"/>
        <p:cNvGrpSpPr/>
        <p:nvPr/>
      </p:nvGrpSpPr>
      <p:grpSpPr>
        <a:xfrm>
          <a:off x="0" y="0"/>
          <a:ext cx="0" cy="0"/>
          <a:chOff x="0" y="0"/>
          <a:chExt cx="0" cy="0"/>
        </a:xfrm>
      </p:grpSpPr>
      <p:sp>
        <p:nvSpPr>
          <p:cNvPr id="38" name="Google Shape;38;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9" name="Google Shape;39;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6"/>
        <p:cNvGrpSpPr/>
        <p:nvPr/>
      </p:nvGrpSpPr>
      <p:grpSpPr>
        <a:xfrm>
          <a:off x="0" y="0"/>
          <a:ext cx="0" cy="0"/>
          <a:chOff x="0" y="0"/>
          <a:chExt cx="0" cy="0"/>
        </a:xfrm>
      </p:grpSpPr>
      <p:sp>
        <p:nvSpPr>
          <p:cNvPr id="47" name="Google Shape;47;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Font typeface="Open Sans"/>
              <a:buNone/>
              <a:defRPr sz="5200">
                <a:latin typeface="Open Sans"/>
                <a:ea typeface="Open Sans"/>
                <a:cs typeface="Open Sans"/>
                <a:sym typeface="Open Sans"/>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8" name="Google Shape;48;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Font typeface="Open Sans"/>
              <a:buNone/>
              <a:defRPr sz="2800">
                <a:latin typeface="Open Sans"/>
                <a:ea typeface="Open Sans"/>
                <a:cs typeface="Open Sans"/>
                <a:sym typeface="Open Sans"/>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9" name="Google Shape;49;p1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2E3D49"/>
        </a:solidFill>
        <a:effectLst/>
      </p:bgPr>
    </p:bg>
    <p:spTree>
      <p:nvGrpSpPr>
        <p:cNvPr id="1" name="Shape 50"/>
        <p:cNvGrpSpPr/>
        <p:nvPr/>
      </p:nvGrpSpPr>
      <p:grpSpPr>
        <a:xfrm>
          <a:off x="0" y="0"/>
          <a:ext cx="0" cy="0"/>
          <a:chOff x="0" y="0"/>
          <a:chExt cx="0" cy="0"/>
        </a:xfrm>
      </p:grpSpPr>
      <p:sp>
        <p:nvSpPr>
          <p:cNvPr id="51" name="Google Shape;51;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600"/>
              <a:buFont typeface="Open Sans"/>
              <a:buNone/>
              <a:defRPr sz="3600">
                <a:solidFill>
                  <a:schemeClr val="lt1"/>
                </a:solidFill>
                <a:latin typeface="Open Sans"/>
                <a:ea typeface="Open Sans"/>
                <a:cs typeface="Open Sans"/>
                <a:sym typeface="Open Sans"/>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2" name="Google Shape;52;p1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3"/>
        <p:cNvGrpSpPr/>
        <p:nvPr/>
      </p:nvGrpSpPr>
      <p:grpSpPr>
        <a:xfrm>
          <a:off x="0" y="0"/>
          <a:ext cx="0" cy="0"/>
          <a:chOff x="0" y="0"/>
          <a:chExt cx="0" cy="0"/>
        </a:xfrm>
      </p:grpSpPr>
      <p:sp>
        <p:nvSpPr>
          <p:cNvPr id="54" name="Google Shape;54;p1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5" name="Google Shape;55;p16"/>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rgbClr val="2E3D49"/>
              </a:buClr>
              <a:buSzPts val="1800"/>
              <a:buFont typeface="Open Sans"/>
              <a:buChar char="●"/>
              <a:defRPr>
                <a:solidFill>
                  <a:srgbClr val="2E3D49"/>
                </a:solidFill>
                <a:latin typeface="Open Sans"/>
                <a:ea typeface="Open Sans"/>
                <a:cs typeface="Open Sans"/>
                <a:sym typeface="Open Sans"/>
              </a:defRPr>
            </a:lvl1pPr>
            <a:lvl2pPr marL="914400" lvl="1"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spcBef>
                <a:spcPts val="1600"/>
              </a:spcBef>
              <a:spcAft>
                <a:spcPts val="160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
        <p:nvSpPr>
          <p:cNvPr id="56" name="Google Shape;56;p1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7" name="Google Shape;57;p16"/>
          <p:cNvSpPr txBox="1"/>
          <p:nvPr/>
        </p:nvSpPr>
        <p:spPr>
          <a:xfrm>
            <a:off x="884150" y="7891976"/>
            <a:ext cx="6004200" cy="1749300"/>
          </a:xfrm>
          <a:prstGeom prst="rect">
            <a:avLst/>
          </a:prstGeom>
          <a:solidFill>
            <a:srgbClr val="DBE2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i="1">
                <a:solidFill>
                  <a:srgbClr val="15C26B"/>
                </a:solidFill>
                <a:latin typeface="Open Sans"/>
                <a:ea typeface="Open Sans"/>
                <a:cs typeface="Open Sans"/>
                <a:sym typeface="Open Sans"/>
              </a:rPr>
              <a:t>Remove this slide </a:t>
            </a:r>
            <a:endParaRPr sz="3600" i="1">
              <a:solidFill>
                <a:srgbClr val="15C26B"/>
              </a:solidFill>
              <a:latin typeface="Open Sans"/>
              <a:ea typeface="Open Sans"/>
              <a:cs typeface="Open Sans"/>
              <a:sym typeface="Open San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58"/>
        <p:cNvGrpSpPr/>
        <p:nvPr/>
      </p:nvGrpSpPr>
      <p:grpSpPr>
        <a:xfrm>
          <a:off x="0" y="0"/>
          <a:ext cx="0" cy="0"/>
          <a:chOff x="0" y="0"/>
          <a:chExt cx="0" cy="0"/>
        </a:xfrm>
      </p:grpSpPr>
      <p:sp>
        <p:nvSpPr>
          <p:cNvPr id="59" name="Google Shape;59;p1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0" name="Google Shape;60;p17"/>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rgbClr val="2E3D49"/>
              </a:buClr>
              <a:buSzPts val="1800"/>
              <a:buFont typeface="Open Sans"/>
              <a:buChar char="●"/>
              <a:defRPr>
                <a:solidFill>
                  <a:srgbClr val="2E3D49"/>
                </a:solidFill>
                <a:latin typeface="Open Sans"/>
                <a:ea typeface="Open Sans"/>
                <a:cs typeface="Open Sans"/>
                <a:sym typeface="Open Sans"/>
              </a:defRPr>
            </a:lvl1pPr>
            <a:lvl2pPr marL="914400" lvl="1"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spcBef>
                <a:spcPts val="1600"/>
              </a:spcBef>
              <a:spcAft>
                <a:spcPts val="160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
        <p:nvSpPr>
          <p:cNvPr id="61" name="Google Shape;61;p1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ANND_Template" type="twoColTx">
  <p:cSld name="TITLE_AND_TWO_COLUMNS">
    <p:spTree>
      <p:nvGrpSpPr>
        <p:cNvPr id="1" name="Shape 62"/>
        <p:cNvGrpSpPr/>
        <p:nvPr/>
      </p:nvGrpSpPr>
      <p:grpSpPr>
        <a:xfrm>
          <a:off x="0" y="0"/>
          <a:ext cx="0" cy="0"/>
          <a:chOff x="0" y="0"/>
          <a:chExt cx="0" cy="0"/>
        </a:xfrm>
      </p:grpSpPr>
      <p:sp>
        <p:nvSpPr>
          <p:cNvPr id="63" name="Google Shape;63;p1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4" name="Google Shape;64;p18"/>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5" name="Google Shape;65;p18"/>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9" name="Google Shape;69;p1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20"/>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2" name="Google Shape;72;p20"/>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3" name="Google Shape;73;p2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4"/>
        <p:cNvGrpSpPr/>
        <p:nvPr/>
      </p:nvGrpSpPr>
      <p:grpSpPr>
        <a:xfrm>
          <a:off x="0" y="0"/>
          <a:ext cx="0" cy="0"/>
          <a:chOff x="0" y="0"/>
          <a:chExt cx="0" cy="0"/>
        </a:xfrm>
      </p:grpSpPr>
      <p:sp>
        <p:nvSpPr>
          <p:cNvPr id="75" name="Google Shape;75;p21"/>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76" name="Google Shape;76;p2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2E3D49"/>
        </a:solidFill>
        <a:effectLst/>
      </p:bgPr>
    </p:bg>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7"/>
        <p:cNvGrpSpPr/>
        <p:nvPr/>
      </p:nvGrpSpPr>
      <p:grpSpPr>
        <a:xfrm>
          <a:off x="0" y="0"/>
          <a:ext cx="0" cy="0"/>
          <a:chOff x="0" y="0"/>
          <a:chExt cx="0" cy="0"/>
        </a:xfrm>
      </p:grpSpPr>
      <p:sp>
        <p:nvSpPr>
          <p:cNvPr id="78" name="Google Shape;78;p22"/>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2"/>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0" name="Google Shape;80;p22"/>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1" name="Google Shape;81;p22"/>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82" name="Google Shape;82;p2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3"/>
        <p:cNvGrpSpPr/>
        <p:nvPr/>
      </p:nvGrpSpPr>
      <p:grpSpPr>
        <a:xfrm>
          <a:off x="0" y="0"/>
          <a:ext cx="0" cy="0"/>
          <a:chOff x="0" y="0"/>
          <a:chExt cx="0" cy="0"/>
        </a:xfrm>
      </p:grpSpPr>
      <p:sp>
        <p:nvSpPr>
          <p:cNvPr id="84" name="Google Shape;84;p23"/>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85" name="Google Shape;85;p2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6"/>
        <p:cNvGrpSpPr/>
        <p:nvPr/>
      </p:nvGrpSpPr>
      <p:grpSpPr>
        <a:xfrm>
          <a:off x="0" y="0"/>
          <a:ext cx="0" cy="0"/>
          <a:chOff x="0" y="0"/>
          <a:chExt cx="0" cy="0"/>
        </a:xfrm>
      </p:grpSpPr>
      <p:sp>
        <p:nvSpPr>
          <p:cNvPr id="87" name="Google Shape;87;p24"/>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8" name="Google Shape;88;p24"/>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9" name="Google Shape;89;p2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0"/>
        <p:cNvGrpSpPr/>
        <p:nvPr/>
      </p:nvGrpSpPr>
      <p:grpSpPr>
        <a:xfrm>
          <a:off x="0" y="0"/>
          <a:ext cx="0" cy="0"/>
          <a:chOff x="0" y="0"/>
          <a:chExt cx="0" cy="0"/>
        </a:xfrm>
      </p:grpSpPr>
      <p:sp>
        <p:nvSpPr>
          <p:cNvPr id="91" name="Google Shape;91;p2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6"/>
        <p:cNvGrpSpPr/>
        <p:nvPr/>
      </p:nvGrpSpPr>
      <p:grpSpPr>
        <a:xfrm>
          <a:off x="0" y="0"/>
          <a:ext cx="0" cy="0"/>
          <a:chOff x="0" y="0"/>
          <a:chExt cx="0" cy="0"/>
        </a:xfrm>
      </p:grpSpPr>
      <p:sp>
        <p:nvSpPr>
          <p:cNvPr id="97" name="Google Shape;97;p27"/>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8" name="Google Shape;98;p27"/>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2E3D49"/>
        </a:solidFill>
        <a:effectLst/>
      </p:bgPr>
    </p:bg>
    <p:spTree>
      <p:nvGrpSpPr>
        <p:cNvPr id="1" name="Shape 99"/>
        <p:cNvGrpSpPr/>
        <p:nvPr/>
      </p:nvGrpSpPr>
      <p:grpSpPr>
        <a:xfrm>
          <a:off x="0" y="0"/>
          <a:ext cx="0" cy="0"/>
          <a:chOff x="0" y="0"/>
          <a:chExt cx="0" cy="0"/>
        </a:xfrm>
      </p:grpSpPr>
      <p:sp>
        <p:nvSpPr>
          <p:cNvPr id="100" name="Google Shape;100;p28"/>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1"/>
        <p:cNvGrpSpPr/>
        <p:nvPr/>
      </p:nvGrpSpPr>
      <p:grpSpPr>
        <a:xfrm>
          <a:off x="0" y="0"/>
          <a:ext cx="0" cy="0"/>
          <a:chOff x="0" y="0"/>
          <a:chExt cx="0" cy="0"/>
        </a:xfrm>
      </p:grpSpPr>
      <p:sp>
        <p:nvSpPr>
          <p:cNvPr id="102" name="Google Shape;102;p29"/>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3" name="Google Shape;103;p29"/>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pic>
        <p:nvPicPr>
          <p:cNvPr id="104" name="Google Shape;104;p29"/>
          <p:cNvPicPr preferRelativeResize="0"/>
          <p:nvPr/>
        </p:nvPicPr>
        <p:blipFill>
          <a:blip r:embed="rId2">
            <a:alphaModFix/>
          </a:blip>
          <a:stretch>
            <a:fillRect/>
          </a:stretch>
        </p:blipFill>
        <p:spPr>
          <a:xfrm>
            <a:off x="6636150" y="125138"/>
            <a:ext cx="871400" cy="87140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5"/>
        <p:cNvGrpSpPr/>
        <p:nvPr/>
      </p:nvGrpSpPr>
      <p:grpSpPr>
        <a:xfrm>
          <a:off x="0" y="0"/>
          <a:ext cx="0" cy="0"/>
          <a:chOff x="0" y="0"/>
          <a:chExt cx="0" cy="0"/>
        </a:xfrm>
      </p:grpSpPr>
      <p:sp>
        <p:nvSpPr>
          <p:cNvPr id="106" name="Google Shape;106;p30"/>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7" name="Google Shape;107;p30"/>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8" name="Google Shape;108;p30"/>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9"/>
        <p:cNvGrpSpPr/>
        <p:nvPr/>
      </p:nvGrpSpPr>
      <p:grpSpPr>
        <a:xfrm>
          <a:off x="0" y="0"/>
          <a:ext cx="0" cy="0"/>
          <a:chOff x="0" y="0"/>
          <a:chExt cx="0" cy="0"/>
        </a:xfrm>
      </p:grpSpPr>
      <p:sp>
        <p:nvSpPr>
          <p:cNvPr id="110" name="Google Shape;110;p31"/>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1"/>
        <p:cNvGrpSpPr/>
        <p:nvPr/>
      </p:nvGrpSpPr>
      <p:grpSpPr>
        <a:xfrm>
          <a:off x="0" y="0"/>
          <a:ext cx="0" cy="0"/>
          <a:chOff x="0" y="0"/>
          <a:chExt cx="0" cy="0"/>
        </a:xfrm>
      </p:grpSpPr>
      <p:sp>
        <p:nvSpPr>
          <p:cNvPr id="112" name="Google Shape;112;p32"/>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3" name="Google Shape;113;p32"/>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pic>
        <p:nvPicPr>
          <p:cNvPr id="17" name="Google Shape;17;p4"/>
          <p:cNvPicPr preferRelativeResize="0"/>
          <p:nvPr/>
        </p:nvPicPr>
        <p:blipFill>
          <a:blip r:embed="rId2">
            <a:alphaModFix/>
          </a:blip>
          <a:stretch>
            <a:fillRect/>
          </a:stretch>
        </p:blipFill>
        <p:spPr>
          <a:xfrm>
            <a:off x="6636150" y="125138"/>
            <a:ext cx="871400" cy="871400"/>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4"/>
        <p:cNvGrpSpPr/>
        <p:nvPr/>
      </p:nvGrpSpPr>
      <p:grpSpPr>
        <a:xfrm>
          <a:off x="0" y="0"/>
          <a:ext cx="0" cy="0"/>
          <a:chOff x="0" y="0"/>
          <a:chExt cx="0" cy="0"/>
        </a:xfrm>
      </p:grpSpPr>
      <p:sp>
        <p:nvSpPr>
          <p:cNvPr id="115" name="Google Shape;115;p33"/>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6"/>
        <p:cNvGrpSpPr/>
        <p:nvPr/>
      </p:nvGrpSpPr>
      <p:grpSpPr>
        <a:xfrm>
          <a:off x="0" y="0"/>
          <a:ext cx="0" cy="0"/>
          <a:chOff x="0" y="0"/>
          <a:chExt cx="0" cy="0"/>
        </a:xfrm>
      </p:grpSpPr>
      <p:sp>
        <p:nvSpPr>
          <p:cNvPr id="117" name="Google Shape;117;p34"/>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4"/>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9" name="Google Shape;119;p34"/>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20" name="Google Shape;120;p34"/>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1"/>
        <p:cNvGrpSpPr/>
        <p:nvPr/>
      </p:nvGrpSpPr>
      <p:grpSpPr>
        <a:xfrm>
          <a:off x="0" y="0"/>
          <a:ext cx="0" cy="0"/>
          <a:chOff x="0" y="0"/>
          <a:chExt cx="0" cy="0"/>
        </a:xfrm>
      </p:grpSpPr>
      <p:sp>
        <p:nvSpPr>
          <p:cNvPr id="122" name="Google Shape;122;p35"/>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3"/>
        <p:cNvGrpSpPr/>
        <p:nvPr/>
      </p:nvGrpSpPr>
      <p:grpSpPr>
        <a:xfrm>
          <a:off x="0" y="0"/>
          <a:ext cx="0" cy="0"/>
          <a:chOff x="0" y="0"/>
          <a:chExt cx="0" cy="0"/>
        </a:xfrm>
      </p:grpSpPr>
      <p:sp>
        <p:nvSpPr>
          <p:cNvPr id="124" name="Google Shape;124;p36"/>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25" name="Google Shape;125;p36"/>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6"/>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2"/>
        <p:cNvGrpSpPr/>
        <p:nvPr/>
      </p:nvGrpSpPr>
      <p:grpSpPr>
        <a:xfrm>
          <a:off x="0" y="0"/>
          <a:ext cx="0" cy="0"/>
          <a:chOff x="0" y="0"/>
          <a:chExt cx="0" cy="0"/>
        </a:xfrm>
      </p:grpSpPr>
      <p:sp>
        <p:nvSpPr>
          <p:cNvPr id="133" name="Google Shape;133;p39"/>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Font typeface="Open Sans"/>
              <a:buNone/>
              <a:defRPr sz="5200">
                <a:latin typeface="Open Sans"/>
                <a:ea typeface="Open Sans"/>
                <a:cs typeface="Open Sans"/>
                <a:sym typeface="Open Sans"/>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4" name="Google Shape;134;p39"/>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Font typeface="Open Sans"/>
              <a:buNone/>
              <a:defRPr sz="2800">
                <a:latin typeface="Open Sans"/>
                <a:ea typeface="Open Sans"/>
                <a:cs typeface="Open Sans"/>
                <a:sym typeface="Open Sans"/>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35" name="Google Shape;135;p3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2E3D49"/>
        </a:solidFill>
        <a:effectLst/>
      </p:bgPr>
    </p:bg>
    <p:spTree>
      <p:nvGrpSpPr>
        <p:cNvPr id="1" name="Shape 136"/>
        <p:cNvGrpSpPr/>
        <p:nvPr/>
      </p:nvGrpSpPr>
      <p:grpSpPr>
        <a:xfrm>
          <a:off x="0" y="0"/>
          <a:ext cx="0" cy="0"/>
          <a:chOff x="0" y="0"/>
          <a:chExt cx="0" cy="0"/>
        </a:xfrm>
      </p:grpSpPr>
      <p:sp>
        <p:nvSpPr>
          <p:cNvPr id="137" name="Google Shape;137;p40"/>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600"/>
              <a:buFont typeface="Open Sans"/>
              <a:buNone/>
              <a:defRPr sz="3600">
                <a:solidFill>
                  <a:schemeClr val="lt1"/>
                </a:solidFill>
                <a:latin typeface="Open Sans"/>
                <a:ea typeface="Open Sans"/>
                <a:cs typeface="Open Sans"/>
                <a:sym typeface="Open Sans"/>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8" name="Google Shape;138;p4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ANND" type="tx">
  <p:cSld name="TITLE_AND_BODY">
    <p:spTree>
      <p:nvGrpSpPr>
        <p:cNvPr id="1" name="Shape 139"/>
        <p:cNvGrpSpPr/>
        <p:nvPr/>
      </p:nvGrpSpPr>
      <p:grpSpPr>
        <a:xfrm>
          <a:off x="0" y="0"/>
          <a:ext cx="0" cy="0"/>
          <a:chOff x="0" y="0"/>
          <a:chExt cx="0" cy="0"/>
        </a:xfrm>
      </p:grpSpPr>
      <p:sp>
        <p:nvSpPr>
          <p:cNvPr id="140" name="Google Shape;140;p4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1" name="Google Shape;141;p41"/>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Font typeface="Open Sans"/>
              <a:buChar char="●"/>
              <a:defRPr>
                <a:latin typeface="Open Sans"/>
                <a:ea typeface="Open Sans"/>
                <a:cs typeface="Open Sans"/>
                <a:sym typeface="Open Sans"/>
              </a:defRPr>
            </a:lvl1pPr>
            <a:lvl2pPr marL="914400" lvl="1" indent="-317500" rtl="0">
              <a:spcBef>
                <a:spcPts val="1600"/>
              </a:spcBef>
              <a:spcAft>
                <a:spcPts val="0"/>
              </a:spcAft>
              <a:buSzPts val="1400"/>
              <a:buFont typeface="Open Sans"/>
              <a:buChar char="○"/>
              <a:defRPr>
                <a:latin typeface="Open Sans"/>
                <a:ea typeface="Open Sans"/>
                <a:cs typeface="Open Sans"/>
                <a:sym typeface="Open Sans"/>
              </a:defRPr>
            </a:lvl2pPr>
            <a:lvl3pPr marL="1371600" lvl="2" indent="-317500" rtl="0">
              <a:spcBef>
                <a:spcPts val="1600"/>
              </a:spcBef>
              <a:spcAft>
                <a:spcPts val="0"/>
              </a:spcAft>
              <a:buSzPts val="1400"/>
              <a:buFont typeface="Open Sans"/>
              <a:buChar char="■"/>
              <a:defRPr>
                <a:latin typeface="Open Sans"/>
                <a:ea typeface="Open Sans"/>
                <a:cs typeface="Open Sans"/>
                <a:sym typeface="Open Sans"/>
              </a:defRPr>
            </a:lvl3pPr>
            <a:lvl4pPr marL="1828800" lvl="3" indent="-317500" rtl="0">
              <a:spcBef>
                <a:spcPts val="1600"/>
              </a:spcBef>
              <a:spcAft>
                <a:spcPts val="0"/>
              </a:spcAft>
              <a:buSzPts val="1400"/>
              <a:buFont typeface="Open Sans"/>
              <a:buChar char="●"/>
              <a:defRPr>
                <a:latin typeface="Open Sans"/>
                <a:ea typeface="Open Sans"/>
                <a:cs typeface="Open Sans"/>
                <a:sym typeface="Open Sans"/>
              </a:defRPr>
            </a:lvl4pPr>
            <a:lvl5pPr marL="2286000" lvl="4" indent="-317500" rtl="0">
              <a:spcBef>
                <a:spcPts val="1600"/>
              </a:spcBef>
              <a:spcAft>
                <a:spcPts val="0"/>
              </a:spcAft>
              <a:buSzPts val="1400"/>
              <a:buFont typeface="Open Sans"/>
              <a:buChar char="○"/>
              <a:defRPr>
                <a:latin typeface="Open Sans"/>
                <a:ea typeface="Open Sans"/>
                <a:cs typeface="Open Sans"/>
                <a:sym typeface="Open Sans"/>
              </a:defRPr>
            </a:lvl5pPr>
            <a:lvl6pPr marL="2743200" lvl="5" indent="-317500" rtl="0">
              <a:spcBef>
                <a:spcPts val="1600"/>
              </a:spcBef>
              <a:spcAft>
                <a:spcPts val="0"/>
              </a:spcAft>
              <a:buSzPts val="1400"/>
              <a:buFont typeface="Open Sans"/>
              <a:buChar char="■"/>
              <a:defRPr>
                <a:latin typeface="Open Sans"/>
                <a:ea typeface="Open Sans"/>
                <a:cs typeface="Open Sans"/>
                <a:sym typeface="Open Sans"/>
              </a:defRPr>
            </a:lvl6pPr>
            <a:lvl7pPr marL="3200400" lvl="6" indent="-317500" rtl="0">
              <a:spcBef>
                <a:spcPts val="1600"/>
              </a:spcBef>
              <a:spcAft>
                <a:spcPts val="0"/>
              </a:spcAft>
              <a:buSzPts val="1400"/>
              <a:buFont typeface="Open Sans"/>
              <a:buChar char="●"/>
              <a:defRPr>
                <a:latin typeface="Open Sans"/>
                <a:ea typeface="Open Sans"/>
                <a:cs typeface="Open Sans"/>
                <a:sym typeface="Open Sans"/>
              </a:defRPr>
            </a:lvl7pPr>
            <a:lvl8pPr marL="3657600" lvl="7" indent="-317500" rtl="0">
              <a:spcBef>
                <a:spcPts val="1600"/>
              </a:spcBef>
              <a:spcAft>
                <a:spcPts val="0"/>
              </a:spcAft>
              <a:buSzPts val="1400"/>
              <a:buFont typeface="Open Sans"/>
              <a:buChar char="○"/>
              <a:defRPr>
                <a:latin typeface="Open Sans"/>
                <a:ea typeface="Open Sans"/>
                <a:cs typeface="Open Sans"/>
                <a:sym typeface="Open Sans"/>
              </a:defRPr>
            </a:lvl8pPr>
            <a:lvl9pPr marL="4114800" lvl="8" indent="-317500" rtl="0">
              <a:spcBef>
                <a:spcPts val="1600"/>
              </a:spcBef>
              <a:spcAft>
                <a:spcPts val="1600"/>
              </a:spcAft>
              <a:buSzPts val="1400"/>
              <a:buFont typeface="Open Sans"/>
              <a:buChar char="■"/>
              <a:defRPr>
                <a:latin typeface="Open Sans"/>
                <a:ea typeface="Open Sans"/>
                <a:cs typeface="Open Sans"/>
                <a:sym typeface="Open Sans"/>
              </a:defRPr>
            </a:lvl9pPr>
          </a:lstStyle>
          <a:p>
            <a:endParaRPr/>
          </a:p>
        </p:txBody>
      </p:sp>
      <p:sp>
        <p:nvSpPr>
          <p:cNvPr id="142" name="Google Shape;142;p4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43" name="Google Shape;143;p41"/>
          <p:cNvSpPr txBox="1"/>
          <p:nvPr/>
        </p:nvSpPr>
        <p:spPr>
          <a:xfrm>
            <a:off x="884150" y="7891976"/>
            <a:ext cx="6004200" cy="1749300"/>
          </a:xfrm>
          <a:prstGeom prst="rect">
            <a:avLst/>
          </a:prstGeom>
          <a:solidFill>
            <a:srgbClr val="DBE2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i="1">
                <a:solidFill>
                  <a:srgbClr val="15C26B"/>
                </a:solidFill>
                <a:latin typeface="Open Sans"/>
                <a:ea typeface="Open Sans"/>
                <a:cs typeface="Open Sans"/>
                <a:sym typeface="Open Sans"/>
              </a:rPr>
              <a:t>Remove this slide </a:t>
            </a:r>
            <a:endParaRPr sz="3600" i="1">
              <a:solidFill>
                <a:srgbClr val="15C26B"/>
              </a:solidFill>
              <a:latin typeface="Open Sans"/>
              <a:ea typeface="Open Sans"/>
              <a:cs typeface="Open Sans"/>
              <a:sym typeface="Open Sans"/>
            </a:endParaRPr>
          </a:p>
        </p:txBody>
      </p:sp>
      <p:pic>
        <p:nvPicPr>
          <p:cNvPr id="144" name="Google Shape;144;p41"/>
          <p:cNvPicPr preferRelativeResize="0"/>
          <p:nvPr/>
        </p:nvPicPr>
        <p:blipFill>
          <a:blip r:embed="rId2">
            <a:alphaModFix/>
          </a:blip>
          <a:stretch>
            <a:fillRect/>
          </a:stretch>
        </p:blipFill>
        <p:spPr>
          <a:xfrm>
            <a:off x="338800" y="251396"/>
            <a:ext cx="1250250" cy="618875"/>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145"/>
        <p:cNvGrpSpPr/>
        <p:nvPr/>
      </p:nvGrpSpPr>
      <p:grpSpPr>
        <a:xfrm>
          <a:off x="0" y="0"/>
          <a:ext cx="0" cy="0"/>
          <a:chOff x="0" y="0"/>
          <a:chExt cx="0" cy="0"/>
        </a:xfrm>
      </p:grpSpPr>
      <p:sp>
        <p:nvSpPr>
          <p:cNvPr id="146" name="Google Shape;146;p4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7" name="Google Shape;147;p42"/>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Font typeface="Open Sans"/>
              <a:buChar char="●"/>
              <a:defRPr>
                <a:latin typeface="Open Sans"/>
                <a:ea typeface="Open Sans"/>
                <a:cs typeface="Open Sans"/>
                <a:sym typeface="Open Sans"/>
              </a:defRPr>
            </a:lvl1pPr>
            <a:lvl2pPr marL="914400" lvl="1" indent="-317500" rtl="0">
              <a:spcBef>
                <a:spcPts val="1600"/>
              </a:spcBef>
              <a:spcAft>
                <a:spcPts val="0"/>
              </a:spcAft>
              <a:buSzPts val="1400"/>
              <a:buFont typeface="Open Sans"/>
              <a:buChar char="○"/>
              <a:defRPr>
                <a:latin typeface="Open Sans"/>
                <a:ea typeface="Open Sans"/>
                <a:cs typeface="Open Sans"/>
                <a:sym typeface="Open Sans"/>
              </a:defRPr>
            </a:lvl2pPr>
            <a:lvl3pPr marL="1371600" lvl="2" indent="-317500" rtl="0">
              <a:spcBef>
                <a:spcPts val="1600"/>
              </a:spcBef>
              <a:spcAft>
                <a:spcPts val="0"/>
              </a:spcAft>
              <a:buSzPts val="1400"/>
              <a:buFont typeface="Open Sans"/>
              <a:buChar char="■"/>
              <a:defRPr>
                <a:latin typeface="Open Sans"/>
                <a:ea typeface="Open Sans"/>
                <a:cs typeface="Open Sans"/>
                <a:sym typeface="Open Sans"/>
              </a:defRPr>
            </a:lvl3pPr>
            <a:lvl4pPr marL="1828800" lvl="3" indent="-317500" rtl="0">
              <a:spcBef>
                <a:spcPts val="1600"/>
              </a:spcBef>
              <a:spcAft>
                <a:spcPts val="0"/>
              </a:spcAft>
              <a:buSzPts val="1400"/>
              <a:buFont typeface="Open Sans"/>
              <a:buChar char="●"/>
              <a:defRPr>
                <a:latin typeface="Open Sans"/>
                <a:ea typeface="Open Sans"/>
                <a:cs typeface="Open Sans"/>
                <a:sym typeface="Open Sans"/>
              </a:defRPr>
            </a:lvl4pPr>
            <a:lvl5pPr marL="2286000" lvl="4" indent="-317500" rtl="0">
              <a:spcBef>
                <a:spcPts val="1600"/>
              </a:spcBef>
              <a:spcAft>
                <a:spcPts val="0"/>
              </a:spcAft>
              <a:buSzPts val="1400"/>
              <a:buFont typeface="Open Sans"/>
              <a:buChar char="○"/>
              <a:defRPr>
                <a:latin typeface="Open Sans"/>
                <a:ea typeface="Open Sans"/>
                <a:cs typeface="Open Sans"/>
                <a:sym typeface="Open Sans"/>
              </a:defRPr>
            </a:lvl5pPr>
            <a:lvl6pPr marL="2743200" lvl="5" indent="-317500" rtl="0">
              <a:spcBef>
                <a:spcPts val="1600"/>
              </a:spcBef>
              <a:spcAft>
                <a:spcPts val="0"/>
              </a:spcAft>
              <a:buSzPts val="1400"/>
              <a:buFont typeface="Open Sans"/>
              <a:buChar char="■"/>
              <a:defRPr>
                <a:latin typeface="Open Sans"/>
                <a:ea typeface="Open Sans"/>
                <a:cs typeface="Open Sans"/>
                <a:sym typeface="Open Sans"/>
              </a:defRPr>
            </a:lvl6pPr>
            <a:lvl7pPr marL="3200400" lvl="6" indent="-317500" rtl="0">
              <a:spcBef>
                <a:spcPts val="1600"/>
              </a:spcBef>
              <a:spcAft>
                <a:spcPts val="0"/>
              </a:spcAft>
              <a:buSzPts val="1400"/>
              <a:buFont typeface="Open Sans"/>
              <a:buChar char="●"/>
              <a:defRPr>
                <a:latin typeface="Open Sans"/>
                <a:ea typeface="Open Sans"/>
                <a:cs typeface="Open Sans"/>
                <a:sym typeface="Open Sans"/>
              </a:defRPr>
            </a:lvl7pPr>
            <a:lvl8pPr marL="3657600" lvl="7" indent="-317500" rtl="0">
              <a:spcBef>
                <a:spcPts val="1600"/>
              </a:spcBef>
              <a:spcAft>
                <a:spcPts val="0"/>
              </a:spcAft>
              <a:buSzPts val="1400"/>
              <a:buFont typeface="Open Sans"/>
              <a:buChar char="○"/>
              <a:defRPr>
                <a:latin typeface="Open Sans"/>
                <a:ea typeface="Open Sans"/>
                <a:cs typeface="Open Sans"/>
                <a:sym typeface="Open Sans"/>
              </a:defRPr>
            </a:lvl8pPr>
            <a:lvl9pPr marL="4114800" lvl="8" indent="-317500" rtl="0">
              <a:spcBef>
                <a:spcPts val="1600"/>
              </a:spcBef>
              <a:spcAft>
                <a:spcPts val="1600"/>
              </a:spcAft>
              <a:buSzPts val="1400"/>
              <a:buFont typeface="Open Sans"/>
              <a:buChar char="■"/>
              <a:defRPr>
                <a:latin typeface="Open Sans"/>
                <a:ea typeface="Open Sans"/>
                <a:cs typeface="Open Sans"/>
                <a:sym typeface="Open Sans"/>
              </a:defRPr>
            </a:lvl9pPr>
          </a:lstStyle>
          <a:p>
            <a:endParaRPr/>
          </a:p>
        </p:txBody>
      </p:sp>
      <p:sp>
        <p:nvSpPr>
          <p:cNvPr id="148" name="Google Shape;148;p4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ANND_Template" type="twoColTx">
  <p:cSld name="TITLE_AND_TWO_COLUMNS">
    <p:spTree>
      <p:nvGrpSpPr>
        <p:cNvPr id="1" name="Shape 149"/>
        <p:cNvGrpSpPr/>
        <p:nvPr/>
      </p:nvGrpSpPr>
      <p:grpSpPr>
        <a:xfrm>
          <a:off x="0" y="0"/>
          <a:ext cx="0" cy="0"/>
          <a:chOff x="0" y="0"/>
          <a:chExt cx="0" cy="0"/>
        </a:xfrm>
      </p:grpSpPr>
      <p:sp>
        <p:nvSpPr>
          <p:cNvPr id="150" name="Google Shape;150;p4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1" name="Google Shape;151;p43"/>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52" name="Google Shape;152;p43"/>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53" name="Google Shape;153;p4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154" name="Google Shape;154;p43"/>
          <p:cNvPicPr preferRelativeResize="0"/>
          <p:nvPr/>
        </p:nvPicPr>
        <p:blipFill>
          <a:blip r:embed="rId2">
            <a:alphaModFix/>
          </a:blip>
          <a:stretch>
            <a:fillRect/>
          </a:stretch>
        </p:blipFill>
        <p:spPr>
          <a:xfrm>
            <a:off x="338800" y="251396"/>
            <a:ext cx="1250250" cy="6188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1" name="Google Shape;21;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5"/>
        <p:cNvGrpSpPr/>
        <p:nvPr/>
      </p:nvGrpSpPr>
      <p:grpSpPr>
        <a:xfrm>
          <a:off x="0" y="0"/>
          <a:ext cx="0" cy="0"/>
          <a:chOff x="0" y="0"/>
          <a:chExt cx="0" cy="0"/>
        </a:xfrm>
      </p:grpSpPr>
      <p:sp>
        <p:nvSpPr>
          <p:cNvPr id="156" name="Google Shape;156;p4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Font typeface="Open Sans"/>
              <a:buNone/>
              <a:defRPr>
                <a:latin typeface="Open Sans"/>
                <a:ea typeface="Open Sans"/>
                <a:cs typeface="Open Sans"/>
                <a:sym typeface="Ope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7" name="Google Shape;157;p44"/>
          <p:cNvSpPr txBox="1">
            <a:spLocks noGrp="1"/>
          </p:cNvSpPr>
          <p:nvPr>
            <p:ph type="sldNum" idx="12"/>
          </p:nvPr>
        </p:nvSpPr>
        <p:spPr>
          <a:xfrm>
            <a:off x="7231389" y="9288605"/>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158" name="Google Shape;158;p44"/>
          <p:cNvPicPr preferRelativeResize="0"/>
          <p:nvPr/>
        </p:nvPicPr>
        <p:blipFill>
          <a:blip r:embed="rId2">
            <a:alphaModFix/>
          </a:blip>
          <a:stretch>
            <a:fillRect/>
          </a:stretch>
        </p:blipFill>
        <p:spPr>
          <a:xfrm>
            <a:off x="338800" y="251396"/>
            <a:ext cx="1250250" cy="618875"/>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59"/>
        <p:cNvGrpSpPr/>
        <p:nvPr/>
      </p:nvGrpSpPr>
      <p:grpSpPr>
        <a:xfrm>
          <a:off x="0" y="0"/>
          <a:ext cx="0" cy="0"/>
          <a:chOff x="0" y="0"/>
          <a:chExt cx="0" cy="0"/>
        </a:xfrm>
      </p:grpSpPr>
      <p:sp>
        <p:nvSpPr>
          <p:cNvPr id="160" name="Google Shape;160;p4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1" name="Google Shape;161;p4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62"/>
        <p:cNvGrpSpPr/>
        <p:nvPr/>
      </p:nvGrpSpPr>
      <p:grpSpPr>
        <a:xfrm>
          <a:off x="0" y="0"/>
          <a:ext cx="0" cy="0"/>
          <a:chOff x="0" y="0"/>
          <a:chExt cx="0" cy="0"/>
        </a:xfrm>
      </p:grpSpPr>
      <p:sp>
        <p:nvSpPr>
          <p:cNvPr id="163" name="Google Shape;163;p46"/>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64" name="Google Shape;164;p46"/>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65" name="Google Shape;165;p4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66"/>
        <p:cNvGrpSpPr/>
        <p:nvPr/>
      </p:nvGrpSpPr>
      <p:grpSpPr>
        <a:xfrm>
          <a:off x="0" y="0"/>
          <a:ext cx="0" cy="0"/>
          <a:chOff x="0" y="0"/>
          <a:chExt cx="0" cy="0"/>
        </a:xfrm>
      </p:grpSpPr>
      <p:sp>
        <p:nvSpPr>
          <p:cNvPr id="167" name="Google Shape;167;p47"/>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68" name="Google Shape;168;p4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48"/>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48"/>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72" name="Google Shape;172;p48"/>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73" name="Google Shape;173;p48"/>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74" name="Google Shape;174;p4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75"/>
        <p:cNvGrpSpPr/>
        <p:nvPr/>
      </p:nvGrpSpPr>
      <p:grpSpPr>
        <a:xfrm>
          <a:off x="0" y="0"/>
          <a:ext cx="0" cy="0"/>
          <a:chOff x="0" y="0"/>
          <a:chExt cx="0" cy="0"/>
        </a:xfrm>
      </p:grpSpPr>
      <p:sp>
        <p:nvSpPr>
          <p:cNvPr id="176" name="Google Shape;176;p49"/>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177" name="Google Shape;177;p4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78"/>
        <p:cNvGrpSpPr/>
        <p:nvPr/>
      </p:nvGrpSpPr>
      <p:grpSpPr>
        <a:xfrm>
          <a:off x="0" y="0"/>
          <a:ext cx="0" cy="0"/>
          <a:chOff x="0" y="0"/>
          <a:chExt cx="0" cy="0"/>
        </a:xfrm>
      </p:grpSpPr>
      <p:sp>
        <p:nvSpPr>
          <p:cNvPr id="179" name="Google Shape;179;p50"/>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80" name="Google Shape;180;p50"/>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81" name="Google Shape;181;p5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2"/>
        <p:cNvGrpSpPr/>
        <p:nvPr/>
      </p:nvGrpSpPr>
      <p:grpSpPr>
        <a:xfrm>
          <a:off x="0" y="0"/>
          <a:ext cx="0" cy="0"/>
          <a:chOff x="0" y="0"/>
          <a:chExt cx="0" cy="0"/>
        </a:xfrm>
      </p:grpSpPr>
      <p:sp>
        <p:nvSpPr>
          <p:cNvPr id="183" name="Google Shape;183;p5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9"/>
        <p:cNvGrpSpPr/>
        <p:nvPr/>
      </p:nvGrpSpPr>
      <p:grpSpPr>
        <a:xfrm>
          <a:off x="0" y="0"/>
          <a:ext cx="0" cy="0"/>
          <a:chOff x="0" y="0"/>
          <a:chExt cx="0" cy="0"/>
        </a:xfrm>
      </p:grpSpPr>
      <p:sp>
        <p:nvSpPr>
          <p:cNvPr id="190" name="Google Shape;190;p53"/>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Font typeface="Open Sans"/>
              <a:buNone/>
              <a:defRPr sz="5200">
                <a:latin typeface="Open Sans"/>
                <a:ea typeface="Open Sans"/>
                <a:cs typeface="Open Sans"/>
                <a:sym typeface="Open Sans"/>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91" name="Google Shape;191;p53"/>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Font typeface="Open Sans"/>
              <a:buNone/>
              <a:defRPr sz="2800">
                <a:latin typeface="Open Sans"/>
                <a:ea typeface="Open Sans"/>
                <a:cs typeface="Open Sans"/>
                <a:sym typeface="Open Sans"/>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92" name="Google Shape;192;p5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2E3D49"/>
        </a:solidFill>
        <a:effectLst/>
      </p:bgPr>
    </p:bg>
    <p:spTree>
      <p:nvGrpSpPr>
        <p:cNvPr id="1" name="Shape 193"/>
        <p:cNvGrpSpPr/>
        <p:nvPr/>
      </p:nvGrpSpPr>
      <p:grpSpPr>
        <a:xfrm>
          <a:off x="0" y="0"/>
          <a:ext cx="0" cy="0"/>
          <a:chOff x="0" y="0"/>
          <a:chExt cx="0" cy="0"/>
        </a:xfrm>
      </p:grpSpPr>
      <p:sp>
        <p:nvSpPr>
          <p:cNvPr id="194" name="Google Shape;194;p54"/>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600"/>
              <a:buFont typeface="Open Sans"/>
              <a:buNone/>
              <a:defRPr sz="3600">
                <a:solidFill>
                  <a:schemeClr val="lt1"/>
                </a:solidFill>
                <a:latin typeface="Open Sans"/>
                <a:ea typeface="Open Sans"/>
                <a:cs typeface="Open Sans"/>
                <a:sym typeface="Open Sans"/>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95" name="Google Shape;195;p5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24" name="Google Shape;24;p6"/>
          <p:cNvPicPr preferRelativeResize="0"/>
          <p:nvPr/>
        </p:nvPicPr>
        <p:blipFill>
          <a:blip r:embed="rId2">
            <a:alphaModFix/>
          </a:blip>
          <a:stretch>
            <a:fillRect/>
          </a:stretch>
        </p:blipFill>
        <p:spPr>
          <a:xfrm>
            <a:off x="338800" y="251396"/>
            <a:ext cx="1250250" cy="618875"/>
          </a:xfrm>
          <a:prstGeom prst="rect">
            <a:avLst/>
          </a:prstGeom>
          <a:noFill/>
          <a:ln>
            <a:noFill/>
          </a:ln>
        </p:spPr>
      </p:pic>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ANND" type="tx">
  <p:cSld name="TITLE_AND_BODY">
    <p:spTree>
      <p:nvGrpSpPr>
        <p:cNvPr id="1" name="Shape 196"/>
        <p:cNvGrpSpPr/>
        <p:nvPr/>
      </p:nvGrpSpPr>
      <p:grpSpPr>
        <a:xfrm>
          <a:off x="0" y="0"/>
          <a:ext cx="0" cy="0"/>
          <a:chOff x="0" y="0"/>
          <a:chExt cx="0" cy="0"/>
        </a:xfrm>
      </p:grpSpPr>
      <p:sp>
        <p:nvSpPr>
          <p:cNvPr id="197" name="Google Shape;197;p5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8" name="Google Shape;198;p55"/>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Font typeface="Open Sans"/>
              <a:buChar char="●"/>
              <a:defRPr>
                <a:latin typeface="Open Sans"/>
                <a:ea typeface="Open Sans"/>
                <a:cs typeface="Open Sans"/>
                <a:sym typeface="Open Sans"/>
              </a:defRPr>
            </a:lvl1pPr>
            <a:lvl2pPr marL="914400" lvl="1" indent="-317500" rtl="0">
              <a:spcBef>
                <a:spcPts val="1600"/>
              </a:spcBef>
              <a:spcAft>
                <a:spcPts val="0"/>
              </a:spcAft>
              <a:buSzPts val="1400"/>
              <a:buFont typeface="Open Sans"/>
              <a:buChar char="○"/>
              <a:defRPr>
                <a:latin typeface="Open Sans"/>
                <a:ea typeface="Open Sans"/>
                <a:cs typeface="Open Sans"/>
                <a:sym typeface="Open Sans"/>
              </a:defRPr>
            </a:lvl2pPr>
            <a:lvl3pPr marL="1371600" lvl="2" indent="-317500" rtl="0">
              <a:spcBef>
                <a:spcPts val="1600"/>
              </a:spcBef>
              <a:spcAft>
                <a:spcPts val="0"/>
              </a:spcAft>
              <a:buSzPts val="1400"/>
              <a:buFont typeface="Open Sans"/>
              <a:buChar char="■"/>
              <a:defRPr>
                <a:latin typeface="Open Sans"/>
                <a:ea typeface="Open Sans"/>
                <a:cs typeface="Open Sans"/>
                <a:sym typeface="Open Sans"/>
              </a:defRPr>
            </a:lvl3pPr>
            <a:lvl4pPr marL="1828800" lvl="3" indent="-317500" rtl="0">
              <a:spcBef>
                <a:spcPts val="1600"/>
              </a:spcBef>
              <a:spcAft>
                <a:spcPts val="0"/>
              </a:spcAft>
              <a:buSzPts val="1400"/>
              <a:buFont typeface="Open Sans"/>
              <a:buChar char="●"/>
              <a:defRPr>
                <a:latin typeface="Open Sans"/>
                <a:ea typeface="Open Sans"/>
                <a:cs typeface="Open Sans"/>
                <a:sym typeface="Open Sans"/>
              </a:defRPr>
            </a:lvl4pPr>
            <a:lvl5pPr marL="2286000" lvl="4" indent="-317500" rtl="0">
              <a:spcBef>
                <a:spcPts val="1600"/>
              </a:spcBef>
              <a:spcAft>
                <a:spcPts val="0"/>
              </a:spcAft>
              <a:buSzPts val="1400"/>
              <a:buFont typeface="Open Sans"/>
              <a:buChar char="○"/>
              <a:defRPr>
                <a:latin typeface="Open Sans"/>
                <a:ea typeface="Open Sans"/>
                <a:cs typeface="Open Sans"/>
                <a:sym typeface="Open Sans"/>
              </a:defRPr>
            </a:lvl5pPr>
            <a:lvl6pPr marL="2743200" lvl="5" indent="-317500" rtl="0">
              <a:spcBef>
                <a:spcPts val="1600"/>
              </a:spcBef>
              <a:spcAft>
                <a:spcPts val="0"/>
              </a:spcAft>
              <a:buSzPts val="1400"/>
              <a:buFont typeface="Open Sans"/>
              <a:buChar char="■"/>
              <a:defRPr>
                <a:latin typeface="Open Sans"/>
                <a:ea typeface="Open Sans"/>
                <a:cs typeface="Open Sans"/>
                <a:sym typeface="Open Sans"/>
              </a:defRPr>
            </a:lvl6pPr>
            <a:lvl7pPr marL="3200400" lvl="6" indent="-317500" rtl="0">
              <a:spcBef>
                <a:spcPts val="1600"/>
              </a:spcBef>
              <a:spcAft>
                <a:spcPts val="0"/>
              </a:spcAft>
              <a:buSzPts val="1400"/>
              <a:buFont typeface="Open Sans"/>
              <a:buChar char="●"/>
              <a:defRPr>
                <a:latin typeface="Open Sans"/>
                <a:ea typeface="Open Sans"/>
                <a:cs typeface="Open Sans"/>
                <a:sym typeface="Open Sans"/>
              </a:defRPr>
            </a:lvl7pPr>
            <a:lvl8pPr marL="3657600" lvl="7" indent="-317500" rtl="0">
              <a:spcBef>
                <a:spcPts val="1600"/>
              </a:spcBef>
              <a:spcAft>
                <a:spcPts val="0"/>
              </a:spcAft>
              <a:buSzPts val="1400"/>
              <a:buFont typeface="Open Sans"/>
              <a:buChar char="○"/>
              <a:defRPr>
                <a:latin typeface="Open Sans"/>
                <a:ea typeface="Open Sans"/>
                <a:cs typeface="Open Sans"/>
                <a:sym typeface="Open Sans"/>
              </a:defRPr>
            </a:lvl8pPr>
            <a:lvl9pPr marL="4114800" lvl="8" indent="-317500" rtl="0">
              <a:spcBef>
                <a:spcPts val="1600"/>
              </a:spcBef>
              <a:spcAft>
                <a:spcPts val="1600"/>
              </a:spcAft>
              <a:buSzPts val="1400"/>
              <a:buFont typeface="Open Sans"/>
              <a:buChar char="■"/>
              <a:defRPr>
                <a:latin typeface="Open Sans"/>
                <a:ea typeface="Open Sans"/>
                <a:cs typeface="Open Sans"/>
                <a:sym typeface="Open Sans"/>
              </a:defRPr>
            </a:lvl9pPr>
          </a:lstStyle>
          <a:p>
            <a:endParaRPr/>
          </a:p>
        </p:txBody>
      </p:sp>
      <p:sp>
        <p:nvSpPr>
          <p:cNvPr id="199" name="Google Shape;199;p5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00" name="Google Shape;200;p55"/>
          <p:cNvSpPr txBox="1"/>
          <p:nvPr/>
        </p:nvSpPr>
        <p:spPr>
          <a:xfrm>
            <a:off x="884150" y="7891976"/>
            <a:ext cx="6004200" cy="1749300"/>
          </a:xfrm>
          <a:prstGeom prst="rect">
            <a:avLst/>
          </a:prstGeom>
          <a:solidFill>
            <a:srgbClr val="DBE2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i="1">
                <a:solidFill>
                  <a:srgbClr val="15C26B"/>
                </a:solidFill>
                <a:latin typeface="Open Sans"/>
                <a:ea typeface="Open Sans"/>
                <a:cs typeface="Open Sans"/>
                <a:sym typeface="Open Sans"/>
              </a:rPr>
              <a:t>Remove this slide </a:t>
            </a:r>
            <a:endParaRPr sz="3600" i="1">
              <a:solidFill>
                <a:srgbClr val="15C26B"/>
              </a:solidFill>
              <a:latin typeface="Open Sans"/>
              <a:ea typeface="Open Sans"/>
              <a:cs typeface="Open Sans"/>
              <a:sym typeface="Open Sans"/>
            </a:endParaRPr>
          </a:p>
        </p:txBody>
      </p:sp>
      <p:pic>
        <p:nvPicPr>
          <p:cNvPr id="201" name="Google Shape;201;p55"/>
          <p:cNvPicPr preferRelativeResize="0"/>
          <p:nvPr/>
        </p:nvPicPr>
        <p:blipFill>
          <a:blip r:embed="rId2">
            <a:alphaModFix/>
          </a:blip>
          <a:stretch>
            <a:fillRect/>
          </a:stretch>
        </p:blipFill>
        <p:spPr>
          <a:xfrm>
            <a:off x="338800" y="251396"/>
            <a:ext cx="1250250" cy="618875"/>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ANND_Template" type="twoColTx">
  <p:cSld name="TITLE_AND_TWO_COLUMNS">
    <p:spTree>
      <p:nvGrpSpPr>
        <p:cNvPr id="1" name="Shape 206"/>
        <p:cNvGrpSpPr/>
        <p:nvPr/>
      </p:nvGrpSpPr>
      <p:grpSpPr>
        <a:xfrm>
          <a:off x="0" y="0"/>
          <a:ext cx="0" cy="0"/>
          <a:chOff x="0" y="0"/>
          <a:chExt cx="0" cy="0"/>
        </a:xfrm>
      </p:grpSpPr>
      <p:sp>
        <p:nvSpPr>
          <p:cNvPr id="207" name="Google Shape;207;p5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8" name="Google Shape;208;p5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09" name="Google Shape;209;p5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10" name="Google Shape;210;p5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1"/>
        <p:cNvGrpSpPr/>
        <p:nvPr/>
      </p:nvGrpSpPr>
      <p:grpSpPr>
        <a:xfrm>
          <a:off x="0" y="0"/>
          <a:ext cx="0" cy="0"/>
          <a:chOff x="0" y="0"/>
          <a:chExt cx="0" cy="0"/>
        </a:xfrm>
      </p:grpSpPr>
      <p:sp>
        <p:nvSpPr>
          <p:cNvPr id="212" name="Google Shape;212;p5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Font typeface="Open Sans"/>
              <a:buNone/>
              <a:defRPr>
                <a:latin typeface="Open Sans"/>
                <a:ea typeface="Open Sans"/>
                <a:cs typeface="Open Sans"/>
                <a:sym typeface="Ope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3" name="Google Shape;213;p58"/>
          <p:cNvSpPr txBox="1">
            <a:spLocks noGrp="1"/>
          </p:cNvSpPr>
          <p:nvPr>
            <p:ph type="sldNum" idx="12"/>
          </p:nvPr>
        </p:nvSpPr>
        <p:spPr>
          <a:xfrm>
            <a:off x="7231389" y="9288605"/>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214"/>
        <p:cNvGrpSpPr/>
        <p:nvPr/>
      </p:nvGrpSpPr>
      <p:grpSpPr>
        <a:xfrm>
          <a:off x="0" y="0"/>
          <a:ext cx="0" cy="0"/>
          <a:chOff x="0" y="0"/>
          <a:chExt cx="0" cy="0"/>
        </a:xfrm>
      </p:grpSpPr>
      <p:sp>
        <p:nvSpPr>
          <p:cNvPr id="215" name="Google Shape;215;p5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6" name="Google Shape;216;p5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17"/>
        <p:cNvGrpSpPr/>
        <p:nvPr/>
      </p:nvGrpSpPr>
      <p:grpSpPr>
        <a:xfrm>
          <a:off x="0" y="0"/>
          <a:ext cx="0" cy="0"/>
          <a:chOff x="0" y="0"/>
          <a:chExt cx="0" cy="0"/>
        </a:xfrm>
      </p:grpSpPr>
      <p:sp>
        <p:nvSpPr>
          <p:cNvPr id="218" name="Google Shape;218;p60"/>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19" name="Google Shape;219;p60"/>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20" name="Google Shape;220;p6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21"/>
        <p:cNvGrpSpPr/>
        <p:nvPr/>
      </p:nvGrpSpPr>
      <p:grpSpPr>
        <a:xfrm>
          <a:off x="0" y="0"/>
          <a:ext cx="0" cy="0"/>
          <a:chOff x="0" y="0"/>
          <a:chExt cx="0" cy="0"/>
        </a:xfrm>
      </p:grpSpPr>
      <p:sp>
        <p:nvSpPr>
          <p:cNvPr id="222" name="Google Shape;222;p61"/>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23" name="Google Shape;223;p6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24"/>
        <p:cNvGrpSpPr/>
        <p:nvPr/>
      </p:nvGrpSpPr>
      <p:grpSpPr>
        <a:xfrm>
          <a:off x="0" y="0"/>
          <a:ext cx="0" cy="0"/>
          <a:chOff x="0" y="0"/>
          <a:chExt cx="0" cy="0"/>
        </a:xfrm>
      </p:grpSpPr>
      <p:sp>
        <p:nvSpPr>
          <p:cNvPr id="225" name="Google Shape;225;p62"/>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2"/>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27" name="Google Shape;227;p62"/>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28" name="Google Shape;228;p62"/>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29" name="Google Shape;229;p6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30"/>
        <p:cNvGrpSpPr/>
        <p:nvPr/>
      </p:nvGrpSpPr>
      <p:grpSpPr>
        <a:xfrm>
          <a:off x="0" y="0"/>
          <a:ext cx="0" cy="0"/>
          <a:chOff x="0" y="0"/>
          <a:chExt cx="0" cy="0"/>
        </a:xfrm>
      </p:grpSpPr>
      <p:sp>
        <p:nvSpPr>
          <p:cNvPr id="231" name="Google Shape;231;p63"/>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232" name="Google Shape;232;p6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33"/>
        <p:cNvGrpSpPr/>
        <p:nvPr/>
      </p:nvGrpSpPr>
      <p:grpSpPr>
        <a:xfrm>
          <a:off x="0" y="0"/>
          <a:ext cx="0" cy="0"/>
          <a:chOff x="0" y="0"/>
          <a:chExt cx="0" cy="0"/>
        </a:xfrm>
      </p:grpSpPr>
      <p:sp>
        <p:nvSpPr>
          <p:cNvPr id="234" name="Google Shape;234;p64"/>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35" name="Google Shape;235;p64"/>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236" name="Google Shape;236;p6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7"/>
        <p:cNvGrpSpPr/>
        <p:nvPr/>
      </p:nvGrpSpPr>
      <p:grpSpPr>
        <a:xfrm>
          <a:off x="0" y="0"/>
          <a:ext cx="0" cy="0"/>
          <a:chOff x="0" y="0"/>
          <a:chExt cx="0" cy="0"/>
        </a:xfrm>
      </p:grpSpPr>
      <p:sp>
        <p:nvSpPr>
          <p:cNvPr id="238" name="Google Shape;238;p6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7" name="Google Shape;27;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0"/>
        <p:cNvGrpSpPr/>
        <p:nvPr/>
      </p:nvGrpSpPr>
      <p:grpSpPr>
        <a:xfrm>
          <a:off x="0" y="0"/>
          <a:ext cx="0" cy="0"/>
          <a:chOff x="0" y="0"/>
          <a:chExt cx="0" cy="0"/>
        </a:xfrm>
      </p:grpSpPr>
      <p:sp>
        <p:nvSpPr>
          <p:cNvPr id="31" name="Google Shape;31;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3" name="Google Shape;33;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4" name="Google Shape;34;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5"/>
        <p:cNvGrpSpPr/>
        <p:nvPr/>
      </p:nvGrpSpPr>
      <p:grpSpPr>
        <a:xfrm>
          <a:off x="0" y="0"/>
          <a:ext cx="0" cy="0"/>
          <a:chOff x="0" y="0"/>
          <a:chExt cx="0" cy="0"/>
        </a:xfrm>
      </p:grpSpPr>
      <p:sp>
        <p:nvSpPr>
          <p:cNvPr id="36" name="Google Shape;36;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theme" Target="../theme/theme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p:nvPr/>
        </p:nvSpPr>
        <p:spPr>
          <a:xfrm>
            <a:off x="-11" y="964431"/>
            <a:ext cx="32400" cy="9315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41"/>
        <p:cNvGrpSpPr/>
        <p:nvPr/>
      </p:nvGrpSpPr>
      <p:grpSpPr>
        <a:xfrm>
          <a:off x="0" y="0"/>
          <a:ext cx="0" cy="0"/>
          <a:chOff x="0" y="0"/>
          <a:chExt cx="0" cy="0"/>
        </a:xfrm>
      </p:grpSpPr>
      <p:sp>
        <p:nvSpPr>
          <p:cNvPr id="42" name="Google Shape;42;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3000"/>
              <a:buNone/>
              <a:defRPr sz="3000">
                <a:solidFill>
                  <a:srgbClr val="2E3D49"/>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43" name="Google Shape;43;p13"/>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rgbClr val="525C65"/>
              </a:buClr>
              <a:buSzPts val="1800"/>
              <a:buFont typeface="Open Sans"/>
              <a:buChar char="●"/>
              <a:defRPr sz="1800">
                <a:solidFill>
                  <a:srgbClr val="525C65"/>
                </a:solidFill>
                <a:latin typeface="Open Sans"/>
                <a:ea typeface="Open Sans"/>
                <a:cs typeface="Open Sans"/>
                <a:sym typeface="Open Sans"/>
              </a:defRPr>
            </a:lvl1pPr>
            <a:lvl2pPr marL="914400" lvl="1"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2pPr>
            <a:lvl3pPr marL="1371600" lvl="2"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3pPr>
            <a:lvl4pPr marL="1828800" lvl="3"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4pPr>
            <a:lvl5pPr marL="2286000" lvl="4"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5pPr>
            <a:lvl6pPr marL="2743200" lvl="5"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6pPr>
            <a:lvl7pPr marL="3200400" lvl="6"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7pPr>
            <a:lvl8pPr marL="3657600" lvl="7"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8pPr>
            <a:lvl9pPr marL="4114800" lvl="8" indent="-317500" rtl="0">
              <a:lnSpc>
                <a:spcPct val="115000"/>
              </a:lnSpc>
              <a:spcBef>
                <a:spcPts val="1600"/>
              </a:spcBef>
              <a:spcAft>
                <a:spcPts val="1600"/>
              </a:spcAft>
              <a:buClr>
                <a:srgbClr val="525C65"/>
              </a:buClr>
              <a:buSzPts val="1400"/>
              <a:buFont typeface="Open Sans"/>
              <a:buChar char="■"/>
              <a:defRPr>
                <a:solidFill>
                  <a:srgbClr val="525C65"/>
                </a:solidFill>
                <a:latin typeface="Open Sans"/>
                <a:ea typeface="Open Sans"/>
                <a:cs typeface="Open Sans"/>
                <a:sym typeface="Open Sans"/>
              </a:defRPr>
            </a:lvl9pPr>
          </a:lstStyle>
          <a:p>
            <a:endParaRPr/>
          </a:p>
        </p:txBody>
      </p:sp>
      <p:sp>
        <p:nvSpPr>
          <p:cNvPr id="44" name="Google Shape;44;p13"/>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45" name="Google Shape;45;p13"/>
          <p:cNvSpPr/>
          <p:nvPr/>
        </p:nvSpPr>
        <p:spPr>
          <a:xfrm>
            <a:off x="-11" y="964431"/>
            <a:ext cx="32400" cy="9315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2"/>
        <p:cNvGrpSpPr/>
        <p:nvPr/>
      </p:nvGrpSpPr>
      <p:grpSpPr>
        <a:xfrm>
          <a:off x="0" y="0"/>
          <a:ext cx="0" cy="0"/>
          <a:chOff x="0" y="0"/>
          <a:chExt cx="0" cy="0"/>
        </a:xfrm>
      </p:grpSpPr>
      <p:sp>
        <p:nvSpPr>
          <p:cNvPr id="93" name="Google Shape;93;p26"/>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94" name="Google Shape;94;p26"/>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95" name="Google Shape;95;p26"/>
          <p:cNvSpPr/>
          <p:nvPr/>
        </p:nvSpPr>
        <p:spPr>
          <a:xfrm>
            <a:off x="-11" y="964431"/>
            <a:ext cx="32400" cy="9315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27"/>
        <p:cNvGrpSpPr/>
        <p:nvPr/>
      </p:nvGrpSpPr>
      <p:grpSpPr>
        <a:xfrm>
          <a:off x="0" y="0"/>
          <a:ext cx="0" cy="0"/>
          <a:chOff x="0" y="0"/>
          <a:chExt cx="0" cy="0"/>
        </a:xfrm>
      </p:grpSpPr>
      <p:sp>
        <p:nvSpPr>
          <p:cNvPr id="128" name="Google Shape;128;p38"/>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3000"/>
              <a:buNone/>
              <a:defRPr sz="3000">
                <a:solidFill>
                  <a:srgbClr val="2E3D49"/>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129" name="Google Shape;129;p38"/>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rgbClr val="525C65"/>
              </a:buClr>
              <a:buSzPts val="1800"/>
              <a:buFont typeface="Open Sans"/>
              <a:buChar char="●"/>
              <a:defRPr sz="1800">
                <a:solidFill>
                  <a:srgbClr val="525C65"/>
                </a:solidFill>
                <a:latin typeface="Open Sans"/>
                <a:ea typeface="Open Sans"/>
                <a:cs typeface="Open Sans"/>
                <a:sym typeface="Open Sans"/>
              </a:defRPr>
            </a:lvl1pPr>
            <a:lvl2pPr marL="914400" lvl="1"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2pPr>
            <a:lvl3pPr marL="1371600" lvl="2"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3pPr>
            <a:lvl4pPr marL="1828800" lvl="3"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4pPr>
            <a:lvl5pPr marL="2286000" lvl="4"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5pPr>
            <a:lvl6pPr marL="2743200" lvl="5"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6pPr>
            <a:lvl7pPr marL="3200400" lvl="6"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7pPr>
            <a:lvl8pPr marL="3657600" lvl="7"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8pPr>
            <a:lvl9pPr marL="4114800" lvl="8" indent="-317500" rtl="0">
              <a:lnSpc>
                <a:spcPct val="115000"/>
              </a:lnSpc>
              <a:spcBef>
                <a:spcPts val="1600"/>
              </a:spcBef>
              <a:spcAft>
                <a:spcPts val="1600"/>
              </a:spcAft>
              <a:buClr>
                <a:srgbClr val="525C65"/>
              </a:buClr>
              <a:buSzPts val="1400"/>
              <a:buFont typeface="Open Sans"/>
              <a:buChar char="■"/>
              <a:defRPr>
                <a:solidFill>
                  <a:srgbClr val="525C65"/>
                </a:solidFill>
                <a:latin typeface="Open Sans"/>
                <a:ea typeface="Open Sans"/>
                <a:cs typeface="Open Sans"/>
                <a:sym typeface="Open Sans"/>
              </a:defRPr>
            </a:lvl9pPr>
          </a:lstStyle>
          <a:p>
            <a:endParaRPr/>
          </a:p>
        </p:txBody>
      </p:sp>
      <p:sp>
        <p:nvSpPr>
          <p:cNvPr id="130" name="Google Shape;130;p38"/>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31" name="Google Shape;131;p38"/>
          <p:cNvSpPr/>
          <p:nvPr/>
        </p:nvSpPr>
        <p:spPr>
          <a:xfrm>
            <a:off x="-11" y="964431"/>
            <a:ext cx="32400" cy="9315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84"/>
        <p:cNvGrpSpPr/>
        <p:nvPr/>
      </p:nvGrpSpPr>
      <p:grpSpPr>
        <a:xfrm>
          <a:off x="0" y="0"/>
          <a:ext cx="0" cy="0"/>
          <a:chOff x="0" y="0"/>
          <a:chExt cx="0" cy="0"/>
        </a:xfrm>
      </p:grpSpPr>
      <p:sp>
        <p:nvSpPr>
          <p:cNvPr id="185" name="Google Shape;185;p52"/>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3000"/>
              <a:buNone/>
              <a:defRPr sz="3000">
                <a:solidFill>
                  <a:srgbClr val="2E3D49"/>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186" name="Google Shape;186;p52"/>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rgbClr val="525C65"/>
              </a:buClr>
              <a:buSzPts val="1800"/>
              <a:buFont typeface="Open Sans"/>
              <a:buChar char="●"/>
              <a:defRPr sz="1800">
                <a:solidFill>
                  <a:srgbClr val="525C65"/>
                </a:solidFill>
                <a:latin typeface="Open Sans"/>
                <a:ea typeface="Open Sans"/>
                <a:cs typeface="Open Sans"/>
                <a:sym typeface="Open Sans"/>
              </a:defRPr>
            </a:lvl1pPr>
            <a:lvl2pPr marL="914400" lvl="1"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2pPr>
            <a:lvl3pPr marL="1371600" lvl="2"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3pPr>
            <a:lvl4pPr marL="1828800" lvl="3"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4pPr>
            <a:lvl5pPr marL="2286000" lvl="4"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5pPr>
            <a:lvl6pPr marL="2743200" lvl="5"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6pPr>
            <a:lvl7pPr marL="3200400" lvl="6"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7pPr>
            <a:lvl8pPr marL="3657600" lvl="7"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8pPr>
            <a:lvl9pPr marL="4114800" lvl="8" indent="-317500" rtl="0">
              <a:lnSpc>
                <a:spcPct val="115000"/>
              </a:lnSpc>
              <a:spcBef>
                <a:spcPts val="1600"/>
              </a:spcBef>
              <a:spcAft>
                <a:spcPts val="1600"/>
              </a:spcAft>
              <a:buClr>
                <a:srgbClr val="525C65"/>
              </a:buClr>
              <a:buSzPts val="1400"/>
              <a:buFont typeface="Open Sans"/>
              <a:buChar char="■"/>
              <a:defRPr>
                <a:solidFill>
                  <a:srgbClr val="525C65"/>
                </a:solidFill>
                <a:latin typeface="Open Sans"/>
                <a:ea typeface="Open Sans"/>
                <a:cs typeface="Open Sans"/>
                <a:sym typeface="Open Sans"/>
              </a:defRPr>
            </a:lvl9pPr>
          </a:lstStyle>
          <a:p>
            <a:endParaRPr/>
          </a:p>
        </p:txBody>
      </p:sp>
      <p:sp>
        <p:nvSpPr>
          <p:cNvPr id="187" name="Google Shape;187;p52"/>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88" name="Google Shape;188;p52"/>
          <p:cNvSpPr/>
          <p:nvPr/>
        </p:nvSpPr>
        <p:spPr>
          <a:xfrm>
            <a:off x="-11" y="964431"/>
            <a:ext cx="32400" cy="9315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95" r:id="rId1"/>
    <p:sldLayoutId id="2147483696" r:id="rId2"/>
    <p:sldLayoutId id="2147483697"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48.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4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shop.googlemerchandisestore.com/"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pic>
        <p:nvPicPr>
          <p:cNvPr id="243" name="Google Shape;243;p66"/>
          <p:cNvPicPr preferRelativeResize="0"/>
          <p:nvPr/>
        </p:nvPicPr>
        <p:blipFill>
          <a:blip r:embed="rId3">
            <a:alphaModFix/>
          </a:blip>
          <a:stretch>
            <a:fillRect/>
          </a:stretch>
        </p:blipFill>
        <p:spPr>
          <a:xfrm>
            <a:off x="14" y="0"/>
            <a:ext cx="7772403" cy="10050571"/>
          </a:xfrm>
          <a:prstGeom prst="rect">
            <a:avLst/>
          </a:prstGeom>
          <a:noFill/>
          <a:ln>
            <a:noFill/>
          </a:ln>
        </p:spPr>
      </p:pic>
      <p:sp>
        <p:nvSpPr>
          <p:cNvPr id="244" name="Google Shape;244;p66"/>
          <p:cNvSpPr/>
          <p:nvPr/>
        </p:nvSpPr>
        <p:spPr>
          <a:xfrm>
            <a:off x="3348690" y="5076712"/>
            <a:ext cx="764100" cy="744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
        <p:nvSpPr>
          <p:cNvPr id="245" name="Google Shape;245;p66"/>
          <p:cNvSpPr/>
          <p:nvPr/>
        </p:nvSpPr>
        <p:spPr>
          <a:xfrm>
            <a:off x="1047451" y="8292777"/>
            <a:ext cx="5677500" cy="1371600"/>
          </a:xfrm>
          <a:prstGeom prst="rect">
            <a:avLst/>
          </a:prstGeom>
          <a:noFill/>
          <a:ln>
            <a:noFill/>
          </a:ln>
        </p:spPr>
        <p:txBody>
          <a:bodyPr spcFirstLastPara="1" wrap="square" lIns="26775" tIns="26775" rIns="26775" bIns="26775" anchor="t" anchorCtr="0">
            <a:noAutofit/>
          </a:bodyPr>
          <a:lstStyle/>
          <a:p>
            <a:pPr marL="0" lvl="0" indent="0" algn="ctr" rtl="0">
              <a:spcBef>
                <a:spcPts val="0"/>
              </a:spcBef>
              <a:spcAft>
                <a:spcPts val="0"/>
              </a:spcAft>
              <a:buClr>
                <a:srgbClr val="BECBD6"/>
              </a:buClr>
              <a:buFont typeface="Open Sans"/>
              <a:buNone/>
            </a:pPr>
            <a:r>
              <a:rPr lang="en" sz="3600">
                <a:solidFill>
                  <a:srgbClr val="FFFFFF"/>
                </a:solidFill>
                <a:latin typeface="Open Sans Light"/>
                <a:ea typeface="Open Sans Light"/>
                <a:cs typeface="Open Sans Light"/>
                <a:sym typeface="Open Sans Light"/>
              </a:rPr>
              <a:t>Draw Insights from Marketing Data</a:t>
            </a:r>
            <a:endParaRPr sz="2400">
              <a:solidFill>
                <a:srgbClr val="BECBD6"/>
              </a:solidFill>
              <a:latin typeface="Open Sans"/>
              <a:ea typeface="Open Sans"/>
              <a:cs typeface="Open Sans"/>
              <a:sym typeface="Open Sans"/>
            </a:endParaRPr>
          </a:p>
        </p:txBody>
      </p:sp>
      <p:sp>
        <p:nvSpPr>
          <p:cNvPr id="246" name="Google Shape;246;p66"/>
          <p:cNvSpPr/>
          <p:nvPr/>
        </p:nvSpPr>
        <p:spPr>
          <a:xfrm>
            <a:off x="0" y="734900"/>
            <a:ext cx="7772400" cy="1077300"/>
          </a:xfrm>
          <a:prstGeom prst="rect">
            <a:avLst/>
          </a:prstGeom>
          <a:noFill/>
          <a:ln>
            <a:noFill/>
          </a:ln>
        </p:spPr>
        <p:txBody>
          <a:bodyPr spcFirstLastPara="1" wrap="square" lIns="26775" tIns="26775" rIns="26775" bIns="26775" anchor="ctr" anchorCtr="0">
            <a:noAutofit/>
          </a:bodyPr>
          <a:lstStyle/>
          <a:p>
            <a:pPr marL="0" lvl="0" indent="0" algn="ctr" rtl="0">
              <a:spcBef>
                <a:spcPts val="0"/>
              </a:spcBef>
              <a:spcAft>
                <a:spcPts val="0"/>
              </a:spcAft>
              <a:buClr>
                <a:srgbClr val="FFFFFF"/>
              </a:buClr>
              <a:buFont typeface="Open Sans"/>
              <a:buNone/>
            </a:pPr>
            <a:r>
              <a:rPr lang="en" sz="3600">
                <a:solidFill>
                  <a:srgbClr val="FFFFFF"/>
                </a:solidFill>
                <a:latin typeface="Open Sans Light"/>
                <a:ea typeface="Open Sans Light"/>
                <a:cs typeface="Open Sans Light"/>
                <a:sym typeface="Open Sans Light"/>
              </a:rPr>
              <a:t>Marketing Data and Technology</a:t>
            </a:r>
            <a:endParaRPr sz="3600">
              <a:solidFill>
                <a:srgbClr val="FFFFFF"/>
              </a:solidFill>
              <a:latin typeface="Open Sans Light"/>
              <a:ea typeface="Open Sans Light"/>
              <a:cs typeface="Open Sans Light"/>
              <a:sym typeface="Open Sans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7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Reports Snapshot</a:t>
            </a:r>
            <a:endParaRPr sz="2400">
              <a:solidFill>
                <a:srgbClr val="02B3E4"/>
              </a:solidFill>
              <a:latin typeface="Open Sans Light"/>
              <a:ea typeface="Open Sans Light"/>
              <a:cs typeface="Open Sans Light"/>
              <a:sym typeface="Open Sans Light"/>
            </a:endParaRPr>
          </a:p>
        </p:txBody>
      </p:sp>
      <p:sp>
        <p:nvSpPr>
          <p:cNvPr id="337" name="Google Shape;337;p79"/>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Which month had the most new users?</a:t>
            </a:r>
            <a:endParaRPr dirty="0"/>
          </a:p>
          <a:p>
            <a:pPr marL="0" lvl="0" indent="0" algn="l" rtl="0">
              <a:spcBef>
                <a:spcPts val="1600"/>
              </a:spcBef>
              <a:spcAft>
                <a:spcPts val="0"/>
              </a:spcAft>
              <a:buClr>
                <a:schemeClr val="dk1"/>
              </a:buClr>
              <a:buSzPts val="1100"/>
              <a:buFont typeface="Arial"/>
              <a:buNone/>
            </a:pPr>
            <a:r>
              <a:rPr lang="en" dirty="0" smtClean="0"/>
              <a:t>25-31 August. </a:t>
            </a:r>
          </a:p>
          <a:p>
            <a:pPr marL="0" lvl="0" indent="0" algn="l" rtl="0">
              <a:spcBef>
                <a:spcPts val="1600"/>
              </a:spcBef>
              <a:spcAft>
                <a:spcPts val="0"/>
              </a:spcAft>
              <a:buClr>
                <a:schemeClr val="dk1"/>
              </a:buClr>
              <a:buSzPts val="1100"/>
              <a:buFont typeface="Arial"/>
              <a:buNone/>
            </a:pPr>
            <a:r>
              <a:rPr lang="en" dirty="0" smtClean="0"/>
              <a:t>Which </a:t>
            </a:r>
            <a:r>
              <a:rPr lang="en" dirty="0"/>
              <a:t>month had the fewest new users?  </a:t>
            </a:r>
            <a:endParaRPr dirty="0"/>
          </a:p>
          <a:p>
            <a:pPr marL="0" lvl="0" indent="0" algn="l" rtl="0">
              <a:spcBef>
                <a:spcPts val="1600"/>
              </a:spcBef>
              <a:spcAft>
                <a:spcPts val="0"/>
              </a:spcAft>
              <a:buClr>
                <a:schemeClr val="dk1"/>
              </a:buClr>
              <a:buSzPts val="1100"/>
              <a:buFont typeface="Arial"/>
              <a:buNone/>
            </a:pPr>
            <a:r>
              <a:rPr lang="en-US" i="1" dirty="0" smtClean="0"/>
              <a:t>24-30 March.</a:t>
            </a:r>
            <a:endParaRPr i="1" dirty="0"/>
          </a:p>
          <a:p>
            <a:pPr marL="0" lvl="0" indent="0" algn="l" rtl="0">
              <a:spcBef>
                <a:spcPts val="1600"/>
              </a:spcBef>
              <a:spcAft>
                <a:spcPts val="0"/>
              </a:spcAft>
              <a:buNone/>
            </a:pPr>
            <a:r>
              <a:rPr lang="en" dirty="0"/>
              <a:t>Write some ideas why certain trends are associated with these specific months?</a:t>
            </a:r>
            <a:endParaRPr dirty="0"/>
          </a:p>
          <a:p>
            <a:pPr marL="0" lvl="0" indent="0">
              <a:spcBef>
                <a:spcPts val="1600"/>
              </a:spcBef>
              <a:spcAft>
                <a:spcPts val="1600"/>
              </a:spcAft>
              <a:buNone/>
            </a:pPr>
            <a:r>
              <a:rPr lang="en-US" dirty="0"/>
              <a:t>In August, there are holidays and sales that encourage more new users to enter and </a:t>
            </a:r>
            <a:r>
              <a:rPr lang="en-US" dirty="0" smtClean="0"/>
              <a:t>purchase.</a:t>
            </a:r>
            <a:endParaRPr dirty="0"/>
          </a:p>
        </p:txBody>
      </p:sp>
      <p:sp>
        <p:nvSpPr>
          <p:cNvPr id="338" name="Google Shape;338;p79"/>
          <p:cNvSpPr txBox="1"/>
          <p:nvPr/>
        </p:nvSpPr>
        <p:spPr>
          <a:xfrm>
            <a:off x="276225" y="9496425"/>
            <a:ext cx="7343700" cy="44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8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User Tech</a:t>
            </a:r>
            <a:endParaRPr sz="2400">
              <a:solidFill>
                <a:srgbClr val="02B3E4"/>
              </a:solidFill>
              <a:latin typeface="Open Sans Light"/>
              <a:ea typeface="Open Sans Light"/>
              <a:cs typeface="Open Sans Light"/>
              <a:sym typeface="Open Sans Light"/>
            </a:endParaRPr>
          </a:p>
        </p:txBody>
      </p:sp>
      <p:sp>
        <p:nvSpPr>
          <p:cNvPr id="344" name="Google Shape;344;p80"/>
          <p:cNvSpPr txBox="1">
            <a:spLocks noGrp="1"/>
          </p:cNvSpPr>
          <p:nvPr>
            <p:ph type="body" idx="1"/>
          </p:nvPr>
        </p:nvSpPr>
        <p:spPr>
          <a:xfrm>
            <a:off x="264945" y="199017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Please go into the User → Tech → Tech overview report for the following:  </a:t>
            </a:r>
            <a:endParaRPr dirty="0"/>
          </a:p>
          <a:p>
            <a:pPr marL="0" lvl="0" indent="0" algn="l" rtl="0">
              <a:spcBef>
                <a:spcPts val="1600"/>
              </a:spcBef>
              <a:spcAft>
                <a:spcPts val="0"/>
              </a:spcAft>
              <a:buNone/>
            </a:pPr>
            <a:r>
              <a:rPr lang="en" dirty="0"/>
              <a:t>For the twelve month period you’ve chosen, provide a screenshot showing percentage chart (donut charts) of All Users that came from mobile, desktop, and tablet devices.</a:t>
            </a:r>
            <a:endParaRPr dirty="0"/>
          </a:p>
          <a:p>
            <a:pPr marL="0" lvl="0" indent="0" algn="l" rtl="0">
              <a:spcBef>
                <a:spcPts val="1600"/>
              </a:spcBef>
              <a:spcAft>
                <a:spcPts val="0"/>
              </a:spcAft>
              <a:buClr>
                <a:schemeClr val="dk1"/>
              </a:buClr>
              <a:buSzPts val="1100"/>
              <a:buFont typeface="Arial"/>
              <a:buNone/>
            </a:pPr>
            <a:r>
              <a:rPr lang="en" dirty="0"/>
              <a:t>Ensure that the following are visible in the screenshot:</a:t>
            </a:r>
            <a:endParaRPr dirty="0"/>
          </a:p>
          <a:p>
            <a:pPr marL="457200" lvl="0" indent="-342900" algn="l" rtl="0">
              <a:spcBef>
                <a:spcPts val="1600"/>
              </a:spcBef>
              <a:spcAft>
                <a:spcPts val="0"/>
              </a:spcAft>
              <a:buSzPts val="1800"/>
              <a:buChar char="●"/>
            </a:pPr>
            <a:r>
              <a:rPr lang="en" dirty="0"/>
              <a:t>Device Category</a:t>
            </a:r>
            <a:endParaRPr dirty="0"/>
          </a:p>
          <a:p>
            <a:pPr marL="457200" lvl="0" indent="-342900" algn="l" rtl="0">
              <a:spcBef>
                <a:spcPts val="0"/>
              </a:spcBef>
              <a:spcAft>
                <a:spcPts val="0"/>
              </a:spcAft>
              <a:buSzPts val="1800"/>
              <a:buChar char="●"/>
            </a:pPr>
            <a:r>
              <a:rPr lang="en" dirty="0"/>
              <a:t>Donut chart showing % breakdown by device</a:t>
            </a:r>
            <a:endParaRPr dirty="0"/>
          </a:p>
          <a:p>
            <a:pPr marL="0" lvl="0" indent="0" algn="l" rtl="0">
              <a:spcBef>
                <a:spcPts val="1600"/>
              </a:spcBef>
              <a:spcAft>
                <a:spcPts val="0"/>
              </a:spcAft>
              <a:buNone/>
            </a:pPr>
            <a:r>
              <a:rPr lang="en" dirty="0"/>
              <a:t>Note that the time frame selected does not need to be visible in the screenshot..</a:t>
            </a: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pic>
        <p:nvPicPr>
          <p:cNvPr id="2" name="Picture 1"/>
          <p:cNvPicPr>
            <a:picLocks noChangeAspect="1"/>
          </p:cNvPicPr>
          <p:nvPr/>
        </p:nvPicPr>
        <p:blipFill>
          <a:blip r:embed="rId3"/>
          <a:stretch>
            <a:fillRect/>
          </a:stretch>
        </p:blipFill>
        <p:spPr>
          <a:xfrm>
            <a:off x="448509" y="6192380"/>
            <a:ext cx="6610747" cy="37167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8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User Acquisition</a:t>
            </a:r>
            <a:endParaRPr sz="2400">
              <a:solidFill>
                <a:srgbClr val="02B3E4"/>
              </a:solidFill>
              <a:latin typeface="Open Sans Light"/>
              <a:ea typeface="Open Sans Light"/>
              <a:cs typeface="Open Sans Light"/>
              <a:sym typeface="Open Sans Light"/>
            </a:endParaRPr>
          </a:p>
        </p:txBody>
      </p:sp>
      <p:sp>
        <p:nvSpPr>
          <p:cNvPr id="353" name="Google Shape;353;p81"/>
          <p:cNvSpPr txBox="1">
            <a:spLocks noGrp="1"/>
          </p:cNvSpPr>
          <p:nvPr>
            <p:ph type="body" idx="1"/>
          </p:nvPr>
        </p:nvSpPr>
        <p:spPr>
          <a:xfrm>
            <a:off x="264945" y="1909354"/>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For this section, if you are using your own business’s Google Analytics data but do not have eCommerce capabilities established, please use the Google Analytics demo data provided from the Google Merchandise store.</a:t>
            </a:r>
            <a:endParaRPr b="1" dirty="0"/>
          </a:p>
          <a:p>
            <a:pPr marL="0" lvl="0" indent="0" algn="l" rtl="0">
              <a:spcBef>
                <a:spcPts val="1600"/>
              </a:spcBef>
              <a:spcAft>
                <a:spcPts val="0"/>
              </a:spcAft>
              <a:buNone/>
            </a:pPr>
            <a:r>
              <a:rPr lang="en" dirty="0"/>
              <a:t>Take a screenshot that shows the Engagement rate of the different acquisition channels over a 12 month period.</a:t>
            </a:r>
            <a:endParaRPr dirty="0"/>
          </a:p>
          <a:p>
            <a:pPr marL="0" lvl="0" indent="0" algn="l" rtl="0">
              <a:spcBef>
                <a:spcPts val="1600"/>
              </a:spcBef>
              <a:spcAft>
                <a:spcPts val="0"/>
              </a:spcAft>
              <a:buClr>
                <a:schemeClr val="dk1"/>
              </a:buClr>
              <a:buSzPts val="1100"/>
              <a:buFont typeface="Arial"/>
              <a:buNone/>
            </a:pPr>
            <a:r>
              <a:rPr lang="en" dirty="0"/>
              <a:t>Ensure that the following are visible in the screenshot:</a:t>
            </a:r>
            <a:endParaRPr dirty="0"/>
          </a:p>
          <a:p>
            <a:pPr marL="457200" lvl="0" indent="-342900" algn="l" rtl="0">
              <a:spcBef>
                <a:spcPts val="1600"/>
              </a:spcBef>
              <a:spcAft>
                <a:spcPts val="0"/>
              </a:spcAft>
              <a:buSzPts val="1800"/>
              <a:buChar char="●"/>
            </a:pPr>
            <a:r>
              <a:rPr lang="en" dirty="0"/>
              <a:t>Channel group</a:t>
            </a:r>
            <a:endParaRPr dirty="0"/>
          </a:p>
          <a:p>
            <a:pPr marL="457200" lvl="0" indent="-342900" algn="l" rtl="0">
              <a:spcBef>
                <a:spcPts val="0"/>
              </a:spcBef>
              <a:spcAft>
                <a:spcPts val="0"/>
              </a:spcAft>
              <a:buSzPts val="1800"/>
              <a:buChar char="●"/>
            </a:pPr>
            <a:r>
              <a:rPr lang="en" dirty="0"/>
              <a:t>Users</a:t>
            </a:r>
            <a:endParaRPr dirty="0"/>
          </a:p>
          <a:p>
            <a:pPr marL="457200" lvl="0" indent="-342900" algn="l" rtl="0">
              <a:spcBef>
                <a:spcPts val="0"/>
              </a:spcBef>
              <a:spcAft>
                <a:spcPts val="0"/>
              </a:spcAft>
              <a:buSzPts val="1800"/>
              <a:buChar char="●"/>
            </a:pPr>
            <a:r>
              <a:rPr lang="en" dirty="0"/>
              <a:t>Engagement Rate</a:t>
            </a:r>
            <a:endParaRPr dirty="0"/>
          </a:p>
          <a:p>
            <a:pPr marL="0" lvl="0" indent="0" algn="l" rtl="0">
              <a:spcBef>
                <a:spcPts val="1600"/>
              </a:spcBef>
              <a:spcAft>
                <a:spcPts val="0"/>
              </a:spcAft>
              <a:buNone/>
            </a:pPr>
            <a:r>
              <a:rPr lang="en" dirty="0"/>
              <a:t>Note that the time frame selected does not need to be visible in the screenshot, but will be reflected by the number of users.</a:t>
            </a: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
        <p:nvSpPr>
          <p:cNvPr id="356" name="Google Shape;356;p81"/>
          <p:cNvSpPr txBox="1"/>
          <p:nvPr/>
        </p:nvSpPr>
        <p:spPr>
          <a:xfrm>
            <a:off x="682600" y="7095525"/>
            <a:ext cx="6389100" cy="19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solidFill>
                  <a:srgbClr val="FFFFFF"/>
                </a:solidFill>
                <a:latin typeface="Open Sans"/>
                <a:ea typeface="Open Sans"/>
                <a:cs typeface="Open Sans"/>
                <a:sym typeface="Open Sans"/>
              </a:rPr>
              <a:t>Replace </a:t>
            </a:r>
            <a:r>
              <a:rPr lang="en" sz="3600" dirty="0" smtClean="0">
                <a:solidFill>
                  <a:srgbClr val="FFFFFF"/>
                </a:solidFill>
                <a:latin typeface="Open Sans"/>
                <a:ea typeface="Open Sans"/>
                <a:cs typeface="Open Sans"/>
                <a:sym typeface="Open Sans"/>
              </a:rPr>
              <a:t>thi </a:t>
            </a:r>
            <a:r>
              <a:rPr lang="en" sz="3600" dirty="0">
                <a:solidFill>
                  <a:srgbClr val="FFFFFF"/>
                </a:solidFill>
                <a:latin typeface="Open Sans"/>
                <a:ea typeface="Open Sans"/>
                <a:cs typeface="Open Sans"/>
                <a:sym typeface="Open Sans"/>
              </a:rPr>
              <a:t>box with screenshot from report </a:t>
            </a:r>
            <a:endParaRPr sz="3600" dirty="0">
              <a:solidFill>
                <a:srgbClr val="FFFFFF"/>
              </a:solidFill>
              <a:latin typeface="Open Sans"/>
              <a:ea typeface="Open Sans"/>
              <a:cs typeface="Open Sans"/>
              <a:sym typeface="Open Sans"/>
            </a:endParaRPr>
          </a:p>
        </p:txBody>
      </p:sp>
      <p:pic>
        <p:nvPicPr>
          <p:cNvPr id="2" name="Picture 1"/>
          <p:cNvPicPr>
            <a:picLocks noChangeAspect="1"/>
          </p:cNvPicPr>
          <p:nvPr/>
        </p:nvPicPr>
        <p:blipFill>
          <a:blip r:embed="rId3"/>
          <a:stretch>
            <a:fillRect/>
          </a:stretch>
        </p:blipFill>
        <p:spPr>
          <a:xfrm>
            <a:off x="940480" y="6746032"/>
            <a:ext cx="5891529" cy="331236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8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User Acquisition</a:t>
            </a:r>
            <a:endParaRPr sz="3200">
              <a:solidFill>
                <a:srgbClr val="02B3E4"/>
              </a:solidFill>
              <a:latin typeface="Open Sans Light"/>
              <a:ea typeface="Open Sans Light"/>
              <a:cs typeface="Open Sans Light"/>
              <a:sym typeface="Open Sans Light"/>
            </a:endParaRPr>
          </a:p>
        </p:txBody>
      </p:sp>
      <p:sp>
        <p:nvSpPr>
          <p:cNvPr id="362" name="Google Shape;362;p82"/>
          <p:cNvSpPr txBox="1">
            <a:spLocks noGrp="1"/>
          </p:cNvSpPr>
          <p:nvPr>
            <p:ph type="body" idx="1"/>
          </p:nvPr>
        </p:nvSpPr>
        <p:spPr>
          <a:xfrm>
            <a:off x="264945" y="1911096"/>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Which channel groups had the highest and lowest engagement rates?</a:t>
            </a:r>
            <a:endParaRPr dirty="0"/>
          </a:p>
          <a:p>
            <a:pPr marL="0" lvl="0" indent="0">
              <a:spcBef>
                <a:spcPts val="1600"/>
              </a:spcBef>
              <a:buClr>
                <a:schemeClr val="dk1"/>
              </a:buClr>
              <a:buSzPts val="1100"/>
              <a:buNone/>
            </a:pPr>
            <a:r>
              <a:rPr lang="en-US" i="1" dirty="0" smtClean="0"/>
              <a:t>The highest engagement rate is </a:t>
            </a:r>
            <a:r>
              <a:rPr lang="en-US" dirty="0"/>
              <a:t>Organic </a:t>
            </a:r>
            <a:r>
              <a:rPr lang="en-US" dirty="0" smtClean="0"/>
              <a:t>Shopping.</a:t>
            </a:r>
          </a:p>
          <a:p>
            <a:pPr marL="0" lvl="0" indent="0">
              <a:spcBef>
                <a:spcPts val="1600"/>
              </a:spcBef>
              <a:buClr>
                <a:schemeClr val="dk1"/>
              </a:buClr>
              <a:buSzPts val="1100"/>
              <a:buNone/>
            </a:pPr>
            <a:r>
              <a:rPr lang="en-US" i="1" dirty="0" smtClean="0"/>
              <a:t>The lowest engagement rate is </a:t>
            </a:r>
            <a:r>
              <a:rPr lang="en-US" dirty="0" smtClean="0"/>
              <a:t>Unassigned.</a:t>
            </a:r>
          </a:p>
          <a:p>
            <a:pPr marL="0" lvl="0" indent="0">
              <a:spcBef>
                <a:spcPts val="1600"/>
              </a:spcBef>
              <a:buClr>
                <a:schemeClr val="dk1"/>
              </a:buClr>
              <a:buSzPts val="1100"/>
              <a:buNone/>
            </a:pPr>
            <a:endParaRPr i="1" dirty="0"/>
          </a:p>
          <a:p>
            <a:pPr marL="0" lvl="0" indent="0" algn="l" rtl="0">
              <a:spcBef>
                <a:spcPts val="1600"/>
              </a:spcBef>
              <a:spcAft>
                <a:spcPts val="0"/>
              </a:spcAft>
              <a:buClr>
                <a:schemeClr val="dk1"/>
              </a:buClr>
              <a:buSzPts val="1100"/>
              <a:buFont typeface="Arial"/>
              <a:buNone/>
            </a:pPr>
            <a:r>
              <a:rPr lang="en" dirty="0"/>
              <a:t>Which channel groups had the highest and lowest total revenue?  </a:t>
            </a:r>
            <a:endParaRPr dirty="0"/>
          </a:p>
          <a:p>
            <a:pPr marL="0" lvl="0" indent="0">
              <a:spcBef>
                <a:spcPts val="1600"/>
              </a:spcBef>
              <a:buClr>
                <a:schemeClr val="dk1"/>
              </a:buClr>
              <a:buSzPts val="1100"/>
              <a:buNone/>
            </a:pPr>
            <a:r>
              <a:rPr lang="en-US" i="1" dirty="0" smtClean="0"/>
              <a:t>The highest total revenue is </a:t>
            </a:r>
            <a:r>
              <a:rPr lang="en-US" dirty="0" smtClean="0"/>
              <a:t>Direct.</a:t>
            </a:r>
          </a:p>
          <a:p>
            <a:pPr marL="0" lvl="0" indent="0">
              <a:spcBef>
                <a:spcPts val="1600"/>
              </a:spcBef>
              <a:buClr>
                <a:schemeClr val="dk1"/>
              </a:buClr>
              <a:buSzPts val="1100"/>
              <a:buNone/>
            </a:pPr>
            <a:r>
              <a:rPr lang="en-US" i="1" dirty="0" smtClean="0"/>
              <a:t>The lowest total revenue is </a:t>
            </a:r>
            <a:r>
              <a:rPr lang="en-US" dirty="0"/>
              <a:t>Paid </a:t>
            </a:r>
            <a:r>
              <a:rPr lang="en-US" dirty="0" smtClean="0"/>
              <a:t>Other.</a:t>
            </a:r>
          </a:p>
          <a:p>
            <a:pPr marL="0" lvl="0" indent="0">
              <a:spcBef>
                <a:spcPts val="1600"/>
              </a:spcBef>
              <a:buClr>
                <a:schemeClr val="dk1"/>
              </a:buClr>
              <a:buSzPts val="1100"/>
              <a:buNone/>
            </a:pPr>
            <a:endParaRPr i="1" dirty="0"/>
          </a:p>
          <a:p>
            <a:pPr marL="0" lvl="0" indent="0" algn="l" rtl="0">
              <a:spcBef>
                <a:spcPts val="1600"/>
              </a:spcBef>
              <a:spcAft>
                <a:spcPts val="0"/>
              </a:spcAft>
              <a:buClr>
                <a:schemeClr val="dk1"/>
              </a:buClr>
              <a:buSzPts val="1100"/>
              <a:buFont typeface="Arial"/>
              <a:buNone/>
            </a:pPr>
            <a:r>
              <a:rPr lang="en" dirty="0"/>
              <a:t>What do these metrics mean, based on your experience</a:t>
            </a:r>
            <a:r>
              <a:rPr lang="en" dirty="0" smtClean="0"/>
              <a:t>?</a:t>
            </a:r>
          </a:p>
          <a:p>
            <a:pPr marL="0" lvl="0" indent="0" algn="l" rtl="0">
              <a:spcBef>
                <a:spcPts val="1600"/>
              </a:spcBef>
              <a:spcAft>
                <a:spcPts val="0"/>
              </a:spcAft>
              <a:buClr>
                <a:schemeClr val="dk1"/>
              </a:buClr>
              <a:buSzPts val="1100"/>
              <a:buFont typeface="Arial"/>
              <a:buNone/>
            </a:pPr>
            <a:r>
              <a:rPr lang="en-US" i="1" dirty="0" smtClean="0"/>
              <a:t>We would not spend more on other channel groups, because they don’t give us any revenue. </a:t>
            </a:r>
            <a:endParaRPr i="1" dirty="0"/>
          </a:p>
        </p:txBody>
      </p:sp>
      <p:sp>
        <p:nvSpPr>
          <p:cNvPr id="363" name="Google Shape;363;p82"/>
          <p:cNvSpPr txBox="1"/>
          <p:nvPr/>
        </p:nvSpPr>
        <p:spPr>
          <a:xfrm>
            <a:off x="276225" y="9496425"/>
            <a:ext cx="7343700" cy="44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8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Monetization</a:t>
            </a:r>
            <a:endParaRPr sz="2400">
              <a:solidFill>
                <a:srgbClr val="02B3E4"/>
              </a:solidFill>
              <a:latin typeface="Open Sans Light"/>
              <a:ea typeface="Open Sans Light"/>
              <a:cs typeface="Open Sans Light"/>
              <a:sym typeface="Open Sans Light"/>
            </a:endParaRPr>
          </a:p>
        </p:txBody>
      </p:sp>
      <p:sp>
        <p:nvSpPr>
          <p:cNvPr id="369" name="Google Shape;369;p83"/>
          <p:cNvSpPr txBox="1">
            <a:spLocks noGrp="1"/>
          </p:cNvSpPr>
          <p:nvPr>
            <p:ph type="body" idx="1"/>
          </p:nvPr>
        </p:nvSpPr>
        <p:spPr>
          <a:xfrm>
            <a:off x="264945" y="1911096"/>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t>For this section, if you are using your own business’s Google Analytics data but do not have eCommerce capabilities established, please use the Google Analytics demo data provided from the Google Merchandise store.</a:t>
            </a:r>
            <a:endParaRPr/>
          </a:p>
          <a:p>
            <a:pPr marL="0" lvl="0" indent="0" algn="l" rtl="0">
              <a:spcBef>
                <a:spcPts val="1600"/>
              </a:spcBef>
              <a:spcAft>
                <a:spcPts val="0"/>
              </a:spcAft>
              <a:buNone/>
            </a:pPr>
            <a:r>
              <a:rPr lang="en"/>
              <a:t>During the twelve month period you’ve selected, provide a screenshot that shows the Item name that contributed the highest number of unique purchases and the item name that was responsible for the largest percentage of revenue? (Screenshot(s) only; no annotation required.) </a:t>
            </a:r>
            <a:endParaRPr i="1"/>
          </a:p>
          <a:p>
            <a:pPr marL="0" lvl="0" indent="0" algn="l" rtl="0">
              <a:spcBef>
                <a:spcPts val="1600"/>
              </a:spcBef>
              <a:spcAft>
                <a:spcPts val="0"/>
              </a:spcAft>
              <a:buClr>
                <a:schemeClr val="dk1"/>
              </a:buClr>
              <a:buSzPts val="1100"/>
              <a:buFont typeface="Arial"/>
              <a:buNone/>
            </a:pPr>
            <a:r>
              <a:rPr lang="en"/>
              <a:t>Ensure that the following are visible in the screenshot:</a:t>
            </a:r>
            <a:endParaRPr/>
          </a:p>
          <a:p>
            <a:pPr marL="457200" lvl="0" indent="-342900" algn="l" rtl="0">
              <a:spcBef>
                <a:spcPts val="1600"/>
              </a:spcBef>
              <a:spcAft>
                <a:spcPts val="0"/>
              </a:spcAft>
              <a:buSzPts val="1800"/>
              <a:buChar char="●"/>
            </a:pPr>
            <a:r>
              <a:rPr lang="en"/>
              <a:t>Item names</a:t>
            </a:r>
            <a:endParaRPr/>
          </a:p>
          <a:p>
            <a:pPr marL="457200" lvl="0" indent="-342900" algn="l" rtl="0">
              <a:spcBef>
                <a:spcPts val="0"/>
              </a:spcBef>
              <a:spcAft>
                <a:spcPts val="0"/>
              </a:spcAft>
              <a:buSzPts val="1800"/>
              <a:buChar char="●"/>
            </a:pPr>
            <a:r>
              <a:rPr lang="en"/>
              <a:t>Number of items purchased</a:t>
            </a:r>
            <a:endParaRPr/>
          </a:p>
          <a:p>
            <a:pPr marL="457200" lvl="0" indent="-342900" algn="l" rtl="0">
              <a:spcBef>
                <a:spcPts val="0"/>
              </a:spcBef>
              <a:spcAft>
                <a:spcPts val="0"/>
              </a:spcAft>
              <a:buSzPts val="1800"/>
              <a:buChar char="●"/>
            </a:pPr>
            <a:r>
              <a:rPr lang="en"/>
              <a:t>Item revenue</a:t>
            </a:r>
            <a:endParaRPr/>
          </a:p>
        </p:txBody>
      </p:sp>
      <p:pic>
        <p:nvPicPr>
          <p:cNvPr id="2" name="Picture 1"/>
          <p:cNvPicPr>
            <a:picLocks noChangeAspect="1"/>
          </p:cNvPicPr>
          <p:nvPr/>
        </p:nvPicPr>
        <p:blipFill>
          <a:blip r:embed="rId3"/>
          <a:stretch>
            <a:fillRect/>
          </a:stretch>
        </p:blipFill>
        <p:spPr>
          <a:xfrm>
            <a:off x="847725" y="6704298"/>
            <a:ext cx="5728577" cy="322075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76"/>
        <p:cNvGrpSpPr/>
        <p:nvPr/>
      </p:nvGrpSpPr>
      <p:grpSpPr>
        <a:xfrm>
          <a:off x="0" y="0"/>
          <a:ext cx="0" cy="0"/>
          <a:chOff x="0" y="0"/>
          <a:chExt cx="0" cy="0"/>
        </a:xfrm>
      </p:grpSpPr>
      <p:sp>
        <p:nvSpPr>
          <p:cNvPr id="377" name="Google Shape;377;p84"/>
          <p:cNvSpPr txBox="1">
            <a:spLocks noGrp="1"/>
          </p:cNvSpPr>
          <p:nvPr>
            <p:ph type="ctrTitle"/>
          </p:nvPr>
        </p:nvSpPr>
        <p:spPr>
          <a:xfrm>
            <a:off x="347400" y="1947675"/>
            <a:ext cx="7077600" cy="291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a:solidFill>
                  <a:srgbClr val="FAFBFC"/>
                </a:solidFill>
                <a:latin typeface="Open Sans Light"/>
                <a:ea typeface="Open Sans Light"/>
                <a:cs typeface="Open Sans Light"/>
                <a:sym typeface="Open Sans Light"/>
              </a:rPr>
              <a:t>Part Four:</a:t>
            </a:r>
            <a:r>
              <a:rPr lang="en" sz="4800" b="1">
                <a:solidFill>
                  <a:srgbClr val="FAFBFC"/>
                </a:solidFill>
              </a:rPr>
              <a:t> </a:t>
            </a:r>
            <a:endParaRPr sz="4800" b="1">
              <a:solidFill>
                <a:srgbClr val="FAFBFC"/>
              </a:solidFill>
            </a:endParaRPr>
          </a:p>
          <a:p>
            <a:pPr marL="0" lvl="0" indent="0" algn="l" rtl="0">
              <a:spcBef>
                <a:spcPts val="0"/>
              </a:spcBef>
              <a:spcAft>
                <a:spcPts val="0"/>
              </a:spcAft>
              <a:buNone/>
            </a:pPr>
            <a:r>
              <a:rPr lang="en" sz="4800">
                <a:solidFill>
                  <a:srgbClr val="FAFBFC"/>
                </a:solidFill>
                <a:latin typeface="Open Sans Light"/>
                <a:ea typeface="Open Sans Light"/>
                <a:cs typeface="Open Sans Light"/>
                <a:sym typeface="Open Sans Light"/>
              </a:rPr>
              <a:t>Segmentation</a:t>
            </a:r>
            <a:endParaRPr sz="3600">
              <a:solidFill>
                <a:srgbClr val="FAFBFC"/>
              </a:solidFill>
              <a:latin typeface="Open Sans"/>
              <a:ea typeface="Open Sans"/>
              <a:cs typeface="Open Sans"/>
              <a:sym typeface="Open Sans"/>
            </a:endParaRPr>
          </a:p>
        </p:txBody>
      </p:sp>
      <p:sp>
        <p:nvSpPr>
          <p:cNvPr id="378" name="Google Shape;378;p84"/>
          <p:cNvSpPr/>
          <p:nvPr/>
        </p:nvSpPr>
        <p:spPr>
          <a:xfrm>
            <a:off x="964649" y="4818975"/>
            <a:ext cx="716700" cy="441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8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sz="3200">
                <a:solidFill>
                  <a:srgbClr val="02B3E4"/>
                </a:solidFill>
                <a:latin typeface="Open Sans Light"/>
                <a:ea typeface="Open Sans Light"/>
                <a:cs typeface="Open Sans Light"/>
                <a:sym typeface="Open Sans Light"/>
              </a:rPr>
              <a:t>Audience Segment: Demographics</a:t>
            </a:r>
            <a:endParaRPr sz="3200">
              <a:solidFill>
                <a:srgbClr val="02B3E4"/>
              </a:solidFill>
              <a:latin typeface="Open Sans Light"/>
              <a:ea typeface="Open Sans Light"/>
              <a:cs typeface="Open Sans Light"/>
              <a:sym typeface="Open Sans Light"/>
            </a:endParaRPr>
          </a:p>
        </p:txBody>
      </p:sp>
      <p:sp>
        <p:nvSpPr>
          <p:cNvPr id="391" name="Google Shape;391;p86"/>
          <p:cNvSpPr txBox="1"/>
          <p:nvPr/>
        </p:nvSpPr>
        <p:spPr>
          <a:xfrm>
            <a:off x="145282" y="3016841"/>
            <a:ext cx="5695883" cy="315197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solidFill>
                  <a:srgbClr val="FFFFFF"/>
                </a:solidFill>
                <a:latin typeface="Open Sans"/>
                <a:ea typeface="Open Sans"/>
                <a:cs typeface="Open Sans"/>
                <a:sym typeface="Open Sans"/>
              </a:rPr>
              <a:t>Place the screenshot here, that includes  a comparison of your chosen Audience Demographic segment and “All Users”</a:t>
            </a:r>
            <a:endParaRPr sz="3600" dirty="0">
              <a:solidFill>
                <a:srgbClr val="FFFFFF"/>
              </a:solidFill>
              <a:latin typeface="Open Sans"/>
              <a:ea typeface="Open Sans"/>
              <a:cs typeface="Open Sans"/>
              <a:sym typeface="Open Sans"/>
            </a:endParaRPr>
          </a:p>
        </p:txBody>
      </p:sp>
      <p:graphicFrame>
        <p:nvGraphicFramePr>
          <p:cNvPr id="395" name="Google Shape;395;p86"/>
          <p:cNvGraphicFramePr/>
          <p:nvPr>
            <p:extLst>
              <p:ext uri="{D42A27DB-BD31-4B8C-83A1-F6EECF244321}">
                <p14:modId xmlns:p14="http://schemas.microsoft.com/office/powerpoint/2010/main" val="2283438952"/>
              </p:ext>
            </p:extLst>
          </p:nvPr>
        </p:nvGraphicFramePr>
        <p:xfrm>
          <a:off x="264945" y="8962668"/>
          <a:ext cx="7242450" cy="948250"/>
        </p:xfrm>
        <a:graphic>
          <a:graphicData uri="http://schemas.openxmlformats.org/drawingml/2006/table">
            <a:tbl>
              <a:tblPr>
                <a:noFill/>
                <a:tableStyleId>{FB3F17B5-818E-462D-A005-995C5AAC4F19}</a:tableStyleId>
              </a:tblPr>
              <a:tblGrid>
                <a:gridCol w="1737150"/>
                <a:gridCol w="5505300"/>
              </a:tblGrid>
              <a:tr h="948250">
                <a:tc>
                  <a:txBody>
                    <a:bodyPr/>
                    <a:lstStyle/>
                    <a:p>
                      <a:pPr marL="0" lvl="0" indent="0" algn="l" rtl="0">
                        <a:spcBef>
                          <a:spcPts val="0"/>
                        </a:spcBef>
                        <a:spcAft>
                          <a:spcPts val="0"/>
                        </a:spcAft>
                        <a:buNone/>
                      </a:pPr>
                      <a:r>
                        <a:rPr lang="en" sz="1800" b="1" dirty="0">
                          <a:solidFill>
                            <a:schemeClr val="dk2"/>
                          </a:solidFill>
                          <a:latin typeface="Open Sans"/>
                          <a:ea typeface="Open Sans"/>
                          <a:cs typeface="Open Sans"/>
                          <a:sym typeface="Open Sans"/>
                        </a:rPr>
                        <a:t>Values used:</a:t>
                      </a:r>
                      <a:endParaRPr dirty="0"/>
                    </a:p>
                  </a:txBody>
                  <a:tcPr marL="91425" marR="91425" marT="91425" marB="91425"/>
                </a:tc>
                <a:tc>
                  <a:txBody>
                    <a:bodyPr/>
                    <a:lstStyle/>
                    <a:p>
                      <a:pPr marL="0" lvl="0" indent="0" algn="l" rtl="0">
                        <a:spcBef>
                          <a:spcPts val="0"/>
                        </a:spcBef>
                        <a:spcAft>
                          <a:spcPts val="0"/>
                        </a:spcAft>
                        <a:buNone/>
                      </a:pPr>
                      <a:r>
                        <a:rPr lang="en-US" sz="1800" i="1" dirty="0" smtClean="0">
                          <a:latin typeface="Open Sans" panose="020B0604020202020204" charset="0"/>
                          <a:ea typeface="Open Sans" panose="020B0604020202020204" charset="0"/>
                          <a:cs typeface="Open Sans" panose="020B0604020202020204" charset="0"/>
                        </a:rPr>
                        <a:t>Mobile</a:t>
                      </a:r>
                      <a:r>
                        <a:rPr lang="en-US" sz="1800" i="1" baseline="0" dirty="0" smtClean="0">
                          <a:latin typeface="Open Sans" panose="020B0604020202020204" charset="0"/>
                          <a:ea typeface="Open Sans" panose="020B0604020202020204" charset="0"/>
                          <a:cs typeface="Open Sans" panose="020B0604020202020204" charset="0"/>
                        </a:rPr>
                        <a:t> traffic</a:t>
                      </a:r>
                    </a:p>
                    <a:p>
                      <a:pPr marL="0" lvl="0" indent="0" algn="l" rtl="0">
                        <a:spcBef>
                          <a:spcPts val="0"/>
                        </a:spcBef>
                        <a:spcAft>
                          <a:spcPts val="0"/>
                        </a:spcAft>
                        <a:buNone/>
                      </a:pPr>
                      <a:r>
                        <a:rPr lang="en-US" sz="1800" i="1" baseline="0" dirty="0" smtClean="0">
                          <a:latin typeface="Open Sans" panose="020B0604020202020204" charset="0"/>
                          <a:ea typeface="Open Sans" panose="020B0604020202020204" charset="0"/>
                          <a:cs typeface="Open Sans" panose="020B0604020202020204" charset="0"/>
                        </a:rPr>
                        <a:t>Device category exactly matches “mobile”</a:t>
                      </a:r>
                      <a:endParaRPr sz="1800" i="1" dirty="0">
                        <a:latin typeface="Open Sans" panose="020B0604020202020204" charset="0"/>
                        <a:ea typeface="Open Sans" panose="020B0604020202020204" charset="0"/>
                        <a:cs typeface="Open Sans" panose="020B0604020202020204" charset="0"/>
                      </a:endParaRPr>
                    </a:p>
                  </a:txBody>
                  <a:tcPr marL="91425" marR="91425" marT="91425" marB="91425"/>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317" y="1990171"/>
            <a:ext cx="5994927" cy="3370501"/>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3288" y="5630837"/>
            <a:ext cx="5565913" cy="312929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8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sz="3200">
                <a:solidFill>
                  <a:srgbClr val="02B3E4"/>
                </a:solidFill>
                <a:latin typeface="Open Sans Light"/>
                <a:ea typeface="Open Sans Light"/>
                <a:cs typeface="Open Sans Light"/>
                <a:sym typeface="Open Sans Light"/>
              </a:rPr>
              <a:t>Audience Segment: Technology</a:t>
            </a:r>
            <a:endParaRPr sz="3200">
              <a:solidFill>
                <a:srgbClr val="02B3E4"/>
              </a:solidFill>
              <a:latin typeface="Open Sans Light"/>
              <a:ea typeface="Open Sans Light"/>
              <a:cs typeface="Open Sans Light"/>
              <a:sym typeface="Open Sans Light"/>
            </a:endParaRPr>
          </a:p>
        </p:txBody>
      </p:sp>
      <p:sp>
        <p:nvSpPr>
          <p:cNvPr id="401" name="Google Shape;401;p87"/>
          <p:cNvSpPr txBox="1"/>
          <p:nvPr/>
        </p:nvSpPr>
        <p:spPr>
          <a:xfrm>
            <a:off x="145282" y="3016841"/>
            <a:ext cx="5695800" cy="315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solidFill>
                  <a:srgbClr val="FFFFFF"/>
                </a:solidFill>
                <a:latin typeface="Open Sans"/>
                <a:ea typeface="Open Sans"/>
                <a:cs typeface="Open Sans"/>
                <a:sym typeface="Open Sans"/>
              </a:rPr>
              <a:t>Place the screenshot here, that includes  a comparison of your chosen Audience Demographic segment and “All Users”</a:t>
            </a:r>
            <a:endParaRPr sz="3600" dirty="0">
              <a:solidFill>
                <a:srgbClr val="FFFFFF"/>
              </a:solidFill>
              <a:latin typeface="Open Sans"/>
              <a:ea typeface="Open Sans"/>
              <a:cs typeface="Open Sans"/>
              <a:sym typeface="Open Sans"/>
            </a:endParaRPr>
          </a:p>
        </p:txBody>
      </p:sp>
      <p:graphicFrame>
        <p:nvGraphicFramePr>
          <p:cNvPr id="405" name="Google Shape;405;p87"/>
          <p:cNvGraphicFramePr/>
          <p:nvPr>
            <p:extLst>
              <p:ext uri="{D42A27DB-BD31-4B8C-83A1-F6EECF244321}">
                <p14:modId xmlns:p14="http://schemas.microsoft.com/office/powerpoint/2010/main" val="3265802428"/>
              </p:ext>
            </p:extLst>
          </p:nvPr>
        </p:nvGraphicFramePr>
        <p:xfrm>
          <a:off x="265095" y="8087097"/>
          <a:ext cx="7242450" cy="948250"/>
        </p:xfrm>
        <a:graphic>
          <a:graphicData uri="http://schemas.openxmlformats.org/drawingml/2006/table">
            <a:tbl>
              <a:tblPr>
                <a:noFill/>
                <a:tableStyleId>{FB3F17B5-818E-462D-A005-995C5AAC4F19}</a:tableStyleId>
              </a:tblPr>
              <a:tblGrid>
                <a:gridCol w="1737150"/>
                <a:gridCol w="5505300"/>
              </a:tblGrid>
              <a:tr h="948250">
                <a:tc>
                  <a:txBody>
                    <a:bodyPr/>
                    <a:lstStyle/>
                    <a:p>
                      <a:pPr marL="0" lvl="0" indent="0" algn="l" rtl="0">
                        <a:spcBef>
                          <a:spcPts val="0"/>
                        </a:spcBef>
                        <a:spcAft>
                          <a:spcPts val="0"/>
                        </a:spcAft>
                        <a:buNone/>
                      </a:pPr>
                      <a:r>
                        <a:rPr lang="en" sz="1800" b="1" dirty="0">
                          <a:solidFill>
                            <a:schemeClr val="dk2"/>
                          </a:solidFill>
                          <a:latin typeface="Open Sans"/>
                          <a:ea typeface="Open Sans"/>
                          <a:cs typeface="Open Sans"/>
                          <a:sym typeface="Open Sans"/>
                        </a:rPr>
                        <a:t>Values used:</a:t>
                      </a:r>
                      <a:endParaRPr dirty="0"/>
                    </a:p>
                  </a:txBody>
                  <a:tcPr marL="91425" marR="91425" marT="91425" marB="91425"/>
                </a:tc>
                <a:tc>
                  <a:txBody>
                    <a:bodyPr/>
                    <a:lstStyle/>
                    <a:p>
                      <a:pPr marL="0" lvl="0" indent="0" algn="l" rtl="0">
                        <a:spcBef>
                          <a:spcPts val="0"/>
                        </a:spcBef>
                        <a:spcAft>
                          <a:spcPts val="0"/>
                        </a:spcAft>
                        <a:buNone/>
                      </a:pPr>
                      <a:r>
                        <a:rPr lang="en-US" sz="1800" i="1" dirty="0" smtClean="0">
                          <a:solidFill>
                            <a:schemeClr val="dk2"/>
                          </a:solidFill>
                          <a:latin typeface="Open Sans"/>
                          <a:ea typeface="Open Sans"/>
                          <a:cs typeface="Open Sans"/>
                          <a:sym typeface="Open Sans"/>
                        </a:rPr>
                        <a:t>Tablet</a:t>
                      </a:r>
                      <a:r>
                        <a:rPr lang="en-US" sz="1800" i="1" baseline="0" dirty="0" smtClean="0">
                          <a:solidFill>
                            <a:schemeClr val="dk2"/>
                          </a:solidFill>
                          <a:latin typeface="Open Sans"/>
                          <a:ea typeface="Open Sans"/>
                          <a:cs typeface="Open Sans"/>
                          <a:sym typeface="Open Sans"/>
                        </a:rPr>
                        <a:t> traffic</a:t>
                      </a:r>
                    </a:p>
                    <a:p>
                      <a:pPr marL="0" lvl="0" indent="0" algn="l" rtl="0">
                        <a:spcBef>
                          <a:spcPts val="0"/>
                        </a:spcBef>
                        <a:spcAft>
                          <a:spcPts val="0"/>
                        </a:spcAft>
                        <a:buNone/>
                      </a:pPr>
                      <a:r>
                        <a:rPr lang="en-US" sz="1800" i="1" dirty="0" smtClean="0">
                          <a:solidFill>
                            <a:schemeClr val="dk2"/>
                          </a:solidFill>
                          <a:latin typeface="Open Sans"/>
                          <a:ea typeface="Open Sans"/>
                          <a:cs typeface="Open Sans"/>
                          <a:sym typeface="Open Sans"/>
                        </a:rPr>
                        <a:t>Device</a:t>
                      </a:r>
                      <a:r>
                        <a:rPr lang="en-US" sz="1800" i="1" baseline="0" dirty="0" smtClean="0">
                          <a:solidFill>
                            <a:schemeClr val="dk2"/>
                          </a:solidFill>
                          <a:latin typeface="Open Sans"/>
                          <a:ea typeface="Open Sans"/>
                          <a:cs typeface="Open Sans"/>
                          <a:sym typeface="Open Sans"/>
                        </a:rPr>
                        <a:t> category exactly matches “tablet”</a:t>
                      </a:r>
                      <a:endParaRPr sz="1800" i="1" dirty="0">
                        <a:solidFill>
                          <a:schemeClr val="dk2"/>
                        </a:solidFill>
                        <a:latin typeface="Open Sans"/>
                        <a:ea typeface="Open Sans"/>
                        <a:cs typeface="Open Sans"/>
                        <a:sym typeface="Open Sans"/>
                      </a:endParaRPr>
                    </a:p>
                  </a:txBody>
                  <a:tcPr marL="91425" marR="91425" marT="91425" marB="91425"/>
                </a:tc>
              </a:tr>
            </a:tbl>
          </a:graphicData>
        </a:graphic>
      </p:graphicFrame>
      <p:pic>
        <p:nvPicPr>
          <p:cNvPr id="3" name="Picture 2"/>
          <p:cNvPicPr>
            <a:picLocks noChangeAspect="1"/>
          </p:cNvPicPr>
          <p:nvPr/>
        </p:nvPicPr>
        <p:blipFill>
          <a:blip r:embed="rId3"/>
          <a:stretch>
            <a:fillRect/>
          </a:stretch>
        </p:blipFill>
        <p:spPr>
          <a:xfrm>
            <a:off x="957647" y="1730788"/>
            <a:ext cx="5226177" cy="2938290"/>
          </a:xfrm>
          <a:prstGeom prst="rect">
            <a:avLst/>
          </a:prstGeom>
        </p:spPr>
      </p:pic>
      <p:pic>
        <p:nvPicPr>
          <p:cNvPr id="4" name="Picture 3"/>
          <p:cNvPicPr>
            <a:picLocks noChangeAspect="1"/>
          </p:cNvPicPr>
          <p:nvPr/>
        </p:nvPicPr>
        <p:blipFill>
          <a:blip r:embed="rId4"/>
          <a:stretch>
            <a:fillRect/>
          </a:stretch>
        </p:blipFill>
        <p:spPr>
          <a:xfrm>
            <a:off x="874743" y="4934997"/>
            <a:ext cx="5309081" cy="29849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09"/>
        <p:cNvGrpSpPr/>
        <p:nvPr/>
      </p:nvGrpSpPr>
      <p:grpSpPr>
        <a:xfrm>
          <a:off x="0" y="0"/>
          <a:ext cx="0" cy="0"/>
          <a:chOff x="0" y="0"/>
          <a:chExt cx="0" cy="0"/>
        </a:xfrm>
      </p:grpSpPr>
      <p:sp>
        <p:nvSpPr>
          <p:cNvPr id="410" name="Google Shape;410;p88"/>
          <p:cNvSpPr txBox="1">
            <a:spLocks noGrp="1"/>
          </p:cNvSpPr>
          <p:nvPr>
            <p:ph type="ctrTitle"/>
          </p:nvPr>
        </p:nvSpPr>
        <p:spPr>
          <a:xfrm>
            <a:off x="347400" y="1947675"/>
            <a:ext cx="7077600" cy="291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a:solidFill>
                  <a:srgbClr val="FAFBFC"/>
                </a:solidFill>
                <a:latin typeface="Open Sans Light"/>
                <a:ea typeface="Open Sans Light"/>
                <a:cs typeface="Open Sans Light"/>
                <a:sym typeface="Open Sans Light"/>
              </a:rPr>
              <a:t>Part Five:</a:t>
            </a:r>
            <a:r>
              <a:rPr lang="en" sz="4800" b="1">
                <a:solidFill>
                  <a:srgbClr val="FAFBFC"/>
                </a:solidFill>
              </a:rPr>
              <a:t> </a:t>
            </a:r>
            <a:endParaRPr sz="4800" b="1">
              <a:solidFill>
                <a:srgbClr val="FAFBFC"/>
              </a:solidFill>
            </a:endParaRPr>
          </a:p>
          <a:p>
            <a:pPr marL="0" lvl="0" indent="0" algn="l" rtl="0">
              <a:spcBef>
                <a:spcPts val="0"/>
              </a:spcBef>
              <a:spcAft>
                <a:spcPts val="0"/>
              </a:spcAft>
              <a:buNone/>
            </a:pPr>
            <a:r>
              <a:rPr lang="en" sz="4800">
                <a:solidFill>
                  <a:srgbClr val="FAFBFC"/>
                </a:solidFill>
                <a:latin typeface="Open Sans Light"/>
                <a:ea typeface="Open Sans Light"/>
                <a:cs typeface="Open Sans Light"/>
                <a:sym typeface="Open Sans Light"/>
              </a:rPr>
              <a:t>Analysis and Suggestions</a:t>
            </a:r>
            <a:endParaRPr sz="3600">
              <a:solidFill>
                <a:srgbClr val="FAFBFC"/>
              </a:solidFill>
              <a:latin typeface="Open Sans"/>
              <a:ea typeface="Open Sans"/>
              <a:cs typeface="Open Sans"/>
              <a:sym typeface="Open Sans"/>
            </a:endParaRPr>
          </a:p>
        </p:txBody>
      </p:sp>
      <p:sp>
        <p:nvSpPr>
          <p:cNvPr id="411" name="Google Shape;411;p88"/>
          <p:cNvSpPr/>
          <p:nvPr/>
        </p:nvSpPr>
        <p:spPr>
          <a:xfrm>
            <a:off x="964649" y="4818975"/>
            <a:ext cx="716700" cy="441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9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sz="3200">
                <a:solidFill>
                  <a:srgbClr val="02B3E4"/>
                </a:solidFill>
                <a:latin typeface="Open Sans Light"/>
                <a:ea typeface="Open Sans Light"/>
                <a:cs typeface="Open Sans Light"/>
                <a:sym typeface="Open Sans Light"/>
              </a:rPr>
              <a:t>Google Merchandise Store data</a:t>
            </a:r>
            <a:endParaRPr sz="3200">
              <a:solidFill>
                <a:srgbClr val="02B3E4"/>
              </a:solidFill>
              <a:latin typeface="Open Sans Light"/>
              <a:ea typeface="Open Sans Light"/>
              <a:cs typeface="Open Sans Light"/>
              <a:sym typeface="Open Sans Light"/>
            </a:endParaRPr>
          </a:p>
        </p:txBody>
      </p:sp>
      <p:sp>
        <p:nvSpPr>
          <p:cNvPr id="432" name="Google Shape;432;p91"/>
          <p:cNvSpPr txBox="1">
            <a:spLocks noGrp="1"/>
          </p:cNvSpPr>
          <p:nvPr>
            <p:ph type="body" idx="1"/>
          </p:nvPr>
        </p:nvSpPr>
        <p:spPr>
          <a:xfrm>
            <a:off x="264950" y="2171875"/>
            <a:ext cx="7242600" cy="2487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You can find the results of the Google Merchandise Store campaigns below.</a:t>
            </a:r>
            <a:endParaRPr/>
          </a:p>
        </p:txBody>
      </p:sp>
      <p:graphicFrame>
        <p:nvGraphicFramePr>
          <p:cNvPr id="433" name="Google Shape;433;p91"/>
          <p:cNvGraphicFramePr/>
          <p:nvPr>
            <p:extLst>
              <p:ext uri="{D42A27DB-BD31-4B8C-83A1-F6EECF244321}">
                <p14:modId xmlns:p14="http://schemas.microsoft.com/office/powerpoint/2010/main" val="727867208"/>
              </p:ext>
            </p:extLst>
          </p:nvPr>
        </p:nvGraphicFramePr>
        <p:xfrm>
          <a:off x="217450" y="3851400"/>
          <a:ext cx="7337600" cy="3262711"/>
        </p:xfrm>
        <a:graphic>
          <a:graphicData uri="http://schemas.openxmlformats.org/drawingml/2006/table">
            <a:tbl>
              <a:tblPr>
                <a:noFill/>
                <a:tableStyleId>{FB3F17B5-818E-462D-A005-995C5AAC4F19}</a:tableStyleId>
              </a:tblPr>
              <a:tblGrid>
                <a:gridCol w="3951975"/>
                <a:gridCol w="1235950"/>
                <a:gridCol w="1189900"/>
                <a:gridCol w="959775"/>
              </a:tblGrid>
              <a:tr h="381000">
                <a:tc>
                  <a:txBody>
                    <a:bodyPr/>
                    <a:lstStyle/>
                    <a:p>
                      <a:pPr marL="0" lvl="0" indent="0" algn="l" rtl="0">
                        <a:spcBef>
                          <a:spcPts val="0"/>
                        </a:spcBef>
                        <a:spcAft>
                          <a:spcPts val="0"/>
                        </a:spcAft>
                        <a:buNone/>
                      </a:pPr>
                      <a:r>
                        <a:rPr lang="en" sz="1500" b="1" dirty="0"/>
                        <a:t>Campaign Name</a:t>
                      </a:r>
                      <a:endParaRPr sz="1500" b="1" dirty="0"/>
                    </a:p>
                  </a:txBody>
                  <a:tcPr marL="91425" marR="91425" marT="91425" marB="91425">
                    <a:solidFill>
                      <a:schemeClr val="lt2"/>
                    </a:solidFill>
                  </a:tcPr>
                </a:tc>
                <a:tc>
                  <a:txBody>
                    <a:bodyPr/>
                    <a:lstStyle/>
                    <a:p>
                      <a:pPr marL="0" lvl="0" indent="0" algn="l" rtl="0">
                        <a:spcBef>
                          <a:spcPts val="0"/>
                        </a:spcBef>
                        <a:spcAft>
                          <a:spcPts val="0"/>
                        </a:spcAft>
                        <a:buNone/>
                      </a:pPr>
                      <a:r>
                        <a:rPr lang="en" sz="1500" b="1"/>
                        <a:t>Cost</a:t>
                      </a:r>
                      <a:endParaRPr sz="1500" b="1"/>
                    </a:p>
                  </a:txBody>
                  <a:tcPr marL="91425" marR="91425" marT="91425" marB="91425">
                    <a:solidFill>
                      <a:schemeClr val="lt2"/>
                    </a:solidFill>
                  </a:tcPr>
                </a:tc>
                <a:tc>
                  <a:txBody>
                    <a:bodyPr/>
                    <a:lstStyle/>
                    <a:p>
                      <a:pPr marL="0" lvl="0" indent="0" algn="l" rtl="0">
                        <a:spcBef>
                          <a:spcPts val="0"/>
                        </a:spcBef>
                        <a:spcAft>
                          <a:spcPts val="0"/>
                        </a:spcAft>
                        <a:buNone/>
                      </a:pPr>
                      <a:r>
                        <a:rPr lang="en" sz="1500" b="1"/>
                        <a:t>Revenue</a:t>
                      </a:r>
                      <a:endParaRPr sz="1500" b="1"/>
                    </a:p>
                  </a:txBody>
                  <a:tcPr marL="91425" marR="91425" marT="91425" marB="91425">
                    <a:solidFill>
                      <a:schemeClr val="lt2"/>
                    </a:solidFill>
                  </a:tcPr>
                </a:tc>
                <a:tc>
                  <a:txBody>
                    <a:bodyPr/>
                    <a:lstStyle/>
                    <a:p>
                      <a:pPr marL="0" lvl="0" indent="0" algn="l" rtl="0">
                        <a:spcBef>
                          <a:spcPts val="0"/>
                        </a:spcBef>
                        <a:spcAft>
                          <a:spcPts val="0"/>
                        </a:spcAft>
                        <a:buNone/>
                      </a:pPr>
                      <a:r>
                        <a:rPr lang="en" sz="1500" b="1"/>
                        <a:t>ROAS</a:t>
                      </a:r>
                      <a:endParaRPr sz="1500" b="1"/>
                    </a:p>
                  </a:txBody>
                  <a:tcPr marL="91425" marR="91425" marT="91425" marB="91425">
                    <a:solidFill>
                      <a:schemeClr val="lt2"/>
                    </a:solidFill>
                  </a:tcPr>
                </a:tc>
              </a:tr>
              <a:tr h="381000">
                <a:tc>
                  <a:txBody>
                    <a:bodyPr/>
                    <a:lstStyle/>
                    <a:p>
                      <a:pPr marL="0" lvl="0" indent="0" algn="l" rtl="0">
                        <a:lnSpc>
                          <a:spcPct val="115000"/>
                        </a:lnSpc>
                        <a:spcBef>
                          <a:spcPts val="0"/>
                        </a:spcBef>
                        <a:spcAft>
                          <a:spcPts val="0"/>
                        </a:spcAft>
                        <a:buNone/>
                      </a:pPr>
                      <a:r>
                        <a:rPr lang="en" sz="1200"/>
                        <a:t>Tech Trends: Discover the Latest Google Gear</a:t>
                      </a:r>
                      <a:endParaRPr sz="1200">
                        <a:solidFill>
                          <a:srgbClr val="0B0B0B"/>
                        </a:solidFill>
                        <a:highlight>
                          <a:srgbClr val="F6F6F6"/>
                        </a:highlight>
                        <a:latin typeface="Open Sans"/>
                        <a:ea typeface="Open Sans"/>
                        <a:cs typeface="Open Sans"/>
                        <a:sym typeface="Open Sans"/>
                      </a:endParaRPr>
                    </a:p>
                  </a:txBody>
                  <a:tcPr marL="91425" marR="91425" marT="91425" marB="91425"/>
                </a:tc>
                <a:tc>
                  <a:txBody>
                    <a:bodyPr/>
                    <a:lstStyle/>
                    <a:p>
                      <a:pPr marL="0" lvl="0" indent="0" algn="r" rtl="0">
                        <a:lnSpc>
                          <a:spcPct val="115000"/>
                        </a:lnSpc>
                        <a:spcBef>
                          <a:spcPts val="0"/>
                        </a:spcBef>
                        <a:spcAft>
                          <a:spcPts val="0"/>
                        </a:spcAft>
                        <a:buNone/>
                      </a:pPr>
                      <a:r>
                        <a:rPr lang="en"/>
                        <a:t>$5,000</a:t>
                      </a:r>
                      <a:endParaRPr/>
                    </a:p>
                  </a:txBody>
                  <a:tcPr marL="91425" marR="91425" marT="91425" marB="91425"/>
                </a:tc>
                <a:tc>
                  <a:txBody>
                    <a:bodyPr/>
                    <a:lstStyle/>
                    <a:p>
                      <a:pPr marL="0" lvl="0" indent="0" algn="r" rtl="0">
                        <a:lnSpc>
                          <a:spcPct val="115000"/>
                        </a:lnSpc>
                        <a:spcBef>
                          <a:spcPts val="0"/>
                        </a:spcBef>
                        <a:spcAft>
                          <a:spcPts val="0"/>
                        </a:spcAft>
                        <a:buNone/>
                      </a:pPr>
                      <a:r>
                        <a:rPr lang="en"/>
                        <a:t>$3,000</a:t>
                      </a:r>
                      <a:endParaRPr/>
                    </a:p>
                  </a:txBody>
                  <a:tcPr marL="91425" marR="91425" marT="91425" marB="91425"/>
                </a:tc>
                <a:tc>
                  <a:txBody>
                    <a:bodyPr/>
                    <a:lstStyle/>
                    <a:p>
                      <a:pPr marL="0" lvl="0" indent="0" algn="r" rtl="0">
                        <a:lnSpc>
                          <a:spcPct val="115000"/>
                        </a:lnSpc>
                        <a:spcBef>
                          <a:spcPts val="0"/>
                        </a:spcBef>
                        <a:spcAft>
                          <a:spcPts val="0"/>
                        </a:spcAft>
                        <a:buNone/>
                      </a:pPr>
                      <a:r>
                        <a:rPr lang="en"/>
                        <a:t>0.6</a:t>
                      </a:r>
                      <a:endParaRPr/>
                    </a:p>
                  </a:txBody>
                  <a:tcPr marL="91425" marR="91425" marT="91425" marB="91425"/>
                </a:tc>
              </a:tr>
              <a:tr h="385975">
                <a:tc>
                  <a:txBody>
                    <a:bodyPr/>
                    <a:lstStyle/>
                    <a:p>
                      <a:pPr marL="0" lvl="0" indent="0" algn="l" rtl="0">
                        <a:lnSpc>
                          <a:spcPct val="115000"/>
                        </a:lnSpc>
                        <a:spcBef>
                          <a:spcPts val="0"/>
                        </a:spcBef>
                        <a:spcAft>
                          <a:spcPts val="0"/>
                        </a:spcAft>
                        <a:buNone/>
                      </a:pPr>
                      <a:r>
                        <a:rPr lang="en" sz="1200"/>
                        <a:t>Shop with Google: Unleash Your Digital Lifestyle</a:t>
                      </a:r>
                      <a:endParaRPr sz="1200"/>
                    </a:p>
                  </a:txBody>
                  <a:tcPr marL="91425" marR="91425" marT="91425" marB="91425"/>
                </a:tc>
                <a:tc>
                  <a:txBody>
                    <a:bodyPr/>
                    <a:lstStyle/>
                    <a:p>
                      <a:pPr marL="0" lvl="0" indent="0" algn="r" rtl="0">
                        <a:lnSpc>
                          <a:spcPct val="115000"/>
                        </a:lnSpc>
                        <a:spcBef>
                          <a:spcPts val="0"/>
                        </a:spcBef>
                        <a:spcAft>
                          <a:spcPts val="0"/>
                        </a:spcAft>
                        <a:buNone/>
                      </a:pPr>
                      <a:r>
                        <a:rPr lang="en"/>
                        <a:t>$5,000</a:t>
                      </a:r>
                      <a:endParaRPr/>
                    </a:p>
                  </a:txBody>
                  <a:tcPr marL="91425" marR="91425" marT="91425" marB="91425"/>
                </a:tc>
                <a:tc>
                  <a:txBody>
                    <a:bodyPr/>
                    <a:lstStyle/>
                    <a:p>
                      <a:pPr marL="0" lvl="0" indent="0" algn="r" rtl="0">
                        <a:lnSpc>
                          <a:spcPct val="115000"/>
                        </a:lnSpc>
                        <a:spcBef>
                          <a:spcPts val="0"/>
                        </a:spcBef>
                        <a:spcAft>
                          <a:spcPts val="0"/>
                        </a:spcAft>
                        <a:buNone/>
                      </a:pPr>
                      <a:r>
                        <a:rPr lang="en"/>
                        <a:t>$8,000</a:t>
                      </a:r>
                      <a:endParaRPr/>
                    </a:p>
                  </a:txBody>
                  <a:tcPr marL="91425" marR="91425" marT="91425" marB="91425"/>
                </a:tc>
                <a:tc>
                  <a:txBody>
                    <a:bodyPr/>
                    <a:lstStyle/>
                    <a:p>
                      <a:pPr marL="0" lvl="0" indent="0" algn="r" rtl="0">
                        <a:lnSpc>
                          <a:spcPct val="115000"/>
                        </a:lnSpc>
                        <a:spcBef>
                          <a:spcPts val="0"/>
                        </a:spcBef>
                        <a:spcAft>
                          <a:spcPts val="0"/>
                        </a:spcAft>
                        <a:buNone/>
                      </a:pPr>
                      <a:r>
                        <a:rPr lang="en"/>
                        <a:t>1.6</a:t>
                      </a:r>
                      <a:endParaRPr/>
                    </a:p>
                  </a:txBody>
                  <a:tcPr marL="91425" marR="91425" marT="91425" marB="91425"/>
                </a:tc>
              </a:tr>
              <a:tr h="283625">
                <a:tc>
                  <a:txBody>
                    <a:bodyPr/>
                    <a:lstStyle/>
                    <a:p>
                      <a:pPr marL="0" lvl="0" indent="0" algn="l" rtl="0">
                        <a:lnSpc>
                          <a:spcPct val="115000"/>
                        </a:lnSpc>
                        <a:spcBef>
                          <a:spcPts val="0"/>
                        </a:spcBef>
                        <a:spcAft>
                          <a:spcPts val="0"/>
                        </a:spcAft>
                        <a:buClr>
                          <a:schemeClr val="dk1"/>
                        </a:buClr>
                        <a:buSzPts val="1100"/>
                        <a:buFont typeface="Arial"/>
                        <a:buNone/>
                      </a:pPr>
                      <a:r>
                        <a:rPr lang="en" sz="1200"/>
                        <a:t>Google Gadgets Galore: Elevate Your Tech Game</a:t>
                      </a:r>
                      <a:endParaRPr sz="1200"/>
                    </a:p>
                  </a:txBody>
                  <a:tcPr marL="91425" marR="91425" marT="91425" marB="91425"/>
                </a:tc>
                <a:tc>
                  <a:txBody>
                    <a:bodyPr/>
                    <a:lstStyle/>
                    <a:p>
                      <a:pPr marL="0" lvl="0" indent="0" algn="r" rtl="0">
                        <a:lnSpc>
                          <a:spcPct val="115000"/>
                        </a:lnSpc>
                        <a:spcBef>
                          <a:spcPts val="0"/>
                        </a:spcBef>
                        <a:spcAft>
                          <a:spcPts val="0"/>
                        </a:spcAft>
                        <a:buNone/>
                      </a:pPr>
                      <a:r>
                        <a:rPr lang="en"/>
                        <a:t>$5,000</a:t>
                      </a:r>
                      <a:endParaRPr/>
                    </a:p>
                  </a:txBody>
                  <a:tcPr marL="91425" marR="91425" marT="91425" marB="91425"/>
                </a:tc>
                <a:tc>
                  <a:txBody>
                    <a:bodyPr/>
                    <a:lstStyle/>
                    <a:p>
                      <a:pPr marL="0" lvl="0" indent="0" algn="r" rtl="0">
                        <a:lnSpc>
                          <a:spcPct val="115000"/>
                        </a:lnSpc>
                        <a:spcBef>
                          <a:spcPts val="0"/>
                        </a:spcBef>
                        <a:spcAft>
                          <a:spcPts val="0"/>
                        </a:spcAft>
                        <a:buNone/>
                      </a:pPr>
                      <a:r>
                        <a:rPr lang="en"/>
                        <a:t>$8,000</a:t>
                      </a:r>
                      <a:endParaRPr/>
                    </a:p>
                  </a:txBody>
                  <a:tcPr marL="91425" marR="91425" marT="91425" marB="91425"/>
                </a:tc>
                <a:tc>
                  <a:txBody>
                    <a:bodyPr/>
                    <a:lstStyle/>
                    <a:p>
                      <a:pPr marL="0" lvl="0" indent="0" algn="r" rtl="0">
                        <a:lnSpc>
                          <a:spcPct val="115000"/>
                        </a:lnSpc>
                        <a:spcBef>
                          <a:spcPts val="0"/>
                        </a:spcBef>
                        <a:spcAft>
                          <a:spcPts val="0"/>
                        </a:spcAft>
                        <a:buNone/>
                      </a:pPr>
                      <a:r>
                        <a:rPr lang="en"/>
                        <a:t>1.6</a:t>
                      </a:r>
                      <a:endParaRPr/>
                    </a:p>
                  </a:txBody>
                  <a:tcPr marL="91425" marR="91425" marT="91425" marB="91425"/>
                </a:tc>
              </a:tr>
              <a:tr h="381000">
                <a:tc>
                  <a:txBody>
                    <a:bodyPr/>
                    <a:lstStyle/>
                    <a:p>
                      <a:pPr marL="0" lvl="0" indent="0" algn="l" rtl="0">
                        <a:lnSpc>
                          <a:spcPct val="115000"/>
                        </a:lnSpc>
                        <a:spcBef>
                          <a:spcPts val="0"/>
                        </a:spcBef>
                        <a:spcAft>
                          <a:spcPts val="0"/>
                        </a:spcAft>
                        <a:buClr>
                          <a:schemeClr val="dk1"/>
                        </a:buClr>
                        <a:buSzPts val="1100"/>
                        <a:buFont typeface="Arial"/>
                        <a:buNone/>
                      </a:pPr>
                      <a:r>
                        <a:rPr lang="en" sz="1200"/>
                        <a:t>Gear Up with Google: Your One-Stop Tech Shop</a:t>
                      </a:r>
                      <a:endParaRPr sz="1200"/>
                    </a:p>
                  </a:txBody>
                  <a:tcPr marL="91425" marR="91425" marT="91425" marB="91425"/>
                </a:tc>
                <a:tc>
                  <a:txBody>
                    <a:bodyPr/>
                    <a:lstStyle/>
                    <a:p>
                      <a:pPr marL="0" lvl="0" indent="0" algn="r" rtl="0">
                        <a:lnSpc>
                          <a:spcPct val="115000"/>
                        </a:lnSpc>
                        <a:spcBef>
                          <a:spcPts val="0"/>
                        </a:spcBef>
                        <a:spcAft>
                          <a:spcPts val="0"/>
                        </a:spcAft>
                        <a:buNone/>
                      </a:pPr>
                      <a:r>
                        <a:rPr lang="en"/>
                        <a:t>$8,000</a:t>
                      </a:r>
                      <a:endParaRPr/>
                    </a:p>
                  </a:txBody>
                  <a:tcPr marL="91425" marR="91425" marT="91425" marB="91425"/>
                </a:tc>
                <a:tc>
                  <a:txBody>
                    <a:bodyPr/>
                    <a:lstStyle/>
                    <a:p>
                      <a:pPr marL="0" lvl="0" indent="0" algn="r" rtl="0">
                        <a:lnSpc>
                          <a:spcPct val="115000"/>
                        </a:lnSpc>
                        <a:spcBef>
                          <a:spcPts val="0"/>
                        </a:spcBef>
                        <a:spcAft>
                          <a:spcPts val="0"/>
                        </a:spcAft>
                        <a:buNone/>
                      </a:pPr>
                      <a:r>
                        <a:rPr lang="en"/>
                        <a:t>$13,000</a:t>
                      </a:r>
                      <a:endParaRPr/>
                    </a:p>
                  </a:txBody>
                  <a:tcPr marL="91425" marR="91425" marT="91425" marB="91425"/>
                </a:tc>
                <a:tc>
                  <a:txBody>
                    <a:bodyPr/>
                    <a:lstStyle/>
                    <a:p>
                      <a:pPr marL="0" lvl="0" indent="0" algn="r" rtl="0">
                        <a:lnSpc>
                          <a:spcPct val="115000"/>
                        </a:lnSpc>
                        <a:spcBef>
                          <a:spcPts val="0"/>
                        </a:spcBef>
                        <a:spcAft>
                          <a:spcPts val="0"/>
                        </a:spcAft>
                        <a:buNone/>
                      </a:pPr>
                      <a:r>
                        <a:rPr lang="en"/>
                        <a:t>1.625</a:t>
                      </a:r>
                      <a:endParaRPr/>
                    </a:p>
                  </a:txBody>
                  <a:tcPr marL="91425" marR="91425" marT="91425" marB="91425"/>
                </a:tc>
              </a:tr>
              <a:tr h="381000">
                <a:tc>
                  <a:txBody>
                    <a:bodyPr/>
                    <a:lstStyle/>
                    <a:p>
                      <a:pPr marL="0" lvl="0" indent="0" algn="l" rtl="0">
                        <a:lnSpc>
                          <a:spcPct val="115000"/>
                        </a:lnSpc>
                        <a:spcBef>
                          <a:spcPts val="0"/>
                        </a:spcBef>
                        <a:spcAft>
                          <a:spcPts val="0"/>
                        </a:spcAft>
                        <a:buClr>
                          <a:schemeClr val="dk1"/>
                        </a:buClr>
                        <a:buSzPts val="1100"/>
                        <a:buFont typeface="Arial"/>
                        <a:buNone/>
                      </a:pPr>
                      <a:r>
                        <a:rPr lang="en" sz="1200"/>
                        <a:t>Google Merch Madness: Score Big on Tech Essentials</a:t>
                      </a:r>
                      <a:endParaRPr sz="1200"/>
                    </a:p>
                  </a:txBody>
                  <a:tcPr marL="91425" marR="91425" marT="91425" marB="91425"/>
                </a:tc>
                <a:tc>
                  <a:txBody>
                    <a:bodyPr/>
                    <a:lstStyle/>
                    <a:p>
                      <a:pPr marL="0" lvl="0" indent="0" algn="r" rtl="0">
                        <a:lnSpc>
                          <a:spcPct val="115000"/>
                        </a:lnSpc>
                        <a:spcBef>
                          <a:spcPts val="0"/>
                        </a:spcBef>
                        <a:spcAft>
                          <a:spcPts val="0"/>
                        </a:spcAft>
                        <a:buNone/>
                      </a:pPr>
                      <a:r>
                        <a:rPr lang="en"/>
                        <a:t>$5,000</a:t>
                      </a:r>
                      <a:endParaRPr/>
                    </a:p>
                  </a:txBody>
                  <a:tcPr marL="91425" marR="91425" marT="91425" marB="91425"/>
                </a:tc>
                <a:tc>
                  <a:txBody>
                    <a:bodyPr/>
                    <a:lstStyle/>
                    <a:p>
                      <a:pPr marL="0" lvl="0" indent="0" algn="r" rtl="0">
                        <a:lnSpc>
                          <a:spcPct val="115000"/>
                        </a:lnSpc>
                        <a:spcBef>
                          <a:spcPts val="0"/>
                        </a:spcBef>
                        <a:spcAft>
                          <a:spcPts val="0"/>
                        </a:spcAft>
                        <a:buNone/>
                      </a:pPr>
                      <a:r>
                        <a:rPr lang="en"/>
                        <a:t>$2,000</a:t>
                      </a:r>
                      <a:endParaRPr/>
                    </a:p>
                  </a:txBody>
                  <a:tcPr marL="91425" marR="91425" marT="91425" marB="91425"/>
                </a:tc>
                <a:tc>
                  <a:txBody>
                    <a:bodyPr/>
                    <a:lstStyle/>
                    <a:p>
                      <a:pPr marL="0" lvl="0" indent="0" algn="r" rtl="0">
                        <a:lnSpc>
                          <a:spcPct val="115000"/>
                        </a:lnSpc>
                        <a:spcBef>
                          <a:spcPts val="0"/>
                        </a:spcBef>
                        <a:spcAft>
                          <a:spcPts val="0"/>
                        </a:spcAft>
                        <a:buNone/>
                      </a:pPr>
                      <a:r>
                        <a:rPr lang="en"/>
                        <a:t>0.4</a:t>
                      </a:r>
                      <a:endParaRPr/>
                    </a:p>
                  </a:txBody>
                  <a:tcPr marL="91425" marR="91425" marT="91425" marB="91425"/>
                </a:tc>
              </a:tr>
              <a:tr h="381000">
                <a:tc>
                  <a:txBody>
                    <a:bodyPr/>
                    <a:lstStyle/>
                    <a:p>
                      <a:pPr marL="0" lvl="0" indent="0" algn="l" rtl="0">
                        <a:lnSpc>
                          <a:spcPct val="115000"/>
                        </a:lnSpc>
                        <a:spcBef>
                          <a:spcPts val="0"/>
                        </a:spcBef>
                        <a:spcAft>
                          <a:spcPts val="0"/>
                        </a:spcAft>
                        <a:buClr>
                          <a:schemeClr val="dk1"/>
                        </a:buClr>
                        <a:buSzPts val="1100"/>
                        <a:buFont typeface="Arial"/>
                        <a:buNone/>
                      </a:pPr>
                      <a:r>
                        <a:rPr lang="en" sz="1200"/>
                        <a:t>Unlock the Power of Google: Shop the Best in Tech</a:t>
                      </a:r>
                      <a:endParaRPr sz="1200"/>
                    </a:p>
                  </a:txBody>
                  <a:tcPr marL="91425" marR="91425" marT="91425" marB="91425"/>
                </a:tc>
                <a:tc>
                  <a:txBody>
                    <a:bodyPr/>
                    <a:lstStyle/>
                    <a:p>
                      <a:pPr marL="0" lvl="0" indent="0" algn="r" rtl="0">
                        <a:lnSpc>
                          <a:spcPct val="115000"/>
                        </a:lnSpc>
                        <a:spcBef>
                          <a:spcPts val="0"/>
                        </a:spcBef>
                        <a:spcAft>
                          <a:spcPts val="0"/>
                        </a:spcAft>
                        <a:buNone/>
                      </a:pPr>
                      <a:r>
                        <a:rPr lang="en"/>
                        <a:t>$2,000</a:t>
                      </a:r>
                      <a:endParaRPr/>
                    </a:p>
                  </a:txBody>
                  <a:tcPr marL="91425" marR="91425" marT="91425" marB="91425"/>
                </a:tc>
                <a:tc>
                  <a:txBody>
                    <a:bodyPr/>
                    <a:lstStyle/>
                    <a:p>
                      <a:pPr marL="0" lvl="0" indent="0" algn="r" rtl="0">
                        <a:lnSpc>
                          <a:spcPct val="115000"/>
                        </a:lnSpc>
                        <a:spcBef>
                          <a:spcPts val="0"/>
                        </a:spcBef>
                        <a:spcAft>
                          <a:spcPts val="0"/>
                        </a:spcAft>
                        <a:buNone/>
                      </a:pPr>
                      <a:r>
                        <a:rPr lang="en" dirty="0"/>
                        <a:t>$3,500</a:t>
                      </a:r>
                      <a:endParaRPr dirty="0"/>
                    </a:p>
                  </a:txBody>
                  <a:tcPr marL="91425" marR="91425" marT="91425" marB="91425"/>
                </a:tc>
                <a:tc>
                  <a:txBody>
                    <a:bodyPr/>
                    <a:lstStyle/>
                    <a:p>
                      <a:pPr marL="0" lvl="0" indent="0" algn="r" rtl="0">
                        <a:lnSpc>
                          <a:spcPct val="115000"/>
                        </a:lnSpc>
                        <a:spcBef>
                          <a:spcPts val="0"/>
                        </a:spcBef>
                        <a:spcAft>
                          <a:spcPts val="0"/>
                        </a:spcAft>
                        <a:buNone/>
                      </a:pPr>
                      <a:r>
                        <a:rPr lang="en"/>
                        <a:t>1.75</a:t>
                      </a:r>
                      <a:endParaRPr/>
                    </a:p>
                  </a:txBody>
                  <a:tcPr marL="91425" marR="91425" marT="91425" marB="91425"/>
                </a:tc>
              </a:tr>
              <a:tr h="381000">
                <a:tc>
                  <a:txBody>
                    <a:bodyPr/>
                    <a:lstStyle/>
                    <a:p>
                      <a:pPr marL="0" lvl="0" indent="0" algn="l" rtl="0">
                        <a:spcBef>
                          <a:spcPts val="0"/>
                        </a:spcBef>
                        <a:spcAft>
                          <a:spcPts val="0"/>
                        </a:spcAft>
                        <a:buNone/>
                      </a:pPr>
                      <a:r>
                        <a:rPr lang="en"/>
                        <a:t>Totals</a:t>
                      </a:r>
                      <a:endParaRPr/>
                    </a:p>
                  </a:txBody>
                  <a:tcPr marL="91425" marR="91425" marT="91425" marB="91425"/>
                </a:tc>
                <a:tc>
                  <a:txBody>
                    <a:bodyPr/>
                    <a:lstStyle/>
                    <a:p>
                      <a:pPr marL="0" lvl="0" indent="0" algn="r" rtl="0">
                        <a:lnSpc>
                          <a:spcPct val="115000"/>
                        </a:lnSpc>
                        <a:spcBef>
                          <a:spcPts val="0"/>
                        </a:spcBef>
                        <a:spcAft>
                          <a:spcPts val="0"/>
                        </a:spcAft>
                        <a:buNone/>
                      </a:pPr>
                      <a:r>
                        <a:rPr lang="en"/>
                        <a:t>$30,000</a:t>
                      </a:r>
                      <a:endParaRPr/>
                    </a:p>
                  </a:txBody>
                  <a:tcPr marL="91425" marR="91425" marT="91425" marB="91425"/>
                </a:tc>
                <a:tc>
                  <a:txBody>
                    <a:bodyPr/>
                    <a:lstStyle/>
                    <a:p>
                      <a:pPr marL="0" lvl="0" indent="0" algn="r" rtl="0">
                        <a:lnSpc>
                          <a:spcPct val="115000"/>
                        </a:lnSpc>
                        <a:spcBef>
                          <a:spcPts val="0"/>
                        </a:spcBef>
                        <a:spcAft>
                          <a:spcPts val="0"/>
                        </a:spcAft>
                        <a:buNone/>
                      </a:pPr>
                      <a:r>
                        <a:rPr lang="en"/>
                        <a:t>$37,500</a:t>
                      </a:r>
                      <a:endParaRPr/>
                    </a:p>
                  </a:txBody>
                  <a:tcPr marL="91425" marR="91425" marT="91425" marB="91425"/>
                </a:tc>
                <a:tc>
                  <a:txBody>
                    <a:bodyPr/>
                    <a:lstStyle/>
                    <a:p>
                      <a:pPr marL="0" lvl="0" indent="0" algn="l" rtl="0">
                        <a:spcBef>
                          <a:spcPts val="0"/>
                        </a:spcBef>
                        <a:spcAft>
                          <a:spcPts val="0"/>
                        </a:spcAft>
                        <a:buNone/>
                      </a:pPr>
                      <a:r>
                        <a:rPr lang="en" dirty="0"/>
                        <a:t> </a:t>
                      </a:r>
                      <a:r>
                        <a:rPr lang="en" dirty="0" smtClean="0"/>
                        <a:t>     1.25</a:t>
                      </a:r>
                      <a:endParaRPr dirty="0"/>
                    </a:p>
                  </a:txBody>
                  <a:tcPr marL="91425" marR="91425" marT="91425" marB="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4"/>
        <p:cNvGrpSpPr/>
        <p:nvPr/>
      </p:nvGrpSpPr>
      <p:grpSpPr>
        <a:xfrm>
          <a:off x="0" y="0"/>
          <a:ext cx="0" cy="0"/>
          <a:chOff x="0" y="0"/>
          <a:chExt cx="0" cy="0"/>
        </a:xfrm>
      </p:grpSpPr>
      <p:sp>
        <p:nvSpPr>
          <p:cNvPr id="265" name="Google Shape;265;p69"/>
          <p:cNvSpPr txBox="1">
            <a:spLocks noGrp="1"/>
          </p:cNvSpPr>
          <p:nvPr>
            <p:ph type="ctrTitle"/>
          </p:nvPr>
        </p:nvSpPr>
        <p:spPr>
          <a:xfrm>
            <a:off x="347400" y="1947675"/>
            <a:ext cx="7077600" cy="291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a:solidFill>
                  <a:srgbClr val="FAFBFC"/>
                </a:solidFill>
                <a:latin typeface="Open Sans Light"/>
                <a:ea typeface="Open Sans Light"/>
                <a:cs typeface="Open Sans Light"/>
                <a:sym typeface="Open Sans Light"/>
              </a:rPr>
              <a:t>Part One:</a:t>
            </a:r>
            <a:r>
              <a:rPr lang="en" sz="4800" b="1">
                <a:solidFill>
                  <a:srgbClr val="FAFBFC"/>
                </a:solidFill>
              </a:rPr>
              <a:t> </a:t>
            </a:r>
            <a:endParaRPr sz="4800" b="1">
              <a:solidFill>
                <a:srgbClr val="FAFBFC"/>
              </a:solidFill>
            </a:endParaRPr>
          </a:p>
          <a:p>
            <a:pPr marL="0" lvl="0" indent="0" algn="l" rtl="0">
              <a:spcBef>
                <a:spcPts val="0"/>
              </a:spcBef>
              <a:spcAft>
                <a:spcPts val="0"/>
              </a:spcAft>
              <a:buNone/>
            </a:pPr>
            <a:r>
              <a:rPr lang="en" sz="4800">
                <a:solidFill>
                  <a:srgbClr val="FAFBFC"/>
                </a:solidFill>
                <a:latin typeface="Open Sans Light"/>
                <a:ea typeface="Open Sans Light"/>
                <a:cs typeface="Open Sans Light"/>
                <a:sym typeface="Open Sans Light"/>
              </a:rPr>
              <a:t>Setting Goals </a:t>
            </a:r>
            <a:endParaRPr sz="3600">
              <a:solidFill>
                <a:srgbClr val="FAFBFC"/>
              </a:solidFill>
              <a:latin typeface="Open Sans"/>
              <a:ea typeface="Open Sans"/>
              <a:cs typeface="Open Sans"/>
              <a:sym typeface="Open Sans"/>
            </a:endParaRPr>
          </a:p>
        </p:txBody>
      </p:sp>
      <p:sp>
        <p:nvSpPr>
          <p:cNvPr id="266" name="Google Shape;266;p69"/>
          <p:cNvSpPr/>
          <p:nvPr/>
        </p:nvSpPr>
        <p:spPr>
          <a:xfrm>
            <a:off x="964649" y="4818975"/>
            <a:ext cx="716700" cy="441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9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sz="3200">
                <a:solidFill>
                  <a:srgbClr val="02B3E4"/>
                </a:solidFill>
                <a:latin typeface="Open Sans Light"/>
                <a:ea typeface="Open Sans Light"/>
                <a:cs typeface="Open Sans Light"/>
                <a:sym typeface="Open Sans Light"/>
              </a:rPr>
              <a:t>Business Sales Growth </a:t>
            </a:r>
            <a:endParaRPr sz="3200">
              <a:solidFill>
                <a:srgbClr val="02B3E4"/>
              </a:solidFill>
              <a:latin typeface="Open Sans Light"/>
              <a:ea typeface="Open Sans Light"/>
              <a:cs typeface="Open Sans Light"/>
              <a:sym typeface="Open Sans Light"/>
            </a:endParaRPr>
          </a:p>
        </p:txBody>
      </p:sp>
      <p:sp>
        <p:nvSpPr>
          <p:cNvPr id="439" name="Google Shape;439;p92"/>
          <p:cNvSpPr txBox="1">
            <a:spLocks noGrp="1"/>
          </p:cNvSpPr>
          <p:nvPr>
            <p:ph type="body" idx="1"/>
          </p:nvPr>
        </p:nvSpPr>
        <p:spPr>
          <a:xfrm>
            <a:off x="264950" y="2253725"/>
            <a:ext cx="7242600" cy="248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Based on the data provided, how might the campaigns be realigned and improved to potentially achieve a 20% YOY sales growth </a:t>
            </a:r>
            <a:r>
              <a:rPr lang="en" b="1"/>
              <a:t>without additional cost</a:t>
            </a:r>
            <a:r>
              <a:rPr lang="en"/>
              <a:t>? You can assume that the data will remain consistent over the projected time frame. Please reference specific data to support your answer, such as metrics and campaigns.</a:t>
            </a:r>
            <a:endParaRPr/>
          </a:p>
          <a:p>
            <a:pPr marL="0" lvl="0" indent="0" algn="l" rtl="0">
              <a:spcBef>
                <a:spcPts val="1600"/>
              </a:spcBef>
              <a:spcAft>
                <a:spcPts val="0"/>
              </a:spcAft>
              <a:buNone/>
            </a:pPr>
            <a:r>
              <a:rPr lang="en" b="1"/>
              <a:t>You could get the answer by asking yourself: Which campaign would I spend less, and which would I spend more?</a:t>
            </a:r>
            <a:endParaRPr b="1"/>
          </a:p>
          <a:p>
            <a:pPr marL="0" lvl="0" indent="0" algn="l" rtl="0">
              <a:spcBef>
                <a:spcPts val="1600"/>
              </a:spcBef>
              <a:spcAft>
                <a:spcPts val="1600"/>
              </a:spcAft>
              <a:buNone/>
            </a:pPr>
            <a:endParaRPr i="1"/>
          </a:p>
        </p:txBody>
      </p:sp>
      <p:sp>
        <p:nvSpPr>
          <p:cNvPr id="440" name="Google Shape;440;p92"/>
          <p:cNvSpPr txBox="1"/>
          <p:nvPr/>
        </p:nvSpPr>
        <p:spPr>
          <a:xfrm>
            <a:off x="529800" y="5451939"/>
            <a:ext cx="7242600" cy="393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i="1" dirty="0" smtClean="0">
                <a:solidFill>
                  <a:schemeClr val="dk2"/>
                </a:solidFill>
                <a:latin typeface="Open Sans"/>
                <a:ea typeface="Open Sans"/>
                <a:cs typeface="Open Sans"/>
                <a:sym typeface="Open Sans"/>
              </a:rPr>
              <a:t>I will reduce the cost of campaign number 1 by 3000$</a:t>
            </a:r>
          </a:p>
          <a:p>
            <a:pPr marL="0" lvl="0" indent="0" algn="l" rtl="0">
              <a:spcBef>
                <a:spcPts val="0"/>
              </a:spcBef>
              <a:spcAft>
                <a:spcPts val="0"/>
              </a:spcAft>
              <a:buNone/>
            </a:pPr>
            <a:r>
              <a:rPr lang="en-US" sz="1800" i="1" dirty="0" smtClean="0">
                <a:solidFill>
                  <a:schemeClr val="dk2"/>
                </a:solidFill>
                <a:latin typeface="Open Sans"/>
                <a:ea typeface="Open Sans"/>
                <a:cs typeface="Open Sans"/>
                <a:sym typeface="Open Sans"/>
              </a:rPr>
              <a:t>Also reduce number 5 by 2500$ </a:t>
            </a:r>
          </a:p>
          <a:p>
            <a:pPr marL="0" lvl="0" indent="0" algn="l" rtl="0">
              <a:spcBef>
                <a:spcPts val="0"/>
              </a:spcBef>
              <a:spcAft>
                <a:spcPts val="0"/>
              </a:spcAft>
              <a:buNone/>
            </a:pPr>
            <a:r>
              <a:rPr lang="en-US" sz="1800" i="1" dirty="0" smtClean="0">
                <a:solidFill>
                  <a:schemeClr val="dk2"/>
                </a:solidFill>
                <a:latin typeface="Open Sans"/>
                <a:ea typeface="Open Sans"/>
                <a:cs typeface="Open Sans"/>
                <a:sym typeface="Open Sans"/>
              </a:rPr>
              <a:t>Because the ROAS of them are less than others.</a:t>
            </a:r>
          </a:p>
          <a:p>
            <a:pPr marL="0" lvl="0" indent="0" algn="l" rtl="0">
              <a:spcBef>
                <a:spcPts val="0"/>
              </a:spcBef>
              <a:spcAft>
                <a:spcPts val="0"/>
              </a:spcAft>
              <a:buNone/>
            </a:pPr>
            <a:r>
              <a:rPr lang="en-US" sz="1800" i="1" dirty="0" smtClean="0">
                <a:solidFill>
                  <a:schemeClr val="dk2"/>
                </a:solidFill>
                <a:latin typeface="Open Sans"/>
                <a:ea typeface="Open Sans"/>
                <a:cs typeface="Open Sans"/>
                <a:sym typeface="Open Sans"/>
              </a:rPr>
              <a:t>I would spend more on the campaign which  its ROAS the biggest.,</a:t>
            </a:r>
          </a:p>
          <a:p>
            <a:pPr marL="0" lvl="0" indent="0" algn="l" rtl="0">
              <a:spcBef>
                <a:spcPts val="0"/>
              </a:spcBef>
              <a:spcAft>
                <a:spcPts val="0"/>
              </a:spcAft>
              <a:buNone/>
            </a:pPr>
            <a:r>
              <a:rPr lang="en-US" sz="1800" i="1" dirty="0" smtClean="0">
                <a:solidFill>
                  <a:schemeClr val="dk2"/>
                </a:solidFill>
                <a:latin typeface="Open Sans"/>
                <a:ea typeface="Open Sans"/>
                <a:cs typeface="Open Sans"/>
                <a:sym typeface="Open Sans"/>
              </a:rPr>
              <a:t>I would spend more on Campaign number 4 by 2500$ </a:t>
            </a:r>
          </a:p>
          <a:p>
            <a:pPr marL="0" lvl="0" indent="0" algn="l" rtl="0">
              <a:spcBef>
                <a:spcPts val="0"/>
              </a:spcBef>
              <a:spcAft>
                <a:spcPts val="0"/>
              </a:spcAft>
              <a:buNone/>
            </a:pPr>
            <a:endParaRPr lang="en-US" sz="1800" i="1" dirty="0" smtClean="0">
              <a:solidFill>
                <a:schemeClr val="dk2"/>
              </a:solidFill>
              <a:latin typeface="Open Sans"/>
              <a:ea typeface="Open Sans"/>
              <a:cs typeface="Open Sans"/>
              <a:sym typeface="Open Sans"/>
            </a:endParaRPr>
          </a:p>
          <a:p>
            <a:pPr marL="0" lvl="0" indent="0" algn="l" rtl="0">
              <a:spcBef>
                <a:spcPts val="0"/>
              </a:spcBef>
              <a:spcAft>
                <a:spcPts val="0"/>
              </a:spcAft>
              <a:buNone/>
            </a:pPr>
            <a:r>
              <a:rPr lang="en-US" sz="1800" i="1" dirty="0" smtClean="0">
                <a:solidFill>
                  <a:schemeClr val="dk2"/>
                </a:solidFill>
                <a:latin typeface="Open Sans"/>
                <a:ea typeface="Open Sans"/>
                <a:cs typeface="Open Sans"/>
                <a:sym typeface="Open Sans"/>
              </a:rPr>
              <a:t>(I have detailed this in the following column)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9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sz="3200">
                <a:solidFill>
                  <a:srgbClr val="02B3E4"/>
                </a:solidFill>
                <a:latin typeface="Open Sans Light"/>
                <a:ea typeface="Open Sans Light"/>
                <a:cs typeface="Open Sans Light"/>
                <a:sym typeface="Open Sans Light"/>
              </a:rPr>
              <a:t>Business Sales Growth </a:t>
            </a:r>
            <a:endParaRPr sz="3200">
              <a:solidFill>
                <a:srgbClr val="02B3E4"/>
              </a:solidFill>
              <a:latin typeface="Open Sans Light"/>
              <a:ea typeface="Open Sans Light"/>
              <a:cs typeface="Open Sans Light"/>
              <a:sym typeface="Open Sans Light"/>
            </a:endParaRPr>
          </a:p>
        </p:txBody>
      </p:sp>
      <p:graphicFrame>
        <p:nvGraphicFramePr>
          <p:cNvPr id="5" name="Google Shape;433;p91"/>
          <p:cNvGraphicFramePr/>
          <p:nvPr>
            <p:extLst>
              <p:ext uri="{D42A27DB-BD31-4B8C-83A1-F6EECF244321}">
                <p14:modId xmlns:p14="http://schemas.microsoft.com/office/powerpoint/2010/main" val="2581963684"/>
              </p:ext>
            </p:extLst>
          </p:nvPr>
        </p:nvGraphicFramePr>
        <p:xfrm>
          <a:off x="264945" y="2425641"/>
          <a:ext cx="7169525" cy="5235055"/>
        </p:xfrm>
        <a:graphic>
          <a:graphicData uri="http://schemas.openxmlformats.org/drawingml/2006/table">
            <a:tbl>
              <a:tblPr>
                <a:noFill/>
                <a:tableStyleId>{FB3F17B5-818E-462D-A005-995C5AAC4F19}</a:tableStyleId>
              </a:tblPr>
              <a:tblGrid>
                <a:gridCol w="616225"/>
                <a:gridCol w="3438956"/>
                <a:gridCol w="947613"/>
                <a:gridCol w="1013791"/>
                <a:gridCol w="1152940"/>
              </a:tblGrid>
              <a:tr h="877815">
                <a:tc>
                  <a:txBody>
                    <a:bodyPr/>
                    <a:lstStyle/>
                    <a:p>
                      <a:pPr marL="0" lvl="0" indent="0" algn="l" rtl="0">
                        <a:spcBef>
                          <a:spcPts val="0"/>
                        </a:spcBef>
                        <a:spcAft>
                          <a:spcPts val="0"/>
                        </a:spcAft>
                        <a:buNone/>
                      </a:pPr>
                      <a:r>
                        <a:rPr lang="en" sz="1500" b="1" dirty="0" smtClean="0"/>
                        <a:t>Campaign Number</a:t>
                      </a:r>
                      <a:endParaRPr sz="1500" b="1" dirty="0"/>
                    </a:p>
                  </a:txBody>
                  <a:tcPr marL="91425" marR="91425" marT="91425" marB="91425">
                    <a:solidFill>
                      <a:schemeClr val="lt2"/>
                    </a:solidFill>
                  </a:tcPr>
                </a:tc>
                <a:tc>
                  <a:txBody>
                    <a:bodyPr/>
                    <a:lstStyle/>
                    <a:p>
                      <a:pPr marL="0" lvl="0" indent="0" algn="l" rtl="0">
                        <a:spcBef>
                          <a:spcPts val="0"/>
                        </a:spcBef>
                        <a:spcAft>
                          <a:spcPts val="0"/>
                        </a:spcAft>
                        <a:buNone/>
                      </a:pPr>
                      <a:r>
                        <a:rPr lang="en" sz="1500" b="1" dirty="0"/>
                        <a:t>Campaign Name</a:t>
                      </a:r>
                      <a:endParaRPr sz="1500" b="1" dirty="0"/>
                    </a:p>
                  </a:txBody>
                  <a:tcPr marL="91425" marR="91425" marT="91425" marB="91425">
                    <a:solidFill>
                      <a:schemeClr val="lt2"/>
                    </a:solidFill>
                  </a:tcPr>
                </a:tc>
                <a:tc>
                  <a:txBody>
                    <a:bodyPr/>
                    <a:lstStyle/>
                    <a:p>
                      <a:pPr marL="0" lvl="0" indent="0" algn="l" rtl="0">
                        <a:spcBef>
                          <a:spcPts val="0"/>
                        </a:spcBef>
                        <a:spcAft>
                          <a:spcPts val="0"/>
                        </a:spcAft>
                        <a:buNone/>
                      </a:pPr>
                      <a:r>
                        <a:rPr lang="en" sz="1500" b="1" dirty="0" smtClean="0"/>
                        <a:t>Revised</a:t>
                      </a:r>
                      <a:r>
                        <a:rPr lang="en" sz="1500" b="1" baseline="0" dirty="0" smtClean="0"/>
                        <a:t> </a:t>
                      </a:r>
                      <a:r>
                        <a:rPr lang="en" sz="1500" b="1" dirty="0" smtClean="0"/>
                        <a:t>Cost</a:t>
                      </a:r>
                      <a:endParaRPr sz="1500" b="1" dirty="0"/>
                    </a:p>
                  </a:txBody>
                  <a:tcPr marL="91425" marR="91425" marT="91425" marB="91425">
                    <a:solidFill>
                      <a:schemeClr val="lt2"/>
                    </a:solidFill>
                  </a:tcPr>
                </a:tc>
                <a:tc>
                  <a:txBody>
                    <a:bodyPr/>
                    <a:lstStyle/>
                    <a:p>
                      <a:pPr marL="0" lvl="0" indent="0" algn="l" rtl="0">
                        <a:spcBef>
                          <a:spcPts val="0"/>
                        </a:spcBef>
                        <a:spcAft>
                          <a:spcPts val="0"/>
                        </a:spcAft>
                        <a:buNone/>
                      </a:pPr>
                      <a:r>
                        <a:rPr lang="en" sz="1500" b="1" dirty="0" smtClean="0"/>
                        <a:t>Estimated Revenue</a:t>
                      </a:r>
                      <a:endParaRPr sz="1500" b="1" dirty="0"/>
                    </a:p>
                  </a:txBody>
                  <a:tcPr marL="91425" marR="91425" marT="91425" marB="91425">
                    <a:solidFill>
                      <a:schemeClr val="lt2"/>
                    </a:solidFill>
                  </a:tcPr>
                </a:tc>
                <a:tc>
                  <a:txBody>
                    <a:bodyPr/>
                    <a:lstStyle/>
                    <a:p>
                      <a:pPr marL="0" lvl="0" indent="0" algn="l" rtl="0">
                        <a:spcBef>
                          <a:spcPts val="0"/>
                        </a:spcBef>
                        <a:spcAft>
                          <a:spcPts val="0"/>
                        </a:spcAft>
                        <a:buNone/>
                      </a:pPr>
                      <a:r>
                        <a:rPr lang="en" sz="1500" b="1"/>
                        <a:t>ROAS</a:t>
                      </a:r>
                      <a:endParaRPr sz="1500" b="1"/>
                    </a:p>
                  </a:txBody>
                  <a:tcPr marL="91425" marR="91425" marT="91425" marB="91425">
                    <a:solidFill>
                      <a:schemeClr val="lt2"/>
                    </a:solidFill>
                  </a:tcPr>
                </a:tc>
              </a:tr>
              <a:tr h="471459">
                <a:tc>
                  <a:txBody>
                    <a:bodyPr/>
                    <a:lstStyle/>
                    <a:p>
                      <a:pPr marL="0" lvl="0" indent="0" algn="l" rtl="0">
                        <a:lnSpc>
                          <a:spcPct val="115000"/>
                        </a:lnSpc>
                        <a:spcBef>
                          <a:spcPts val="0"/>
                        </a:spcBef>
                        <a:spcAft>
                          <a:spcPts val="0"/>
                        </a:spcAft>
                        <a:buNone/>
                      </a:pPr>
                      <a:r>
                        <a:rPr lang="en-US" sz="1200" dirty="0" smtClean="0">
                          <a:solidFill>
                            <a:srgbClr val="0B0B0B"/>
                          </a:solidFill>
                          <a:highlight>
                            <a:srgbClr val="F6F6F6"/>
                          </a:highlight>
                          <a:latin typeface="Open Sans"/>
                          <a:ea typeface="Open Sans"/>
                          <a:cs typeface="Open Sans"/>
                          <a:sym typeface="Open Sans"/>
                        </a:rPr>
                        <a:t>1</a:t>
                      </a:r>
                      <a:endParaRPr sz="1200" dirty="0">
                        <a:solidFill>
                          <a:srgbClr val="0B0B0B"/>
                        </a:solidFill>
                        <a:highlight>
                          <a:srgbClr val="F6F6F6"/>
                        </a:highlight>
                        <a:latin typeface="Open Sans"/>
                        <a:ea typeface="Open Sans"/>
                        <a:cs typeface="Open Sans"/>
                        <a:sym typeface="Open Sans"/>
                      </a:endParaRPr>
                    </a:p>
                  </a:txBody>
                  <a:tcPr marL="91425" marR="91425" marT="91425" marB="91425"/>
                </a:tc>
                <a:tc>
                  <a:txBody>
                    <a:bodyPr/>
                    <a:lstStyle/>
                    <a:p>
                      <a:pPr marL="0" lvl="0" indent="0" algn="l" rtl="0">
                        <a:lnSpc>
                          <a:spcPct val="115000"/>
                        </a:lnSpc>
                        <a:spcBef>
                          <a:spcPts val="0"/>
                        </a:spcBef>
                        <a:spcAft>
                          <a:spcPts val="0"/>
                        </a:spcAft>
                        <a:buNone/>
                      </a:pPr>
                      <a:r>
                        <a:rPr lang="en" sz="1200" dirty="0"/>
                        <a:t>Tech Trends: Discover the Latest Google Gear</a:t>
                      </a:r>
                      <a:endParaRPr sz="1200" dirty="0">
                        <a:solidFill>
                          <a:srgbClr val="0B0B0B"/>
                        </a:solidFill>
                        <a:highlight>
                          <a:srgbClr val="F6F6F6"/>
                        </a:highlight>
                        <a:latin typeface="Open Sans"/>
                        <a:ea typeface="Open Sans"/>
                        <a:cs typeface="Open Sans"/>
                        <a:sym typeface="Open Sans"/>
                      </a:endParaRPr>
                    </a:p>
                  </a:txBody>
                  <a:tcPr marL="91425" marR="91425" marT="91425" marB="91425"/>
                </a:tc>
                <a:tc>
                  <a:txBody>
                    <a:bodyPr/>
                    <a:lstStyle/>
                    <a:p>
                      <a:pPr marL="0" lvl="0" indent="0" algn="r" rtl="0">
                        <a:lnSpc>
                          <a:spcPct val="115000"/>
                        </a:lnSpc>
                        <a:spcBef>
                          <a:spcPts val="0"/>
                        </a:spcBef>
                        <a:spcAft>
                          <a:spcPts val="0"/>
                        </a:spcAft>
                        <a:buNone/>
                      </a:pPr>
                      <a:r>
                        <a:rPr lang="en" dirty="0" smtClean="0"/>
                        <a:t>$2,000</a:t>
                      </a:r>
                      <a:endParaRPr dirty="0"/>
                    </a:p>
                  </a:txBody>
                  <a:tcPr marL="91425" marR="91425" marT="91425" marB="91425"/>
                </a:tc>
                <a:tc>
                  <a:txBody>
                    <a:bodyPr/>
                    <a:lstStyle/>
                    <a:p>
                      <a:pPr marL="0" lvl="0" indent="0" algn="r" rtl="0">
                        <a:lnSpc>
                          <a:spcPct val="115000"/>
                        </a:lnSpc>
                        <a:spcBef>
                          <a:spcPts val="0"/>
                        </a:spcBef>
                        <a:spcAft>
                          <a:spcPts val="0"/>
                        </a:spcAft>
                        <a:buNone/>
                      </a:pPr>
                      <a:r>
                        <a:rPr lang="en" dirty="0" smtClean="0"/>
                        <a:t>$1,200</a:t>
                      </a:r>
                      <a:endParaRPr dirty="0"/>
                    </a:p>
                  </a:txBody>
                  <a:tcPr marL="91425" marR="91425" marT="91425" marB="91425"/>
                </a:tc>
                <a:tc>
                  <a:txBody>
                    <a:bodyPr/>
                    <a:lstStyle/>
                    <a:p>
                      <a:pPr marL="0" lvl="0" indent="0" algn="r" rtl="0">
                        <a:lnSpc>
                          <a:spcPct val="115000"/>
                        </a:lnSpc>
                        <a:spcBef>
                          <a:spcPts val="0"/>
                        </a:spcBef>
                        <a:spcAft>
                          <a:spcPts val="0"/>
                        </a:spcAft>
                        <a:buNone/>
                      </a:pPr>
                      <a:r>
                        <a:rPr lang="en"/>
                        <a:t>0.6</a:t>
                      </a:r>
                      <a:endParaRPr/>
                    </a:p>
                  </a:txBody>
                  <a:tcPr marL="91425" marR="91425" marT="91425" marB="91425"/>
                </a:tc>
              </a:tr>
              <a:tr h="468513">
                <a:tc>
                  <a:txBody>
                    <a:bodyPr/>
                    <a:lstStyle/>
                    <a:p>
                      <a:pPr marL="0" lvl="0" indent="0" algn="l" rtl="0">
                        <a:lnSpc>
                          <a:spcPct val="115000"/>
                        </a:lnSpc>
                        <a:spcBef>
                          <a:spcPts val="0"/>
                        </a:spcBef>
                        <a:spcAft>
                          <a:spcPts val="0"/>
                        </a:spcAft>
                        <a:buNone/>
                      </a:pPr>
                      <a:r>
                        <a:rPr lang="en-US" sz="1200" dirty="0" smtClean="0"/>
                        <a:t>2</a:t>
                      </a:r>
                      <a:endParaRPr sz="1200" dirty="0"/>
                    </a:p>
                  </a:txBody>
                  <a:tcPr marL="91425" marR="91425" marT="91425" marB="91425"/>
                </a:tc>
                <a:tc>
                  <a:txBody>
                    <a:bodyPr/>
                    <a:lstStyle/>
                    <a:p>
                      <a:pPr marL="0" lvl="0" indent="0" algn="l" rtl="0">
                        <a:lnSpc>
                          <a:spcPct val="115000"/>
                        </a:lnSpc>
                        <a:spcBef>
                          <a:spcPts val="0"/>
                        </a:spcBef>
                        <a:spcAft>
                          <a:spcPts val="0"/>
                        </a:spcAft>
                        <a:buNone/>
                      </a:pPr>
                      <a:r>
                        <a:rPr lang="en" sz="1200" dirty="0"/>
                        <a:t>Shop with Google: Unleash Your Digital Lifestyle</a:t>
                      </a:r>
                      <a:endParaRPr sz="1200" dirty="0"/>
                    </a:p>
                  </a:txBody>
                  <a:tcPr marL="91425" marR="91425" marT="91425" marB="91425"/>
                </a:tc>
                <a:tc>
                  <a:txBody>
                    <a:bodyPr/>
                    <a:lstStyle/>
                    <a:p>
                      <a:pPr marL="0" lvl="0" indent="0" algn="r" rtl="0">
                        <a:lnSpc>
                          <a:spcPct val="115000"/>
                        </a:lnSpc>
                        <a:spcBef>
                          <a:spcPts val="0"/>
                        </a:spcBef>
                        <a:spcAft>
                          <a:spcPts val="0"/>
                        </a:spcAft>
                        <a:buNone/>
                      </a:pPr>
                      <a:r>
                        <a:rPr lang="en" dirty="0" smtClean="0"/>
                        <a:t>$8,000</a:t>
                      </a:r>
                      <a:endParaRPr dirty="0"/>
                    </a:p>
                  </a:txBody>
                  <a:tcPr marL="91425" marR="91425" marT="91425" marB="91425"/>
                </a:tc>
                <a:tc>
                  <a:txBody>
                    <a:bodyPr/>
                    <a:lstStyle/>
                    <a:p>
                      <a:pPr marL="0" lvl="0" indent="0" algn="r" rtl="0">
                        <a:lnSpc>
                          <a:spcPct val="115000"/>
                        </a:lnSpc>
                        <a:spcBef>
                          <a:spcPts val="0"/>
                        </a:spcBef>
                        <a:spcAft>
                          <a:spcPts val="0"/>
                        </a:spcAft>
                        <a:buNone/>
                      </a:pPr>
                      <a:r>
                        <a:rPr lang="en" dirty="0" smtClean="0"/>
                        <a:t>$12,800</a:t>
                      </a:r>
                      <a:endParaRPr dirty="0"/>
                    </a:p>
                  </a:txBody>
                  <a:tcPr marL="91425" marR="91425" marT="91425" marB="91425"/>
                </a:tc>
                <a:tc>
                  <a:txBody>
                    <a:bodyPr/>
                    <a:lstStyle/>
                    <a:p>
                      <a:pPr marL="0" lvl="0" indent="0" algn="r" rtl="0">
                        <a:lnSpc>
                          <a:spcPct val="115000"/>
                        </a:lnSpc>
                        <a:spcBef>
                          <a:spcPts val="0"/>
                        </a:spcBef>
                        <a:spcAft>
                          <a:spcPts val="0"/>
                        </a:spcAft>
                        <a:buNone/>
                      </a:pPr>
                      <a:r>
                        <a:rPr lang="en" dirty="0"/>
                        <a:t>1.6</a:t>
                      </a:r>
                      <a:endParaRPr dirty="0"/>
                    </a:p>
                  </a:txBody>
                  <a:tcPr marL="91425" marR="91425" marT="91425" marB="91425"/>
                </a:tc>
              </a:tr>
              <a:tr h="468513">
                <a:tc>
                  <a:txBody>
                    <a:bodyPr/>
                    <a:lstStyle/>
                    <a:p>
                      <a:pPr marL="0" lvl="0" indent="0" algn="l" rtl="0">
                        <a:lnSpc>
                          <a:spcPct val="115000"/>
                        </a:lnSpc>
                        <a:spcBef>
                          <a:spcPts val="0"/>
                        </a:spcBef>
                        <a:spcAft>
                          <a:spcPts val="0"/>
                        </a:spcAft>
                        <a:buClr>
                          <a:schemeClr val="dk1"/>
                        </a:buClr>
                        <a:buSzPts val="1100"/>
                        <a:buFont typeface="Arial"/>
                        <a:buNone/>
                      </a:pPr>
                      <a:r>
                        <a:rPr lang="en-US" sz="1200" dirty="0" smtClean="0"/>
                        <a:t>3</a:t>
                      </a:r>
                      <a:endParaRPr sz="1200" dirty="0"/>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 sz="1200"/>
                        <a:t>Google Gadgets Galore: Elevate Your Tech Game</a:t>
                      </a:r>
                      <a:endParaRPr sz="1200"/>
                    </a:p>
                  </a:txBody>
                  <a:tcPr marL="91425" marR="91425" marT="91425" marB="91425"/>
                </a:tc>
                <a:tc>
                  <a:txBody>
                    <a:bodyPr/>
                    <a:lstStyle/>
                    <a:p>
                      <a:pPr marL="0" lvl="0" indent="0" algn="r" rtl="0">
                        <a:lnSpc>
                          <a:spcPct val="115000"/>
                        </a:lnSpc>
                        <a:spcBef>
                          <a:spcPts val="0"/>
                        </a:spcBef>
                        <a:spcAft>
                          <a:spcPts val="0"/>
                        </a:spcAft>
                        <a:buNone/>
                      </a:pPr>
                      <a:r>
                        <a:rPr lang="en" dirty="0" smtClean="0"/>
                        <a:t>$5,000</a:t>
                      </a:r>
                      <a:endParaRPr dirty="0"/>
                    </a:p>
                  </a:txBody>
                  <a:tcPr marL="91425" marR="91425" marT="91425" marB="91425"/>
                </a:tc>
                <a:tc>
                  <a:txBody>
                    <a:bodyPr/>
                    <a:lstStyle/>
                    <a:p>
                      <a:pPr marL="0" lvl="0" indent="0" algn="r" rtl="0">
                        <a:lnSpc>
                          <a:spcPct val="115000"/>
                        </a:lnSpc>
                        <a:spcBef>
                          <a:spcPts val="0"/>
                        </a:spcBef>
                        <a:spcAft>
                          <a:spcPts val="0"/>
                        </a:spcAft>
                        <a:buNone/>
                      </a:pPr>
                      <a:r>
                        <a:rPr lang="en" dirty="0" smtClean="0"/>
                        <a:t>$8,000</a:t>
                      </a:r>
                      <a:endParaRPr dirty="0"/>
                    </a:p>
                  </a:txBody>
                  <a:tcPr marL="91425" marR="91425" marT="91425" marB="91425"/>
                </a:tc>
                <a:tc>
                  <a:txBody>
                    <a:bodyPr/>
                    <a:lstStyle/>
                    <a:p>
                      <a:pPr marL="0" lvl="0" indent="0" algn="r" rtl="0">
                        <a:lnSpc>
                          <a:spcPct val="115000"/>
                        </a:lnSpc>
                        <a:spcBef>
                          <a:spcPts val="0"/>
                        </a:spcBef>
                        <a:spcAft>
                          <a:spcPts val="0"/>
                        </a:spcAft>
                        <a:buNone/>
                      </a:pPr>
                      <a:r>
                        <a:rPr lang="en" dirty="0"/>
                        <a:t>1.6</a:t>
                      </a:r>
                      <a:endParaRPr dirty="0"/>
                    </a:p>
                  </a:txBody>
                  <a:tcPr marL="91425" marR="91425" marT="91425" marB="91425"/>
                </a:tc>
              </a:tr>
              <a:tr h="522159">
                <a:tc>
                  <a:txBody>
                    <a:bodyPr/>
                    <a:lstStyle/>
                    <a:p>
                      <a:pPr marL="0" lvl="0" indent="0" algn="l" rtl="0">
                        <a:lnSpc>
                          <a:spcPct val="115000"/>
                        </a:lnSpc>
                        <a:spcBef>
                          <a:spcPts val="0"/>
                        </a:spcBef>
                        <a:spcAft>
                          <a:spcPts val="0"/>
                        </a:spcAft>
                        <a:buClr>
                          <a:schemeClr val="dk1"/>
                        </a:buClr>
                        <a:buSzPts val="1100"/>
                        <a:buFont typeface="Arial"/>
                        <a:buNone/>
                      </a:pPr>
                      <a:r>
                        <a:rPr lang="en-US" sz="1200" dirty="0" smtClean="0"/>
                        <a:t>4</a:t>
                      </a:r>
                      <a:endParaRPr sz="1200" dirty="0"/>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 sz="1200"/>
                        <a:t>Gear Up with Google: Your One-Stop Tech Shop</a:t>
                      </a:r>
                      <a:endParaRPr sz="1200"/>
                    </a:p>
                  </a:txBody>
                  <a:tcPr marL="91425" marR="91425" marT="91425" marB="91425"/>
                </a:tc>
                <a:tc>
                  <a:txBody>
                    <a:bodyPr/>
                    <a:lstStyle/>
                    <a:p>
                      <a:pPr marL="0" lvl="0" indent="0" algn="r" rtl="0">
                        <a:lnSpc>
                          <a:spcPct val="115000"/>
                        </a:lnSpc>
                        <a:spcBef>
                          <a:spcPts val="0"/>
                        </a:spcBef>
                        <a:spcAft>
                          <a:spcPts val="0"/>
                        </a:spcAft>
                        <a:buNone/>
                      </a:pPr>
                      <a:r>
                        <a:rPr lang="en" dirty="0" smtClean="0"/>
                        <a:t>$10,500</a:t>
                      </a:r>
                      <a:endParaRPr dirty="0"/>
                    </a:p>
                  </a:txBody>
                  <a:tcPr marL="91425" marR="91425" marT="91425" marB="91425"/>
                </a:tc>
                <a:tc>
                  <a:txBody>
                    <a:bodyPr/>
                    <a:lstStyle/>
                    <a:p>
                      <a:pPr marL="0" lvl="0" indent="0" algn="r" rtl="0">
                        <a:lnSpc>
                          <a:spcPct val="115000"/>
                        </a:lnSpc>
                        <a:spcBef>
                          <a:spcPts val="0"/>
                        </a:spcBef>
                        <a:spcAft>
                          <a:spcPts val="0"/>
                        </a:spcAft>
                        <a:buNone/>
                      </a:pPr>
                      <a:r>
                        <a:rPr lang="en" dirty="0" smtClean="0"/>
                        <a:t>$17,062.5</a:t>
                      </a:r>
                      <a:endParaRPr dirty="0"/>
                    </a:p>
                  </a:txBody>
                  <a:tcPr marL="91425" marR="91425" marT="91425" marB="91425"/>
                </a:tc>
                <a:tc>
                  <a:txBody>
                    <a:bodyPr/>
                    <a:lstStyle/>
                    <a:p>
                      <a:pPr marL="0" lvl="0" indent="0" algn="r" rtl="0">
                        <a:lnSpc>
                          <a:spcPct val="115000"/>
                        </a:lnSpc>
                        <a:spcBef>
                          <a:spcPts val="0"/>
                        </a:spcBef>
                        <a:spcAft>
                          <a:spcPts val="0"/>
                        </a:spcAft>
                        <a:buNone/>
                      </a:pPr>
                      <a:r>
                        <a:rPr lang="en" dirty="0"/>
                        <a:t>1.625</a:t>
                      </a:r>
                      <a:endParaRPr dirty="0"/>
                    </a:p>
                  </a:txBody>
                  <a:tcPr marL="91425" marR="91425" marT="91425" marB="91425"/>
                </a:tc>
              </a:tr>
              <a:tr h="636765">
                <a:tc>
                  <a:txBody>
                    <a:bodyPr/>
                    <a:lstStyle/>
                    <a:p>
                      <a:pPr marL="0" lvl="0" indent="0" algn="l" rtl="0">
                        <a:lnSpc>
                          <a:spcPct val="115000"/>
                        </a:lnSpc>
                        <a:spcBef>
                          <a:spcPts val="0"/>
                        </a:spcBef>
                        <a:spcAft>
                          <a:spcPts val="0"/>
                        </a:spcAft>
                        <a:buClr>
                          <a:schemeClr val="dk1"/>
                        </a:buClr>
                        <a:buSzPts val="1100"/>
                        <a:buFont typeface="Arial"/>
                        <a:buNone/>
                      </a:pPr>
                      <a:r>
                        <a:rPr lang="en-US" sz="1200" dirty="0" smtClean="0"/>
                        <a:t>5</a:t>
                      </a:r>
                      <a:endParaRPr sz="1200" dirty="0"/>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 sz="1200"/>
                        <a:t>Google Merch Madness: Score Big on Tech Essentials</a:t>
                      </a:r>
                      <a:endParaRPr sz="1200"/>
                    </a:p>
                  </a:txBody>
                  <a:tcPr marL="91425" marR="91425" marT="91425" marB="91425"/>
                </a:tc>
                <a:tc>
                  <a:txBody>
                    <a:bodyPr/>
                    <a:lstStyle/>
                    <a:p>
                      <a:pPr marL="0" lvl="0" indent="0" algn="r" rtl="0">
                        <a:lnSpc>
                          <a:spcPct val="115000"/>
                        </a:lnSpc>
                        <a:spcBef>
                          <a:spcPts val="0"/>
                        </a:spcBef>
                        <a:spcAft>
                          <a:spcPts val="0"/>
                        </a:spcAft>
                        <a:buNone/>
                      </a:pPr>
                      <a:r>
                        <a:rPr lang="en" dirty="0" smtClean="0"/>
                        <a:t>$2,500</a:t>
                      </a:r>
                      <a:endParaRPr dirty="0"/>
                    </a:p>
                  </a:txBody>
                  <a:tcPr marL="91425" marR="91425" marT="91425" marB="91425"/>
                </a:tc>
                <a:tc>
                  <a:txBody>
                    <a:bodyPr/>
                    <a:lstStyle/>
                    <a:p>
                      <a:pPr marL="0" lvl="0" indent="0" algn="r" rtl="0">
                        <a:lnSpc>
                          <a:spcPct val="115000"/>
                        </a:lnSpc>
                        <a:spcBef>
                          <a:spcPts val="0"/>
                        </a:spcBef>
                        <a:spcAft>
                          <a:spcPts val="0"/>
                        </a:spcAft>
                        <a:buNone/>
                      </a:pPr>
                      <a:r>
                        <a:rPr lang="en" dirty="0" smtClean="0"/>
                        <a:t>$1000</a:t>
                      </a:r>
                      <a:endParaRPr dirty="0"/>
                    </a:p>
                  </a:txBody>
                  <a:tcPr marL="91425" marR="91425" marT="91425" marB="91425"/>
                </a:tc>
                <a:tc>
                  <a:txBody>
                    <a:bodyPr/>
                    <a:lstStyle/>
                    <a:p>
                      <a:pPr marL="0" lvl="0" indent="0" algn="r" rtl="0">
                        <a:lnSpc>
                          <a:spcPct val="115000"/>
                        </a:lnSpc>
                        <a:spcBef>
                          <a:spcPts val="0"/>
                        </a:spcBef>
                        <a:spcAft>
                          <a:spcPts val="0"/>
                        </a:spcAft>
                        <a:buNone/>
                      </a:pPr>
                      <a:r>
                        <a:rPr lang="en"/>
                        <a:t>0.4</a:t>
                      </a:r>
                      <a:endParaRPr/>
                    </a:p>
                  </a:txBody>
                  <a:tcPr marL="91425" marR="91425" marT="91425" marB="91425"/>
                </a:tc>
              </a:tr>
              <a:tr h="636765">
                <a:tc>
                  <a:txBody>
                    <a:bodyPr/>
                    <a:lstStyle/>
                    <a:p>
                      <a:pPr marL="0" lvl="0" indent="0" algn="l" rtl="0">
                        <a:lnSpc>
                          <a:spcPct val="115000"/>
                        </a:lnSpc>
                        <a:spcBef>
                          <a:spcPts val="0"/>
                        </a:spcBef>
                        <a:spcAft>
                          <a:spcPts val="0"/>
                        </a:spcAft>
                        <a:buClr>
                          <a:schemeClr val="dk1"/>
                        </a:buClr>
                        <a:buSzPts val="1100"/>
                        <a:buFont typeface="Arial"/>
                        <a:buNone/>
                      </a:pPr>
                      <a:r>
                        <a:rPr lang="en-US" sz="1200" dirty="0" smtClean="0"/>
                        <a:t>6</a:t>
                      </a:r>
                      <a:endParaRPr sz="1200" dirty="0"/>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 sz="1200"/>
                        <a:t>Unlock the Power of Google: Shop the Best in Tech</a:t>
                      </a:r>
                      <a:endParaRPr sz="1200"/>
                    </a:p>
                  </a:txBody>
                  <a:tcPr marL="91425" marR="91425" marT="91425" marB="91425"/>
                </a:tc>
                <a:tc>
                  <a:txBody>
                    <a:bodyPr/>
                    <a:lstStyle/>
                    <a:p>
                      <a:pPr marL="0" lvl="0" indent="0" algn="r" rtl="0">
                        <a:lnSpc>
                          <a:spcPct val="115000"/>
                        </a:lnSpc>
                        <a:spcBef>
                          <a:spcPts val="0"/>
                        </a:spcBef>
                        <a:spcAft>
                          <a:spcPts val="0"/>
                        </a:spcAft>
                        <a:buNone/>
                      </a:pPr>
                      <a:r>
                        <a:rPr lang="en"/>
                        <a:t>$2,000</a:t>
                      </a:r>
                      <a:endParaRPr/>
                    </a:p>
                  </a:txBody>
                  <a:tcPr marL="91425" marR="91425" marT="91425" marB="91425"/>
                </a:tc>
                <a:tc>
                  <a:txBody>
                    <a:bodyPr/>
                    <a:lstStyle/>
                    <a:p>
                      <a:pPr marL="0" lvl="0" indent="0" algn="r" rtl="0">
                        <a:lnSpc>
                          <a:spcPct val="115000"/>
                        </a:lnSpc>
                        <a:spcBef>
                          <a:spcPts val="0"/>
                        </a:spcBef>
                        <a:spcAft>
                          <a:spcPts val="0"/>
                        </a:spcAft>
                        <a:buNone/>
                      </a:pPr>
                      <a:r>
                        <a:rPr lang="en" dirty="0"/>
                        <a:t>$3,500</a:t>
                      </a:r>
                      <a:endParaRPr dirty="0"/>
                    </a:p>
                  </a:txBody>
                  <a:tcPr marL="91425" marR="91425" marT="91425" marB="91425"/>
                </a:tc>
                <a:tc>
                  <a:txBody>
                    <a:bodyPr/>
                    <a:lstStyle/>
                    <a:p>
                      <a:pPr marL="0" lvl="0" indent="0" algn="r" rtl="0">
                        <a:lnSpc>
                          <a:spcPct val="115000"/>
                        </a:lnSpc>
                        <a:spcBef>
                          <a:spcPts val="0"/>
                        </a:spcBef>
                        <a:spcAft>
                          <a:spcPts val="0"/>
                        </a:spcAft>
                        <a:buNone/>
                      </a:pPr>
                      <a:r>
                        <a:rPr lang="en"/>
                        <a:t>1.75</a:t>
                      </a:r>
                      <a:endParaRPr/>
                    </a:p>
                  </a:txBody>
                  <a:tcPr marL="91425" marR="91425" marT="91425" marB="91425"/>
                </a:tc>
              </a:tr>
              <a:tr h="0">
                <a:tc>
                  <a:txBody>
                    <a:bodyPr/>
                    <a:lstStyle/>
                    <a:p>
                      <a:pPr marL="0" lvl="0" indent="0" algn="l" rtl="0">
                        <a:spcBef>
                          <a:spcPts val="0"/>
                        </a:spcBef>
                        <a:spcAft>
                          <a:spcPts val="0"/>
                        </a:spcAft>
                        <a:buNone/>
                      </a:pPr>
                      <a:endParaRPr dirty="0"/>
                    </a:p>
                  </a:txBody>
                  <a:tcPr marL="91425" marR="91425" marT="91425" marB="91425"/>
                </a:tc>
                <a:tc>
                  <a:txBody>
                    <a:bodyPr/>
                    <a:lstStyle/>
                    <a:p>
                      <a:pPr marL="0" lvl="0" indent="0" algn="l" rtl="0">
                        <a:spcBef>
                          <a:spcPts val="0"/>
                        </a:spcBef>
                        <a:spcAft>
                          <a:spcPts val="0"/>
                        </a:spcAft>
                        <a:buNone/>
                      </a:pPr>
                      <a:r>
                        <a:rPr lang="en" dirty="0"/>
                        <a:t>Totals</a:t>
                      </a:r>
                      <a:endParaRPr dirty="0"/>
                    </a:p>
                  </a:txBody>
                  <a:tcPr marL="91425" marR="91425" marT="91425" marB="91425"/>
                </a:tc>
                <a:tc>
                  <a:txBody>
                    <a:bodyPr/>
                    <a:lstStyle/>
                    <a:p>
                      <a:pPr marL="0" lvl="0" indent="0" algn="r" rtl="0">
                        <a:lnSpc>
                          <a:spcPct val="115000"/>
                        </a:lnSpc>
                        <a:spcBef>
                          <a:spcPts val="0"/>
                        </a:spcBef>
                        <a:spcAft>
                          <a:spcPts val="0"/>
                        </a:spcAft>
                        <a:buNone/>
                      </a:pPr>
                      <a:r>
                        <a:rPr lang="en"/>
                        <a:t>$30,000</a:t>
                      </a:r>
                      <a:endParaRPr/>
                    </a:p>
                  </a:txBody>
                  <a:tcPr marL="91425" marR="91425" marT="91425" marB="91425"/>
                </a:tc>
                <a:tc>
                  <a:txBody>
                    <a:bodyPr/>
                    <a:lstStyle/>
                    <a:p>
                      <a:pPr marL="0" lvl="0" indent="0" algn="r" rtl="0">
                        <a:lnSpc>
                          <a:spcPct val="115000"/>
                        </a:lnSpc>
                        <a:spcBef>
                          <a:spcPts val="0"/>
                        </a:spcBef>
                        <a:spcAft>
                          <a:spcPts val="0"/>
                        </a:spcAft>
                        <a:buNone/>
                      </a:pPr>
                      <a:r>
                        <a:rPr lang="en" dirty="0" smtClean="0"/>
                        <a:t>$43,562.5</a:t>
                      </a:r>
                      <a:endParaRPr dirty="0"/>
                    </a:p>
                  </a:txBody>
                  <a:tcPr marL="91425" marR="91425" marT="91425" marB="91425"/>
                </a:tc>
                <a:tc>
                  <a:txBody>
                    <a:bodyPr/>
                    <a:lstStyle/>
                    <a:p>
                      <a:pPr marL="0" lvl="0" indent="0" algn="l" rtl="0">
                        <a:spcBef>
                          <a:spcPts val="0"/>
                        </a:spcBef>
                        <a:spcAft>
                          <a:spcPts val="0"/>
                        </a:spcAft>
                        <a:buNone/>
                      </a:pPr>
                      <a:r>
                        <a:rPr lang="en" dirty="0"/>
                        <a:t> </a:t>
                      </a:r>
                      <a:r>
                        <a:rPr lang="en" dirty="0" smtClean="0"/>
                        <a:t>      1.452</a:t>
                      </a:r>
                      <a:endParaRPr dirty="0"/>
                    </a:p>
                  </a:txBody>
                  <a:tcPr marL="91425" marR="91425" marT="91425" marB="91425"/>
                </a:tc>
              </a:tr>
            </a:tbl>
          </a:graphicData>
        </a:graphic>
      </p:graphicFrame>
    </p:spTree>
    <p:extLst>
      <p:ext uri="{BB962C8B-B14F-4D97-AF65-F5344CB8AC3E}">
        <p14:creationId xmlns:p14="http://schemas.microsoft.com/office/powerpoint/2010/main" val="5269914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9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sz="3200">
                <a:solidFill>
                  <a:srgbClr val="02B3E4"/>
                </a:solidFill>
                <a:latin typeface="Open Sans Light"/>
                <a:ea typeface="Open Sans Light"/>
                <a:cs typeface="Open Sans Light"/>
                <a:sym typeface="Open Sans Light"/>
              </a:rPr>
              <a:t>eCommerce improvements</a:t>
            </a:r>
            <a:endParaRPr sz="3200">
              <a:solidFill>
                <a:srgbClr val="02B3E4"/>
              </a:solidFill>
              <a:latin typeface="Open Sans Light"/>
              <a:ea typeface="Open Sans Light"/>
              <a:cs typeface="Open Sans Light"/>
              <a:sym typeface="Open Sans Light"/>
            </a:endParaRPr>
          </a:p>
        </p:txBody>
      </p:sp>
      <p:sp>
        <p:nvSpPr>
          <p:cNvPr id="446" name="Google Shape;446;p93"/>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Looking at your website pages or the </a:t>
            </a:r>
            <a:r>
              <a:rPr lang="en" u="sng" dirty="0">
                <a:solidFill>
                  <a:schemeClr val="hlink"/>
                </a:solidFill>
                <a:hlinkClick r:id="rId3"/>
              </a:rPr>
              <a:t>Google Merchandise Store</a:t>
            </a:r>
            <a:r>
              <a:rPr lang="en" dirty="0"/>
              <a:t> website and current eCommerce experience, identify one change to the eCommerce UX and one additional eCommerce option you would recommend implementing. </a:t>
            </a:r>
            <a:endParaRPr dirty="0"/>
          </a:p>
          <a:p>
            <a:pPr marL="0" lvl="0" indent="0" algn="l" rtl="0">
              <a:spcBef>
                <a:spcPts val="1600"/>
              </a:spcBef>
              <a:spcAft>
                <a:spcPts val="0"/>
              </a:spcAft>
              <a:buNone/>
            </a:pPr>
            <a:r>
              <a:rPr lang="en" i="1" dirty="0"/>
              <a:t>Example: One way to improve eCommerce capabilities would be to add the option of a digital wallet with the option to securely store and manage cards that have been used for payment, along with the option of using PayPal or Apple Pay.</a:t>
            </a:r>
            <a:endParaRPr i="1" dirty="0"/>
          </a:p>
          <a:p>
            <a:pPr marL="0" lvl="0" indent="0" algn="l" rtl="0">
              <a:spcBef>
                <a:spcPts val="1600"/>
              </a:spcBef>
              <a:spcAft>
                <a:spcPts val="0"/>
              </a:spcAft>
              <a:buNone/>
            </a:pPr>
            <a:r>
              <a:rPr lang="en" dirty="0"/>
              <a:t>UX change</a:t>
            </a:r>
            <a:r>
              <a:rPr lang="en" dirty="0" smtClean="0"/>
              <a:t>:</a:t>
            </a:r>
          </a:p>
          <a:p>
            <a:pPr marL="0" lvl="0" indent="0">
              <a:spcBef>
                <a:spcPts val="1600"/>
              </a:spcBef>
              <a:buNone/>
            </a:pPr>
            <a:r>
              <a:rPr lang="en-US" dirty="0"/>
              <a:t>Pictures must show product </a:t>
            </a:r>
            <a:r>
              <a:rPr lang="en-US" dirty="0" smtClean="0"/>
              <a:t>dimensions.</a:t>
            </a:r>
            <a:endParaRPr dirty="0"/>
          </a:p>
          <a:p>
            <a:pPr marL="0" lvl="0" indent="0" algn="l" rtl="0">
              <a:spcBef>
                <a:spcPts val="1600"/>
              </a:spcBef>
              <a:spcAft>
                <a:spcPts val="0"/>
              </a:spcAft>
              <a:buNone/>
            </a:pPr>
            <a:endParaRPr dirty="0"/>
          </a:p>
          <a:p>
            <a:pPr marL="0" lvl="0" indent="0" algn="l" rtl="0">
              <a:spcBef>
                <a:spcPts val="1600"/>
              </a:spcBef>
              <a:spcAft>
                <a:spcPts val="0"/>
              </a:spcAft>
              <a:buNone/>
            </a:pPr>
            <a:r>
              <a:rPr lang="en" dirty="0"/>
              <a:t>Other eCommerce change or addition</a:t>
            </a:r>
            <a:r>
              <a:rPr lang="en" dirty="0" smtClean="0"/>
              <a:t>:</a:t>
            </a:r>
          </a:p>
          <a:p>
            <a:pPr marL="0" lvl="0" indent="0">
              <a:spcBef>
                <a:spcPts val="1600"/>
              </a:spcBef>
              <a:buNone/>
            </a:pPr>
            <a:r>
              <a:rPr lang="en-US" dirty="0"/>
              <a:t>Payment methods should be diverse and easy to </a:t>
            </a:r>
            <a:r>
              <a:rPr lang="en-US" dirty="0" smtClean="0"/>
              <a:t>use.</a:t>
            </a:r>
            <a:endParaRPr dirty="0"/>
          </a:p>
          <a:p>
            <a:pPr marL="0" lvl="0" indent="0" algn="l" rtl="0">
              <a:spcBef>
                <a:spcPts val="1600"/>
              </a:spcBef>
              <a:spcAft>
                <a:spcPts val="1600"/>
              </a:spcAft>
              <a:buNone/>
            </a:pPr>
            <a:endParaRPr i="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9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sz="3200">
                <a:solidFill>
                  <a:srgbClr val="02B3E4"/>
                </a:solidFill>
                <a:latin typeface="Open Sans Light"/>
                <a:ea typeface="Open Sans Light"/>
                <a:cs typeface="Open Sans Light"/>
                <a:sym typeface="Open Sans Light"/>
              </a:rPr>
              <a:t>Technology</a:t>
            </a:r>
            <a:endParaRPr sz="3200">
              <a:solidFill>
                <a:srgbClr val="02B3E4"/>
              </a:solidFill>
              <a:latin typeface="Open Sans Light"/>
              <a:ea typeface="Open Sans Light"/>
              <a:cs typeface="Open Sans Light"/>
              <a:sym typeface="Open Sans Light"/>
            </a:endParaRPr>
          </a:p>
        </p:txBody>
      </p:sp>
      <p:graphicFrame>
        <p:nvGraphicFramePr>
          <p:cNvPr id="452" name="Google Shape;452;p94"/>
          <p:cNvGraphicFramePr/>
          <p:nvPr>
            <p:extLst>
              <p:ext uri="{D42A27DB-BD31-4B8C-83A1-F6EECF244321}">
                <p14:modId xmlns:p14="http://schemas.microsoft.com/office/powerpoint/2010/main" val="2352572605"/>
              </p:ext>
            </p:extLst>
          </p:nvPr>
        </p:nvGraphicFramePr>
        <p:xfrm>
          <a:off x="375050" y="1990163"/>
          <a:ext cx="7026625" cy="5682200"/>
        </p:xfrm>
        <a:graphic>
          <a:graphicData uri="http://schemas.openxmlformats.org/drawingml/2006/table">
            <a:tbl>
              <a:tblPr>
                <a:noFill/>
                <a:tableStyleId>{FB3F17B5-818E-462D-A005-995C5AAC4F19}</a:tableStyleId>
              </a:tblPr>
              <a:tblGrid>
                <a:gridCol w="460475"/>
                <a:gridCol w="6566150"/>
              </a:tblGrid>
              <a:tr h="1634150">
                <a:tc gridSpan="2">
                  <a:txBody>
                    <a:bodyPr/>
                    <a:lstStyle/>
                    <a:p>
                      <a:pPr marL="0" lvl="0" indent="0" algn="l" rtl="0">
                        <a:lnSpc>
                          <a:spcPct val="100000"/>
                        </a:lnSpc>
                        <a:spcBef>
                          <a:spcPts val="0"/>
                        </a:spcBef>
                        <a:spcAft>
                          <a:spcPts val="1600"/>
                        </a:spcAft>
                        <a:buNone/>
                      </a:pPr>
                      <a:r>
                        <a:rPr lang="en" sz="2000" dirty="0">
                          <a:solidFill>
                            <a:srgbClr val="525C65"/>
                          </a:solidFill>
                          <a:highlight>
                            <a:schemeClr val="lt1"/>
                          </a:highlight>
                          <a:latin typeface="Open Sans Light"/>
                          <a:ea typeface="Open Sans Light"/>
                          <a:cs typeface="Open Sans Light"/>
                          <a:sym typeface="Open Sans Light"/>
                        </a:rPr>
                        <a:t>It is time for some exploration! You need to find 2 emerging marketing technologies that you could use in a technology stack. For each one, you need to describe why you would use that tool. </a:t>
                      </a:r>
                      <a:endParaRPr sz="2000" dirty="0">
                        <a:solidFill>
                          <a:srgbClr val="525C65"/>
                        </a:solidFill>
                        <a:highlight>
                          <a:schemeClr val="lt1"/>
                        </a:highlight>
                        <a:latin typeface="Open Sans Light"/>
                        <a:ea typeface="Open Sans Light"/>
                        <a:cs typeface="Open Sans Light"/>
                        <a:sym typeface="Open Sans Light"/>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en-US"/>
                    </a:p>
                  </a:txBody>
                  <a:tcPr/>
                </a:tc>
              </a:tr>
              <a:tr h="711150">
                <a:tc rowSpan="2">
                  <a:txBody>
                    <a:bodyPr/>
                    <a:lstStyle/>
                    <a:p>
                      <a:pPr marL="0" lvl="0" indent="0" algn="l" rtl="0">
                        <a:lnSpc>
                          <a:spcPct val="115000"/>
                        </a:lnSpc>
                        <a:spcBef>
                          <a:spcPts val="0"/>
                        </a:spcBef>
                        <a:spcAft>
                          <a:spcPts val="1600"/>
                        </a:spcAft>
                        <a:buNone/>
                      </a:pPr>
                      <a:r>
                        <a:rPr lang="en" sz="1800">
                          <a:solidFill>
                            <a:srgbClr val="525C65"/>
                          </a:solidFill>
                          <a:latin typeface="Open Sans Light"/>
                          <a:ea typeface="Open Sans Light"/>
                          <a:cs typeface="Open Sans Light"/>
                          <a:sym typeface="Open Sans Light"/>
                        </a:rPr>
                        <a:t>1</a:t>
                      </a:r>
                      <a:endParaRPr sz="1800">
                        <a:solidFill>
                          <a:srgbClr val="525C65"/>
                        </a:solidFill>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ECBD6"/>
                    </a:solidFill>
                  </a:tcPr>
                </a:tc>
                <a:tc>
                  <a:txBody>
                    <a:bodyPr/>
                    <a:lstStyle/>
                    <a:p>
                      <a:pPr marL="0" lvl="0" indent="0" algn="l" rtl="0">
                        <a:lnSpc>
                          <a:spcPct val="115000"/>
                        </a:lnSpc>
                        <a:spcBef>
                          <a:spcPts val="0"/>
                        </a:spcBef>
                        <a:spcAft>
                          <a:spcPts val="1600"/>
                        </a:spcAft>
                        <a:buClr>
                          <a:schemeClr val="dk1"/>
                        </a:buClr>
                        <a:buSzPts val="1100"/>
                        <a:buFont typeface="Arial"/>
                        <a:buNone/>
                      </a:pPr>
                      <a:r>
                        <a:rPr lang="en" sz="1800" i="1" dirty="0" smtClean="0">
                          <a:solidFill>
                            <a:srgbClr val="525C65"/>
                          </a:solidFill>
                          <a:highlight>
                            <a:schemeClr val="lt1"/>
                          </a:highlight>
                          <a:latin typeface="Open Sans Light"/>
                          <a:ea typeface="Open Sans Light"/>
                          <a:cs typeface="Open Sans Light"/>
                          <a:sym typeface="Open Sans Light"/>
                        </a:rPr>
                        <a:t>HubSpot</a:t>
                      </a:r>
                      <a:endParaRPr sz="1800" i="1" dirty="0">
                        <a:solidFill>
                          <a:srgbClr val="525C65"/>
                        </a:solidFill>
                        <a:highlight>
                          <a:schemeClr val="lt1"/>
                        </a:highlight>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1286825">
                <a:tc vMerge="1">
                  <a:txBody>
                    <a:bodyPr/>
                    <a:lstStyle/>
                    <a:p>
                      <a:endParaRPr lang="en-US"/>
                    </a:p>
                  </a:txBody>
                  <a:tcPr/>
                </a:tc>
                <a:tc>
                  <a:txBody>
                    <a:bodyPr/>
                    <a:lstStyle/>
                    <a:p>
                      <a:pPr marL="0" lvl="0" indent="0" algn="l" rtl="0">
                        <a:lnSpc>
                          <a:spcPct val="115000"/>
                        </a:lnSpc>
                        <a:spcBef>
                          <a:spcPts val="0"/>
                        </a:spcBef>
                        <a:spcAft>
                          <a:spcPts val="1600"/>
                        </a:spcAft>
                        <a:buClr>
                          <a:schemeClr val="dk1"/>
                        </a:buClr>
                        <a:buSzPts val="1100"/>
                        <a:buFont typeface="Arial"/>
                        <a:buNone/>
                      </a:pPr>
                      <a:r>
                        <a:rPr lang="en-US" sz="1800" i="1" dirty="0" smtClean="0">
                          <a:solidFill>
                            <a:srgbClr val="525C65"/>
                          </a:solidFill>
                          <a:highlight>
                            <a:schemeClr val="lt1"/>
                          </a:highlight>
                          <a:latin typeface="Open Sans Light"/>
                          <a:ea typeface="Open Sans Light"/>
                          <a:cs typeface="Open Sans Light"/>
                          <a:sym typeface="Open Sans Light"/>
                        </a:rPr>
                        <a:t>To easily manage all my communication channels together in one place.</a:t>
                      </a:r>
                      <a:endParaRPr sz="1800" i="1" dirty="0">
                        <a:solidFill>
                          <a:srgbClr val="525C65"/>
                        </a:solidFill>
                        <a:highlight>
                          <a:schemeClr val="lt1"/>
                        </a:highlight>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711150">
                <a:tc rowSpan="2">
                  <a:txBody>
                    <a:bodyPr/>
                    <a:lstStyle/>
                    <a:p>
                      <a:pPr marL="0" lvl="0" indent="0" algn="l" rtl="0">
                        <a:spcBef>
                          <a:spcPts val="0"/>
                        </a:spcBef>
                        <a:spcAft>
                          <a:spcPts val="0"/>
                        </a:spcAft>
                        <a:buNone/>
                      </a:pPr>
                      <a:r>
                        <a:rPr lang="en">
                          <a:latin typeface="Open Sans Light"/>
                          <a:ea typeface="Open Sans Light"/>
                          <a:cs typeface="Open Sans Light"/>
                          <a:sym typeface="Open Sans Light"/>
                        </a:rPr>
                        <a:t>2</a:t>
                      </a:r>
                      <a:endParaRPr>
                        <a:latin typeface="Open Sans Light"/>
                        <a:ea typeface="Open Sans Light"/>
                        <a:cs typeface="Open Sans Light"/>
                        <a:sym typeface="Open Sans Light"/>
                      </a:endParaRPr>
                    </a:p>
                    <a:p>
                      <a:pPr marL="0" lvl="0" indent="0" algn="l" rtl="0">
                        <a:spcBef>
                          <a:spcPts val="0"/>
                        </a:spcBef>
                        <a:spcAft>
                          <a:spcPts val="0"/>
                        </a:spcAft>
                        <a:buNone/>
                      </a:pPr>
                      <a:endParaRPr>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ECBD6"/>
                    </a:solidFill>
                  </a:tcPr>
                </a:tc>
                <a:tc>
                  <a:txBody>
                    <a:bodyPr/>
                    <a:lstStyle/>
                    <a:p>
                      <a:pPr marL="0" lvl="0" indent="0" algn="l" rtl="0">
                        <a:lnSpc>
                          <a:spcPct val="115000"/>
                        </a:lnSpc>
                        <a:spcBef>
                          <a:spcPts val="0"/>
                        </a:spcBef>
                        <a:spcAft>
                          <a:spcPts val="1600"/>
                        </a:spcAft>
                        <a:buClr>
                          <a:schemeClr val="dk1"/>
                        </a:buClr>
                        <a:buSzPts val="1100"/>
                        <a:buFont typeface="Arial"/>
                        <a:buNone/>
                      </a:pPr>
                      <a:r>
                        <a:rPr lang="en-US" sz="1800" i="1" dirty="0" smtClean="0">
                          <a:solidFill>
                            <a:srgbClr val="525C65"/>
                          </a:solidFill>
                          <a:highlight>
                            <a:schemeClr val="lt1"/>
                          </a:highlight>
                          <a:latin typeface="Open Sans Light"/>
                          <a:ea typeface="Open Sans Light"/>
                          <a:cs typeface="Open Sans Light"/>
                          <a:sym typeface="Open Sans Light"/>
                        </a:rPr>
                        <a:t>Chat bots</a:t>
                      </a:r>
                      <a:endParaRPr sz="1800" i="1" dirty="0">
                        <a:solidFill>
                          <a:srgbClr val="525C65"/>
                        </a:solidFill>
                        <a:highlight>
                          <a:schemeClr val="lt1"/>
                        </a:highlight>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1338925">
                <a:tc vMerge="1">
                  <a:txBody>
                    <a:bodyPr/>
                    <a:lstStyle/>
                    <a:p>
                      <a:endParaRPr lang="en-US"/>
                    </a:p>
                  </a:txBody>
                  <a:tcPr/>
                </a:tc>
                <a:tc>
                  <a:txBody>
                    <a:bodyPr/>
                    <a:lstStyle/>
                    <a:p>
                      <a:pPr marL="0" lvl="0" indent="0" algn="l" rtl="0">
                        <a:lnSpc>
                          <a:spcPct val="115000"/>
                        </a:lnSpc>
                        <a:spcBef>
                          <a:spcPts val="0"/>
                        </a:spcBef>
                        <a:spcAft>
                          <a:spcPts val="1600"/>
                        </a:spcAft>
                        <a:buClr>
                          <a:schemeClr val="dk1"/>
                        </a:buClr>
                        <a:buSzPts val="1100"/>
                        <a:buFont typeface="Arial"/>
                        <a:buNone/>
                      </a:pPr>
                      <a:r>
                        <a:rPr lang="en-US" sz="1800" i="1" dirty="0" smtClean="0">
                          <a:solidFill>
                            <a:srgbClr val="525C65"/>
                          </a:solidFill>
                          <a:highlight>
                            <a:schemeClr val="lt1"/>
                          </a:highlight>
                          <a:latin typeface="Open Sans Light"/>
                          <a:ea typeface="Open Sans Light"/>
                          <a:cs typeface="Open Sans Light"/>
                          <a:sym typeface="Open Sans Light"/>
                        </a:rPr>
                        <a:t>To keep in touch quickly with customers.</a:t>
                      </a:r>
                      <a:endParaRPr sz="1800" i="1" dirty="0">
                        <a:solidFill>
                          <a:srgbClr val="525C65"/>
                        </a:solidFill>
                        <a:highlight>
                          <a:schemeClr val="lt1"/>
                        </a:highlight>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7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Identify Key Business Objectives</a:t>
            </a:r>
            <a:endParaRPr sz="3200">
              <a:solidFill>
                <a:srgbClr val="02B3E4"/>
              </a:solidFill>
              <a:latin typeface="Open Sans Light"/>
              <a:ea typeface="Open Sans Light"/>
              <a:cs typeface="Open Sans Light"/>
              <a:sym typeface="Open Sans Light"/>
            </a:endParaRPr>
          </a:p>
        </p:txBody>
      </p:sp>
      <p:graphicFrame>
        <p:nvGraphicFramePr>
          <p:cNvPr id="272" name="Google Shape;272;p70"/>
          <p:cNvGraphicFramePr/>
          <p:nvPr>
            <p:extLst>
              <p:ext uri="{D42A27DB-BD31-4B8C-83A1-F6EECF244321}">
                <p14:modId xmlns:p14="http://schemas.microsoft.com/office/powerpoint/2010/main" val="4159555676"/>
              </p:ext>
            </p:extLst>
          </p:nvPr>
        </p:nvGraphicFramePr>
        <p:xfrm>
          <a:off x="375050" y="1990163"/>
          <a:ext cx="7026625" cy="7632700"/>
        </p:xfrm>
        <a:graphic>
          <a:graphicData uri="http://schemas.openxmlformats.org/drawingml/2006/table">
            <a:tbl>
              <a:tblPr>
                <a:noFill/>
                <a:tableStyleId>{FB3F17B5-818E-462D-A005-995C5AAC4F19}</a:tableStyleId>
              </a:tblPr>
              <a:tblGrid>
                <a:gridCol w="460475"/>
                <a:gridCol w="6566150"/>
              </a:tblGrid>
              <a:tr h="1141600">
                <a:tc gridSpan="2">
                  <a:txBody>
                    <a:bodyPr/>
                    <a:lstStyle/>
                    <a:p>
                      <a:pPr marL="0" lvl="0" indent="0" algn="l" rtl="0">
                        <a:lnSpc>
                          <a:spcPct val="100000"/>
                        </a:lnSpc>
                        <a:spcBef>
                          <a:spcPts val="0"/>
                        </a:spcBef>
                        <a:spcAft>
                          <a:spcPts val="1600"/>
                        </a:spcAft>
                        <a:buNone/>
                      </a:pPr>
                      <a:r>
                        <a:rPr lang="en" sz="2000" b="1" dirty="0">
                          <a:solidFill>
                            <a:srgbClr val="525C65"/>
                          </a:solidFill>
                          <a:highlight>
                            <a:schemeClr val="lt1"/>
                          </a:highlight>
                          <a:latin typeface="Open Sans"/>
                          <a:ea typeface="Open Sans"/>
                          <a:cs typeface="Open Sans"/>
                          <a:sym typeface="Open Sans"/>
                        </a:rPr>
                        <a:t>Key Business Objective</a:t>
                      </a:r>
                      <a:r>
                        <a:rPr lang="en" sz="2000" dirty="0">
                          <a:solidFill>
                            <a:srgbClr val="525C65"/>
                          </a:solidFill>
                          <a:highlight>
                            <a:schemeClr val="lt1"/>
                          </a:highlight>
                          <a:latin typeface="Open Sans Light"/>
                          <a:ea typeface="Open Sans Light"/>
                          <a:cs typeface="Open Sans Light"/>
                          <a:sym typeface="Open Sans Light"/>
                        </a:rPr>
                        <a:t>: A defined goal or outcome used to plan the desired direction of your company.</a:t>
                      </a:r>
                      <a:br>
                        <a:rPr lang="en" sz="2000" dirty="0">
                          <a:solidFill>
                            <a:srgbClr val="525C65"/>
                          </a:solidFill>
                          <a:highlight>
                            <a:schemeClr val="lt1"/>
                          </a:highlight>
                          <a:latin typeface="Open Sans Light"/>
                          <a:ea typeface="Open Sans Light"/>
                          <a:cs typeface="Open Sans Light"/>
                          <a:sym typeface="Open Sans Light"/>
                        </a:rPr>
                      </a:br>
                      <a:r>
                        <a:rPr lang="en" sz="2000" dirty="0">
                          <a:solidFill>
                            <a:srgbClr val="525C65"/>
                          </a:solidFill>
                          <a:highlight>
                            <a:schemeClr val="lt1"/>
                          </a:highlight>
                          <a:latin typeface="Open Sans Light"/>
                          <a:ea typeface="Open Sans Light"/>
                          <a:cs typeface="Open Sans Light"/>
                          <a:sym typeface="Open Sans Light"/>
                        </a:rPr>
                        <a:t>Write at least 3 but no more than 5 business objectives that support your business model. Each objective should be SMART.</a:t>
                      </a:r>
                      <a:endParaRPr sz="2000" dirty="0">
                        <a:solidFill>
                          <a:srgbClr val="525C65"/>
                        </a:solidFill>
                        <a:highlight>
                          <a:schemeClr val="lt1"/>
                        </a:highlight>
                        <a:latin typeface="Open Sans Light"/>
                        <a:ea typeface="Open Sans Light"/>
                        <a:cs typeface="Open Sans Light"/>
                        <a:sym typeface="Open Sans Light"/>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en-US"/>
                    </a:p>
                  </a:txBody>
                  <a:tcPr/>
                </a:tc>
              </a:tr>
              <a:tr h="1209975">
                <a:tc>
                  <a:txBody>
                    <a:bodyPr/>
                    <a:lstStyle/>
                    <a:p>
                      <a:pPr marL="0" lvl="0" indent="0" algn="l" rtl="0">
                        <a:lnSpc>
                          <a:spcPct val="115000"/>
                        </a:lnSpc>
                        <a:spcBef>
                          <a:spcPts val="0"/>
                        </a:spcBef>
                        <a:spcAft>
                          <a:spcPts val="1600"/>
                        </a:spcAft>
                        <a:buNone/>
                      </a:pPr>
                      <a:r>
                        <a:rPr lang="en" sz="1800">
                          <a:solidFill>
                            <a:srgbClr val="525C65"/>
                          </a:solidFill>
                          <a:latin typeface="Open Sans Light"/>
                          <a:ea typeface="Open Sans Light"/>
                          <a:cs typeface="Open Sans Light"/>
                          <a:sym typeface="Open Sans Light"/>
                        </a:rPr>
                        <a:t>1</a:t>
                      </a:r>
                      <a:endParaRPr sz="1800">
                        <a:solidFill>
                          <a:srgbClr val="525C65"/>
                        </a:solidFill>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ECBD6"/>
                    </a:solidFill>
                  </a:tcPr>
                </a:tc>
                <a:tc>
                  <a:txBody>
                    <a:bodyPr/>
                    <a:lstStyle/>
                    <a:p>
                      <a:pPr marL="0" lvl="0" indent="0" algn="l" rtl="0">
                        <a:lnSpc>
                          <a:spcPct val="115000"/>
                        </a:lnSpc>
                        <a:spcBef>
                          <a:spcPts val="0"/>
                        </a:spcBef>
                        <a:spcAft>
                          <a:spcPts val="0"/>
                        </a:spcAft>
                        <a:buClr>
                          <a:schemeClr val="dk1"/>
                        </a:buClr>
                        <a:buSzPts val="1100"/>
                        <a:buFont typeface="Arial"/>
                        <a:buNone/>
                      </a:pPr>
                      <a:r>
                        <a:rPr lang="en" sz="1800" i="1" dirty="0">
                          <a:solidFill>
                            <a:srgbClr val="525C65"/>
                          </a:solidFill>
                          <a:highlight>
                            <a:schemeClr val="lt1"/>
                          </a:highlight>
                          <a:latin typeface="Open Sans Light"/>
                          <a:ea typeface="Open Sans Light"/>
                          <a:cs typeface="Open Sans Light"/>
                          <a:sym typeface="Open Sans Light"/>
                        </a:rPr>
                        <a:t>SMART Key Business Objective 1 (required)</a:t>
                      </a:r>
                      <a:endParaRPr sz="1800" i="1" dirty="0">
                        <a:solidFill>
                          <a:srgbClr val="525C65"/>
                        </a:solidFill>
                        <a:highlight>
                          <a:schemeClr val="lt1"/>
                        </a:highlight>
                        <a:latin typeface="Open Sans Light"/>
                        <a:ea typeface="Open Sans Light"/>
                        <a:cs typeface="Open Sans Light"/>
                        <a:sym typeface="Open Sans Light"/>
                      </a:endParaRPr>
                    </a:p>
                    <a:p>
                      <a:pPr marL="0" lvl="0" indent="0" algn="l" rtl="0">
                        <a:lnSpc>
                          <a:spcPct val="115000"/>
                        </a:lnSpc>
                        <a:spcBef>
                          <a:spcPts val="1600"/>
                        </a:spcBef>
                        <a:spcAft>
                          <a:spcPts val="1600"/>
                        </a:spcAft>
                        <a:buClr>
                          <a:schemeClr val="dk1"/>
                        </a:buClr>
                        <a:buSzPts val="1100"/>
                        <a:buFont typeface="Arial"/>
                        <a:buNone/>
                      </a:pPr>
                      <a:r>
                        <a:rPr lang="en-US" sz="1800" i="1" dirty="0" smtClean="0">
                          <a:solidFill>
                            <a:srgbClr val="525C65"/>
                          </a:solidFill>
                          <a:highlight>
                            <a:schemeClr val="lt1"/>
                          </a:highlight>
                          <a:latin typeface="Open Sans Light"/>
                          <a:ea typeface="Open Sans Light"/>
                          <a:cs typeface="Open Sans Light"/>
                          <a:sym typeface="Open Sans Light"/>
                        </a:rPr>
                        <a:t>Increase engagement</a:t>
                      </a:r>
                      <a:r>
                        <a:rPr lang="en-US" sz="1800" i="1" baseline="0" dirty="0" smtClean="0">
                          <a:solidFill>
                            <a:srgbClr val="525C65"/>
                          </a:solidFill>
                          <a:highlight>
                            <a:schemeClr val="lt1"/>
                          </a:highlight>
                          <a:latin typeface="Open Sans Light"/>
                          <a:ea typeface="Open Sans Light"/>
                          <a:cs typeface="Open Sans Light"/>
                          <a:sym typeface="Open Sans Light"/>
                        </a:rPr>
                        <a:t> </a:t>
                      </a:r>
                      <a:r>
                        <a:rPr lang="en-US" sz="1800" i="1" dirty="0" smtClean="0">
                          <a:solidFill>
                            <a:srgbClr val="525C65"/>
                          </a:solidFill>
                          <a:highlight>
                            <a:schemeClr val="lt1"/>
                          </a:highlight>
                          <a:latin typeface="Open Sans Light"/>
                          <a:ea typeface="Open Sans Light"/>
                          <a:cs typeface="Open Sans Light"/>
                          <a:sym typeface="Open Sans Light"/>
                        </a:rPr>
                        <a:t>rate by 20% in</a:t>
                      </a:r>
                      <a:r>
                        <a:rPr lang="en-US" sz="1800" i="1" baseline="0" dirty="0" smtClean="0">
                          <a:solidFill>
                            <a:srgbClr val="525C65"/>
                          </a:solidFill>
                          <a:highlight>
                            <a:schemeClr val="lt1"/>
                          </a:highlight>
                          <a:latin typeface="Open Sans Light"/>
                          <a:ea typeface="Open Sans Light"/>
                          <a:cs typeface="Open Sans Light"/>
                          <a:sym typeface="Open Sans Light"/>
                        </a:rPr>
                        <a:t> </a:t>
                      </a:r>
                      <a:r>
                        <a:rPr lang="en-US" sz="1800" i="1" dirty="0" smtClean="0">
                          <a:solidFill>
                            <a:srgbClr val="525C65"/>
                          </a:solidFill>
                          <a:highlight>
                            <a:schemeClr val="lt1"/>
                          </a:highlight>
                          <a:latin typeface="Open Sans Light"/>
                          <a:ea typeface="Open Sans Light"/>
                          <a:cs typeface="Open Sans Light"/>
                          <a:sym typeface="Open Sans Light"/>
                        </a:rPr>
                        <a:t>three months</a:t>
                      </a:r>
                      <a:endParaRPr sz="1800" i="1" dirty="0">
                        <a:solidFill>
                          <a:srgbClr val="525C65"/>
                        </a:solidFill>
                        <a:highlight>
                          <a:schemeClr val="lt1"/>
                        </a:highlight>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1160450">
                <a:tc>
                  <a:txBody>
                    <a:bodyPr/>
                    <a:lstStyle/>
                    <a:p>
                      <a:pPr marL="0" lvl="0" indent="0" algn="l" rtl="0">
                        <a:spcBef>
                          <a:spcPts val="0"/>
                        </a:spcBef>
                        <a:spcAft>
                          <a:spcPts val="0"/>
                        </a:spcAft>
                        <a:buNone/>
                      </a:pPr>
                      <a:r>
                        <a:rPr lang="en">
                          <a:latin typeface="Open Sans Light"/>
                          <a:ea typeface="Open Sans Light"/>
                          <a:cs typeface="Open Sans Light"/>
                          <a:sym typeface="Open Sans Light"/>
                        </a:rPr>
                        <a:t>2</a:t>
                      </a:r>
                      <a:endParaRPr>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ECBD6"/>
                    </a:solidFill>
                  </a:tcPr>
                </a:tc>
                <a:tc>
                  <a:txBody>
                    <a:bodyPr/>
                    <a:lstStyle/>
                    <a:p>
                      <a:pPr marL="0" lvl="0" indent="0" algn="l" rtl="0">
                        <a:lnSpc>
                          <a:spcPct val="115000"/>
                        </a:lnSpc>
                        <a:spcBef>
                          <a:spcPts val="0"/>
                        </a:spcBef>
                        <a:spcAft>
                          <a:spcPts val="0"/>
                        </a:spcAft>
                        <a:buClr>
                          <a:schemeClr val="dk1"/>
                        </a:buClr>
                        <a:buSzPts val="1100"/>
                        <a:buFont typeface="Arial"/>
                        <a:buNone/>
                      </a:pPr>
                      <a:r>
                        <a:rPr lang="en" sz="1800" i="1" dirty="0">
                          <a:solidFill>
                            <a:srgbClr val="525C65"/>
                          </a:solidFill>
                          <a:highlight>
                            <a:schemeClr val="lt1"/>
                          </a:highlight>
                          <a:latin typeface="Open Sans Light"/>
                          <a:ea typeface="Open Sans Light"/>
                          <a:cs typeface="Open Sans Light"/>
                          <a:sym typeface="Open Sans Light"/>
                        </a:rPr>
                        <a:t>SMART Key Business Objective 2 (required)</a:t>
                      </a:r>
                      <a:endParaRPr sz="1800" i="1" dirty="0">
                        <a:solidFill>
                          <a:srgbClr val="525C65"/>
                        </a:solidFill>
                        <a:highlight>
                          <a:schemeClr val="lt1"/>
                        </a:highlight>
                        <a:latin typeface="Open Sans Light"/>
                        <a:ea typeface="Open Sans Light"/>
                        <a:cs typeface="Open Sans Light"/>
                        <a:sym typeface="Open Sans Light"/>
                      </a:endParaRPr>
                    </a:p>
                    <a:p>
                      <a:pPr marL="0" lvl="0" indent="0" algn="l" rtl="0">
                        <a:lnSpc>
                          <a:spcPct val="115000"/>
                        </a:lnSpc>
                        <a:spcBef>
                          <a:spcPts val="1600"/>
                        </a:spcBef>
                        <a:spcAft>
                          <a:spcPts val="1600"/>
                        </a:spcAft>
                        <a:buClr>
                          <a:schemeClr val="dk1"/>
                        </a:buClr>
                        <a:buSzPts val="1100"/>
                        <a:buFont typeface="Arial"/>
                        <a:buNone/>
                      </a:pPr>
                      <a:r>
                        <a:rPr lang="en-US" sz="1800" i="1" dirty="0" smtClean="0">
                          <a:solidFill>
                            <a:srgbClr val="525C65"/>
                          </a:solidFill>
                          <a:highlight>
                            <a:schemeClr val="lt1"/>
                          </a:highlight>
                          <a:latin typeface="Open Sans Light"/>
                          <a:ea typeface="Open Sans Light"/>
                          <a:cs typeface="Open Sans Light"/>
                          <a:sym typeface="Open Sans Light"/>
                        </a:rPr>
                        <a:t>Increase</a:t>
                      </a:r>
                      <a:r>
                        <a:rPr lang="en-US" sz="1800" i="1" baseline="0" dirty="0" smtClean="0">
                          <a:solidFill>
                            <a:srgbClr val="525C65"/>
                          </a:solidFill>
                          <a:highlight>
                            <a:schemeClr val="lt1"/>
                          </a:highlight>
                          <a:latin typeface="Open Sans Light"/>
                          <a:ea typeface="Open Sans Light"/>
                          <a:cs typeface="Open Sans Light"/>
                          <a:sym typeface="Open Sans Light"/>
                        </a:rPr>
                        <a:t> number of followers by 30% in two months</a:t>
                      </a:r>
                      <a:endParaRPr sz="1800" i="1" dirty="0">
                        <a:solidFill>
                          <a:srgbClr val="525C65"/>
                        </a:solidFill>
                        <a:highlight>
                          <a:schemeClr val="lt1"/>
                        </a:highlight>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1131400">
                <a:tc>
                  <a:txBody>
                    <a:bodyPr/>
                    <a:lstStyle/>
                    <a:p>
                      <a:pPr marL="0" lvl="0" indent="0" algn="l" rtl="0">
                        <a:spcBef>
                          <a:spcPts val="0"/>
                        </a:spcBef>
                        <a:spcAft>
                          <a:spcPts val="0"/>
                        </a:spcAft>
                        <a:buNone/>
                      </a:pPr>
                      <a:r>
                        <a:rPr lang="en">
                          <a:latin typeface="Open Sans Light"/>
                          <a:ea typeface="Open Sans Light"/>
                          <a:cs typeface="Open Sans Light"/>
                          <a:sym typeface="Open Sans Light"/>
                        </a:rPr>
                        <a:t>3</a:t>
                      </a:r>
                      <a:endParaRPr>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ECBD6"/>
                    </a:solidFill>
                  </a:tcPr>
                </a:tc>
                <a:tc>
                  <a:txBody>
                    <a:bodyPr/>
                    <a:lstStyle/>
                    <a:p>
                      <a:pPr marL="0" lvl="0" indent="0" algn="l" rtl="0">
                        <a:lnSpc>
                          <a:spcPct val="115000"/>
                        </a:lnSpc>
                        <a:spcBef>
                          <a:spcPts val="0"/>
                        </a:spcBef>
                        <a:spcAft>
                          <a:spcPts val="1600"/>
                        </a:spcAft>
                        <a:buClr>
                          <a:schemeClr val="dk1"/>
                        </a:buClr>
                        <a:buSzPts val="1100"/>
                        <a:buFont typeface="Arial"/>
                        <a:buNone/>
                      </a:pPr>
                      <a:r>
                        <a:rPr lang="en" sz="1800" i="1" dirty="0">
                          <a:solidFill>
                            <a:srgbClr val="525C65"/>
                          </a:solidFill>
                          <a:highlight>
                            <a:schemeClr val="lt1"/>
                          </a:highlight>
                          <a:latin typeface="Open Sans Light"/>
                          <a:ea typeface="Open Sans Light"/>
                          <a:cs typeface="Open Sans Light"/>
                          <a:sym typeface="Open Sans Light"/>
                        </a:rPr>
                        <a:t>SMART Key Business Objective 3 (required</a:t>
                      </a:r>
                      <a:r>
                        <a:rPr lang="en" sz="1800" i="1" dirty="0" smtClean="0">
                          <a:solidFill>
                            <a:srgbClr val="525C65"/>
                          </a:solidFill>
                          <a:highlight>
                            <a:schemeClr val="lt1"/>
                          </a:highlight>
                          <a:latin typeface="Open Sans Light"/>
                          <a:ea typeface="Open Sans Light"/>
                          <a:cs typeface="Open Sans Light"/>
                          <a:sym typeface="Open Sans Light"/>
                        </a:rPr>
                        <a:t>)</a:t>
                      </a:r>
                    </a:p>
                    <a:p>
                      <a:pPr marL="0" lvl="0" indent="0" algn="l" rtl="0">
                        <a:lnSpc>
                          <a:spcPct val="115000"/>
                        </a:lnSpc>
                        <a:spcBef>
                          <a:spcPts val="0"/>
                        </a:spcBef>
                        <a:spcAft>
                          <a:spcPts val="1600"/>
                        </a:spcAft>
                        <a:buClr>
                          <a:schemeClr val="dk1"/>
                        </a:buClr>
                        <a:buSzPts val="1100"/>
                        <a:buFont typeface="Arial"/>
                        <a:buNone/>
                      </a:pPr>
                      <a:r>
                        <a:rPr lang="en" sz="1800" i="1" dirty="0" smtClean="0">
                          <a:solidFill>
                            <a:srgbClr val="525C65"/>
                          </a:solidFill>
                          <a:highlight>
                            <a:schemeClr val="lt1"/>
                          </a:highlight>
                          <a:latin typeface="Open Sans Light"/>
                          <a:ea typeface="Open Sans Light"/>
                          <a:cs typeface="Open Sans Light"/>
                          <a:sym typeface="Open Sans Light"/>
                        </a:rPr>
                        <a:t>Increase</a:t>
                      </a:r>
                      <a:r>
                        <a:rPr lang="en" sz="1800" i="1" baseline="0" dirty="0" smtClean="0">
                          <a:solidFill>
                            <a:srgbClr val="525C65"/>
                          </a:solidFill>
                          <a:highlight>
                            <a:schemeClr val="lt1"/>
                          </a:highlight>
                          <a:latin typeface="Open Sans Light"/>
                          <a:ea typeface="Open Sans Light"/>
                          <a:cs typeface="Open Sans Light"/>
                          <a:sym typeface="Open Sans Light"/>
                        </a:rPr>
                        <a:t> conversion rate by 10% in one month</a:t>
                      </a:r>
                      <a:endParaRPr sz="1800" i="1" dirty="0">
                        <a:solidFill>
                          <a:srgbClr val="525C65"/>
                        </a:solidFill>
                        <a:highlight>
                          <a:schemeClr val="lt1"/>
                        </a:highlight>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1204025">
                <a:tc>
                  <a:txBody>
                    <a:bodyPr/>
                    <a:lstStyle/>
                    <a:p>
                      <a:pPr marL="0" lvl="0" indent="0" algn="l" rtl="0">
                        <a:spcBef>
                          <a:spcPts val="0"/>
                        </a:spcBef>
                        <a:spcAft>
                          <a:spcPts val="0"/>
                        </a:spcAft>
                        <a:buNone/>
                      </a:pPr>
                      <a:r>
                        <a:rPr lang="en">
                          <a:latin typeface="Open Sans Light"/>
                          <a:ea typeface="Open Sans Light"/>
                          <a:cs typeface="Open Sans Light"/>
                          <a:sym typeface="Open Sans Light"/>
                        </a:rPr>
                        <a:t>4</a:t>
                      </a:r>
                      <a:endParaRPr>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ECBD6"/>
                    </a:solidFill>
                  </a:tcPr>
                </a:tc>
                <a:tc>
                  <a:txBody>
                    <a:bodyPr/>
                    <a:lstStyle/>
                    <a:p>
                      <a:pPr marL="0" lvl="0" indent="0" algn="l" rtl="0">
                        <a:lnSpc>
                          <a:spcPct val="115000"/>
                        </a:lnSpc>
                        <a:spcBef>
                          <a:spcPts val="0"/>
                        </a:spcBef>
                        <a:spcAft>
                          <a:spcPts val="1600"/>
                        </a:spcAft>
                        <a:buClr>
                          <a:schemeClr val="dk1"/>
                        </a:buClr>
                        <a:buSzPts val="1100"/>
                        <a:buFont typeface="Arial"/>
                        <a:buNone/>
                      </a:pPr>
                      <a:r>
                        <a:rPr lang="en" sz="1800" i="1">
                          <a:solidFill>
                            <a:srgbClr val="525C65"/>
                          </a:solidFill>
                          <a:highlight>
                            <a:schemeClr val="lt1"/>
                          </a:highlight>
                          <a:latin typeface="Open Sans Light"/>
                          <a:ea typeface="Open Sans Light"/>
                          <a:cs typeface="Open Sans Light"/>
                          <a:sym typeface="Open Sans Light"/>
                        </a:rPr>
                        <a:t>SMART Key Business Objective 4 (optional)</a:t>
                      </a:r>
                      <a:endParaRPr sz="1800" i="1">
                        <a:solidFill>
                          <a:srgbClr val="525C65"/>
                        </a:solidFill>
                        <a:highlight>
                          <a:schemeClr val="lt1"/>
                        </a:highlight>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1220000">
                <a:tc>
                  <a:txBody>
                    <a:bodyPr/>
                    <a:lstStyle/>
                    <a:p>
                      <a:pPr marL="0" lvl="0" indent="0" algn="l" rtl="0">
                        <a:lnSpc>
                          <a:spcPct val="115000"/>
                        </a:lnSpc>
                        <a:spcBef>
                          <a:spcPts val="0"/>
                        </a:spcBef>
                        <a:spcAft>
                          <a:spcPts val="1600"/>
                        </a:spcAft>
                        <a:buNone/>
                      </a:pPr>
                      <a:r>
                        <a:rPr lang="en" sz="1800" i="1">
                          <a:solidFill>
                            <a:srgbClr val="525C65"/>
                          </a:solidFill>
                          <a:latin typeface="Open Sans Light"/>
                          <a:ea typeface="Open Sans Light"/>
                          <a:cs typeface="Open Sans Light"/>
                          <a:sym typeface="Open Sans Light"/>
                        </a:rPr>
                        <a:t>5</a:t>
                      </a:r>
                      <a:endParaRPr sz="1800" i="1">
                        <a:solidFill>
                          <a:srgbClr val="525C65"/>
                        </a:solidFill>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ECBD6"/>
                    </a:solidFill>
                  </a:tcPr>
                </a:tc>
                <a:tc>
                  <a:txBody>
                    <a:bodyPr/>
                    <a:lstStyle/>
                    <a:p>
                      <a:pPr marL="0" lvl="0" indent="0" algn="l" rtl="0">
                        <a:lnSpc>
                          <a:spcPct val="115000"/>
                        </a:lnSpc>
                        <a:spcBef>
                          <a:spcPts val="0"/>
                        </a:spcBef>
                        <a:spcAft>
                          <a:spcPts val="1600"/>
                        </a:spcAft>
                        <a:buClr>
                          <a:schemeClr val="dk1"/>
                        </a:buClr>
                        <a:buSzPts val="1100"/>
                        <a:buFont typeface="Arial"/>
                        <a:buNone/>
                      </a:pPr>
                      <a:r>
                        <a:rPr lang="en" sz="1800" i="1">
                          <a:solidFill>
                            <a:srgbClr val="525C65"/>
                          </a:solidFill>
                          <a:highlight>
                            <a:schemeClr val="lt1"/>
                          </a:highlight>
                          <a:latin typeface="Open Sans Light"/>
                          <a:ea typeface="Open Sans Light"/>
                          <a:cs typeface="Open Sans Light"/>
                          <a:sym typeface="Open Sans Light"/>
                        </a:rPr>
                        <a:t>SMART Key Business Objective 5 (optional)</a:t>
                      </a:r>
                      <a:endParaRPr sz="1800" i="1">
                        <a:solidFill>
                          <a:srgbClr val="525C65"/>
                        </a:solidFill>
                        <a:highlight>
                          <a:schemeClr val="lt1"/>
                        </a:highlight>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7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Identify Key Performance Indicators</a:t>
            </a:r>
            <a:endParaRPr sz="3200">
              <a:solidFill>
                <a:srgbClr val="02B3E4"/>
              </a:solidFill>
              <a:latin typeface="Open Sans Light"/>
              <a:ea typeface="Open Sans Light"/>
              <a:cs typeface="Open Sans Light"/>
              <a:sym typeface="Open Sans Light"/>
            </a:endParaRPr>
          </a:p>
        </p:txBody>
      </p:sp>
      <p:graphicFrame>
        <p:nvGraphicFramePr>
          <p:cNvPr id="278" name="Google Shape;278;p71"/>
          <p:cNvGraphicFramePr/>
          <p:nvPr>
            <p:extLst>
              <p:ext uri="{D42A27DB-BD31-4B8C-83A1-F6EECF244321}">
                <p14:modId xmlns:p14="http://schemas.microsoft.com/office/powerpoint/2010/main" val="975268927"/>
              </p:ext>
            </p:extLst>
          </p:nvPr>
        </p:nvGraphicFramePr>
        <p:xfrm>
          <a:off x="375075" y="1990163"/>
          <a:ext cx="7026600" cy="7879076"/>
        </p:xfrm>
        <a:graphic>
          <a:graphicData uri="http://schemas.openxmlformats.org/drawingml/2006/table">
            <a:tbl>
              <a:tblPr>
                <a:noFill/>
                <a:tableStyleId>{FB3F17B5-818E-462D-A005-995C5AAC4F19}</a:tableStyleId>
              </a:tblPr>
              <a:tblGrid>
                <a:gridCol w="460450"/>
                <a:gridCol w="6566150"/>
              </a:tblGrid>
              <a:tr h="1141600">
                <a:tc gridSpan="2">
                  <a:txBody>
                    <a:bodyPr/>
                    <a:lstStyle/>
                    <a:p>
                      <a:pPr marL="0" lvl="0" indent="0" algn="l" rtl="0">
                        <a:spcBef>
                          <a:spcPts val="0"/>
                        </a:spcBef>
                        <a:spcAft>
                          <a:spcPts val="1600"/>
                        </a:spcAft>
                        <a:buNone/>
                      </a:pPr>
                      <a:r>
                        <a:rPr lang="en" sz="2000" b="1" dirty="0">
                          <a:solidFill>
                            <a:srgbClr val="525C65"/>
                          </a:solidFill>
                          <a:highlight>
                            <a:schemeClr val="lt1"/>
                          </a:highlight>
                          <a:latin typeface="Open Sans"/>
                          <a:ea typeface="Open Sans"/>
                          <a:cs typeface="Open Sans"/>
                          <a:sym typeface="Open Sans"/>
                        </a:rPr>
                        <a:t>Key Performance Indicator (KPI)</a:t>
                      </a:r>
                      <a:r>
                        <a:rPr lang="en" sz="2000" dirty="0">
                          <a:solidFill>
                            <a:srgbClr val="525C65"/>
                          </a:solidFill>
                          <a:highlight>
                            <a:schemeClr val="lt1"/>
                          </a:highlight>
                          <a:latin typeface="Open Sans Light"/>
                          <a:ea typeface="Open Sans Light"/>
                          <a:cs typeface="Open Sans Light"/>
                          <a:sym typeface="Open Sans Light"/>
                        </a:rPr>
                        <a:t>:</a:t>
                      </a:r>
                      <a:r>
                        <a:rPr lang="en" sz="2000" i="1" dirty="0">
                          <a:solidFill>
                            <a:srgbClr val="525C65"/>
                          </a:solidFill>
                          <a:highlight>
                            <a:schemeClr val="lt1"/>
                          </a:highlight>
                          <a:latin typeface="Open Sans Light"/>
                          <a:ea typeface="Open Sans Light"/>
                          <a:cs typeface="Open Sans Light"/>
                          <a:sym typeface="Open Sans Light"/>
                        </a:rPr>
                        <a:t> </a:t>
                      </a:r>
                      <a:r>
                        <a:rPr lang="en" sz="2000" dirty="0">
                          <a:solidFill>
                            <a:srgbClr val="525C65"/>
                          </a:solidFill>
                          <a:latin typeface="Open Sans Light"/>
                          <a:ea typeface="Open Sans Light"/>
                          <a:cs typeface="Open Sans Light"/>
                          <a:sym typeface="Open Sans Light"/>
                        </a:rPr>
                        <a:t>A quantifiable metric used to determine how effectively your key business objectives are being met. Ensure that the specific metric is clearly identified.</a:t>
                      </a:r>
                      <a:endParaRPr sz="3600" dirty="0">
                        <a:solidFill>
                          <a:srgbClr val="525C65"/>
                        </a:solidFill>
                        <a:highlight>
                          <a:schemeClr val="lt1"/>
                        </a:highlight>
                        <a:latin typeface="Open Sans Light"/>
                        <a:ea typeface="Open Sans Light"/>
                        <a:cs typeface="Open Sans Light"/>
                        <a:sym typeface="Open Sans Light"/>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en-US"/>
                    </a:p>
                  </a:txBody>
                  <a:tcPr/>
                </a:tc>
              </a:tr>
              <a:tr h="1279775">
                <a:tc>
                  <a:txBody>
                    <a:bodyPr/>
                    <a:lstStyle/>
                    <a:p>
                      <a:pPr marL="0" lvl="0" indent="0" algn="l" rtl="0">
                        <a:lnSpc>
                          <a:spcPct val="115000"/>
                        </a:lnSpc>
                        <a:spcBef>
                          <a:spcPts val="0"/>
                        </a:spcBef>
                        <a:spcAft>
                          <a:spcPts val="1600"/>
                        </a:spcAft>
                        <a:buNone/>
                      </a:pPr>
                      <a:r>
                        <a:rPr lang="en" sz="1800">
                          <a:solidFill>
                            <a:srgbClr val="525C65"/>
                          </a:solidFill>
                          <a:latin typeface="Open Sans Light"/>
                          <a:ea typeface="Open Sans Light"/>
                          <a:cs typeface="Open Sans Light"/>
                          <a:sym typeface="Open Sans Light"/>
                        </a:rPr>
                        <a:t>1</a:t>
                      </a:r>
                      <a:endParaRPr sz="1800">
                        <a:solidFill>
                          <a:srgbClr val="525C65"/>
                        </a:solidFill>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ECBD6"/>
                    </a:solidFill>
                  </a:tcPr>
                </a:tc>
                <a:tc>
                  <a:txBody>
                    <a:bodyPr/>
                    <a:lstStyle/>
                    <a:p>
                      <a:pPr marL="0" lvl="0" indent="0" algn="l" rtl="0">
                        <a:lnSpc>
                          <a:spcPct val="115000"/>
                        </a:lnSpc>
                        <a:spcBef>
                          <a:spcPts val="0"/>
                        </a:spcBef>
                        <a:spcAft>
                          <a:spcPts val="1600"/>
                        </a:spcAft>
                        <a:buNone/>
                      </a:pPr>
                      <a:r>
                        <a:rPr lang="en" sz="1800" i="1" dirty="0">
                          <a:solidFill>
                            <a:srgbClr val="525C65"/>
                          </a:solidFill>
                          <a:highlight>
                            <a:schemeClr val="lt1"/>
                          </a:highlight>
                          <a:latin typeface="Open Sans Light"/>
                          <a:ea typeface="Open Sans Light"/>
                          <a:cs typeface="Open Sans Light"/>
                          <a:sym typeface="Open Sans Light"/>
                        </a:rPr>
                        <a:t>Key Performance Indicator 1 for Key Business Objective 1 (required</a:t>
                      </a:r>
                      <a:r>
                        <a:rPr lang="en" sz="1800" i="1" dirty="0" smtClean="0">
                          <a:solidFill>
                            <a:srgbClr val="525C65"/>
                          </a:solidFill>
                          <a:highlight>
                            <a:schemeClr val="lt1"/>
                          </a:highlight>
                          <a:latin typeface="Open Sans Light"/>
                          <a:ea typeface="Open Sans Light"/>
                          <a:cs typeface="Open Sans Light"/>
                          <a:sym typeface="Open Sans Light"/>
                        </a:rPr>
                        <a:t>)</a:t>
                      </a:r>
                      <a:endParaRPr lang="ar-SY" sz="1800" i="1" dirty="0" smtClean="0">
                        <a:solidFill>
                          <a:srgbClr val="525C65"/>
                        </a:solidFill>
                        <a:highlight>
                          <a:schemeClr val="lt1"/>
                        </a:highlight>
                        <a:latin typeface="Open Sans Light"/>
                        <a:ea typeface="Open Sans Light"/>
                        <a:cs typeface="Open Sans Light"/>
                        <a:sym typeface="Open Sans Light"/>
                      </a:endParaRPr>
                    </a:p>
                    <a:p>
                      <a:pPr marL="0" lvl="0" indent="0" algn="l" rtl="0">
                        <a:lnSpc>
                          <a:spcPct val="115000"/>
                        </a:lnSpc>
                        <a:spcBef>
                          <a:spcPts val="0"/>
                        </a:spcBef>
                        <a:spcAft>
                          <a:spcPts val="1600"/>
                        </a:spcAft>
                        <a:buNone/>
                      </a:pPr>
                      <a:r>
                        <a:rPr lang="en-US" sz="1800" i="1" dirty="0" smtClean="0">
                          <a:solidFill>
                            <a:srgbClr val="525C65"/>
                          </a:solidFill>
                          <a:highlight>
                            <a:schemeClr val="lt1"/>
                          </a:highlight>
                          <a:latin typeface="Open Sans Light"/>
                          <a:ea typeface="Open Sans Light"/>
                          <a:cs typeface="Open Sans Light"/>
                          <a:sym typeface="Open Sans Light"/>
                        </a:rPr>
                        <a:t>Measure the engagement rate </a:t>
                      </a:r>
                      <a:endParaRPr sz="1800" i="1" dirty="0">
                        <a:solidFill>
                          <a:srgbClr val="525C65"/>
                        </a:solidFill>
                        <a:highlight>
                          <a:schemeClr val="lt1"/>
                        </a:highlight>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1310350">
                <a:tc>
                  <a:txBody>
                    <a:bodyPr/>
                    <a:lstStyle/>
                    <a:p>
                      <a:pPr marL="0" lvl="0" indent="0" algn="l" rtl="0">
                        <a:spcBef>
                          <a:spcPts val="0"/>
                        </a:spcBef>
                        <a:spcAft>
                          <a:spcPts val="0"/>
                        </a:spcAft>
                        <a:buNone/>
                      </a:pPr>
                      <a:r>
                        <a:rPr lang="en">
                          <a:latin typeface="Open Sans Light"/>
                          <a:ea typeface="Open Sans Light"/>
                          <a:cs typeface="Open Sans Light"/>
                          <a:sym typeface="Open Sans Light"/>
                        </a:rPr>
                        <a:t>2</a:t>
                      </a:r>
                      <a:endParaRPr>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ECBD6"/>
                    </a:solidFill>
                  </a:tcPr>
                </a:tc>
                <a:tc>
                  <a:txBody>
                    <a:bodyPr/>
                    <a:lstStyle/>
                    <a:p>
                      <a:pPr marL="0" lvl="0" indent="0" algn="l" rtl="0">
                        <a:lnSpc>
                          <a:spcPct val="115000"/>
                        </a:lnSpc>
                        <a:spcBef>
                          <a:spcPts val="0"/>
                        </a:spcBef>
                        <a:spcAft>
                          <a:spcPts val="1600"/>
                        </a:spcAft>
                        <a:buNone/>
                      </a:pPr>
                      <a:r>
                        <a:rPr lang="en" sz="1800" i="1" dirty="0">
                          <a:solidFill>
                            <a:srgbClr val="525C65"/>
                          </a:solidFill>
                          <a:highlight>
                            <a:schemeClr val="lt1"/>
                          </a:highlight>
                          <a:latin typeface="Open Sans Light"/>
                          <a:ea typeface="Open Sans Light"/>
                          <a:cs typeface="Open Sans Light"/>
                          <a:sym typeface="Open Sans Light"/>
                        </a:rPr>
                        <a:t>Key Performance Indicator 2 for Key Business Objective 2 (required</a:t>
                      </a:r>
                      <a:r>
                        <a:rPr lang="en" sz="1800" i="1" dirty="0" smtClean="0">
                          <a:solidFill>
                            <a:srgbClr val="525C65"/>
                          </a:solidFill>
                          <a:highlight>
                            <a:schemeClr val="lt1"/>
                          </a:highlight>
                          <a:latin typeface="Open Sans Light"/>
                          <a:ea typeface="Open Sans Light"/>
                          <a:cs typeface="Open Sans Light"/>
                          <a:sym typeface="Open Sans Light"/>
                        </a:rPr>
                        <a:t>)</a:t>
                      </a:r>
                    </a:p>
                    <a:p>
                      <a:pPr marL="0" lvl="0" indent="0" algn="l" rtl="0">
                        <a:lnSpc>
                          <a:spcPct val="115000"/>
                        </a:lnSpc>
                        <a:spcBef>
                          <a:spcPts val="0"/>
                        </a:spcBef>
                        <a:spcAft>
                          <a:spcPts val="1600"/>
                        </a:spcAft>
                        <a:buNone/>
                      </a:pPr>
                      <a:r>
                        <a:rPr lang="en-US" sz="1800" i="1" dirty="0" smtClean="0">
                          <a:solidFill>
                            <a:srgbClr val="525C65"/>
                          </a:solidFill>
                          <a:highlight>
                            <a:schemeClr val="lt1"/>
                          </a:highlight>
                          <a:latin typeface="Open Sans Light"/>
                          <a:ea typeface="Open Sans Light"/>
                          <a:cs typeface="Open Sans Light"/>
                          <a:sym typeface="Open Sans Light"/>
                        </a:rPr>
                        <a:t>T</a:t>
                      </a:r>
                      <a:r>
                        <a:rPr lang="en" sz="1800" i="1" dirty="0" smtClean="0">
                          <a:solidFill>
                            <a:srgbClr val="525C65"/>
                          </a:solidFill>
                          <a:highlight>
                            <a:schemeClr val="lt1"/>
                          </a:highlight>
                          <a:latin typeface="Open Sans Light"/>
                          <a:ea typeface="Open Sans Light"/>
                          <a:cs typeface="Open Sans Light"/>
                          <a:sym typeface="Open Sans Light"/>
                        </a:rPr>
                        <a:t>he number</a:t>
                      </a:r>
                      <a:r>
                        <a:rPr lang="en" sz="1800" i="1" baseline="0" dirty="0" smtClean="0">
                          <a:solidFill>
                            <a:srgbClr val="525C65"/>
                          </a:solidFill>
                          <a:highlight>
                            <a:schemeClr val="lt1"/>
                          </a:highlight>
                          <a:latin typeface="Open Sans Light"/>
                          <a:ea typeface="Open Sans Light"/>
                          <a:cs typeface="Open Sans Light"/>
                          <a:sym typeface="Open Sans Light"/>
                        </a:rPr>
                        <a:t> of followers</a:t>
                      </a:r>
                      <a:endParaRPr sz="1800" i="1" dirty="0">
                        <a:solidFill>
                          <a:srgbClr val="525C65"/>
                        </a:solidFill>
                        <a:highlight>
                          <a:schemeClr val="lt1"/>
                        </a:highlight>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1256150">
                <a:tc>
                  <a:txBody>
                    <a:bodyPr/>
                    <a:lstStyle/>
                    <a:p>
                      <a:pPr marL="0" lvl="0" indent="0" algn="l" rtl="0">
                        <a:spcBef>
                          <a:spcPts val="0"/>
                        </a:spcBef>
                        <a:spcAft>
                          <a:spcPts val="0"/>
                        </a:spcAft>
                        <a:buNone/>
                      </a:pPr>
                      <a:r>
                        <a:rPr lang="en">
                          <a:latin typeface="Open Sans Light"/>
                          <a:ea typeface="Open Sans Light"/>
                          <a:cs typeface="Open Sans Light"/>
                          <a:sym typeface="Open Sans Light"/>
                        </a:rPr>
                        <a:t>3</a:t>
                      </a:r>
                      <a:endParaRPr>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ECBD6"/>
                    </a:solidFill>
                  </a:tcPr>
                </a:tc>
                <a:tc>
                  <a:txBody>
                    <a:bodyPr/>
                    <a:lstStyle/>
                    <a:p>
                      <a:pPr marL="0" lvl="0" indent="0" algn="l" rtl="0">
                        <a:lnSpc>
                          <a:spcPct val="115000"/>
                        </a:lnSpc>
                        <a:spcBef>
                          <a:spcPts val="0"/>
                        </a:spcBef>
                        <a:spcAft>
                          <a:spcPts val="1600"/>
                        </a:spcAft>
                        <a:buClr>
                          <a:schemeClr val="dk1"/>
                        </a:buClr>
                        <a:buSzPts val="1100"/>
                        <a:buFont typeface="Arial"/>
                        <a:buNone/>
                      </a:pPr>
                      <a:r>
                        <a:rPr lang="en" sz="1800" i="1" dirty="0">
                          <a:solidFill>
                            <a:srgbClr val="525C65"/>
                          </a:solidFill>
                          <a:highlight>
                            <a:schemeClr val="lt1"/>
                          </a:highlight>
                          <a:latin typeface="Open Sans Light"/>
                          <a:ea typeface="Open Sans Light"/>
                          <a:cs typeface="Open Sans Light"/>
                          <a:sym typeface="Open Sans Light"/>
                        </a:rPr>
                        <a:t>Key Performance Indicator 3 for Key Business Objective 3 (required</a:t>
                      </a:r>
                      <a:r>
                        <a:rPr lang="en" sz="1800" i="1" dirty="0" smtClean="0">
                          <a:solidFill>
                            <a:srgbClr val="525C65"/>
                          </a:solidFill>
                          <a:highlight>
                            <a:schemeClr val="lt1"/>
                          </a:highlight>
                          <a:latin typeface="Open Sans Light"/>
                          <a:ea typeface="Open Sans Light"/>
                          <a:cs typeface="Open Sans Light"/>
                          <a:sym typeface="Open Sans Light"/>
                        </a:rPr>
                        <a:t>)</a:t>
                      </a:r>
                    </a:p>
                    <a:p>
                      <a:pPr marL="0" lvl="0" indent="0" algn="l" rtl="0">
                        <a:lnSpc>
                          <a:spcPct val="115000"/>
                        </a:lnSpc>
                        <a:spcBef>
                          <a:spcPts val="0"/>
                        </a:spcBef>
                        <a:spcAft>
                          <a:spcPts val="1600"/>
                        </a:spcAft>
                        <a:buClr>
                          <a:schemeClr val="dk1"/>
                        </a:buClr>
                        <a:buSzPts val="1100"/>
                        <a:buFont typeface="Arial"/>
                        <a:buNone/>
                      </a:pPr>
                      <a:r>
                        <a:rPr lang="en-US" sz="1800" b="0" i="1" dirty="0" smtClean="0">
                          <a:solidFill>
                            <a:srgbClr val="525C65"/>
                          </a:solidFill>
                          <a:highlight>
                            <a:schemeClr val="lt1"/>
                          </a:highlight>
                          <a:latin typeface="Open Sans"/>
                          <a:ea typeface="Open Sans"/>
                          <a:cs typeface="Open Sans"/>
                          <a:sym typeface="Open Sans"/>
                        </a:rPr>
                        <a:t>Number of new customers</a:t>
                      </a:r>
                      <a:endParaRPr sz="1800" b="0" i="1" dirty="0">
                        <a:solidFill>
                          <a:srgbClr val="525C65"/>
                        </a:solidFill>
                        <a:highlight>
                          <a:schemeClr val="lt1"/>
                        </a:highlight>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1286075">
                <a:tc>
                  <a:txBody>
                    <a:bodyPr/>
                    <a:lstStyle/>
                    <a:p>
                      <a:pPr marL="0" lvl="0" indent="0" algn="l" rtl="0">
                        <a:spcBef>
                          <a:spcPts val="0"/>
                        </a:spcBef>
                        <a:spcAft>
                          <a:spcPts val="0"/>
                        </a:spcAft>
                        <a:buNone/>
                      </a:pPr>
                      <a:r>
                        <a:rPr lang="en">
                          <a:latin typeface="Open Sans Light"/>
                          <a:ea typeface="Open Sans Light"/>
                          <a:cs typeface="Open Sans Light"/>
                          <a:sym typeface="Open Sans Light"/>
                        </a:rPr>
                        <a:t>4</a:t>
                      </a:r>
                      <a:endParaRPr>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ECBD6"/>
                    </a:solidFill>
                  </a:tcPr>
                </a:tc>
                <a:tc>
                  <a:txBody>
                    <a:bodyPr/>
                    <a:lstStyle/>
                    <a:p>
                      <a:pPr marL="0" lvl="0" indent="0" algn="l" rtl="0">
                        <a:lnSpc>
                          <a:spcPct val="115000"/>
                        </a:lnSpc>
                        <a:spcBef>
                          <a:spcPts val="0"/>
                        </a:spcBef>
                        <a:spcAft>
                          <a:spcPts val="1600"/>
                        </a:spcAft>
                        <a:buNone/>
                      </a:pPr>
                      <a:r>
                        <a:rPr lang="en" sz="1800" i="1">
                          <a:solidFill>
                            <a:srgbClr val="525C65"/>
                          </a:solidFill>
                          <a:highlight>
                            <a:schemeClr val="lt1"/>
                          </a:highlight>
                          <a:latin typeface="Open Sans Light"/>
                          <a:ea typeface="Open Sans Light"/>
                          <a:cs typeface="Open Sans Light"/>
                          <a:sym typeface="Open Sans Light"/>
                        </a:rPr>
                        <a:t>Key Performance Indicator 4 for Key Business Objective 4 (optional)</a:t>
                      </a:r>
                      <a:endParaRPr sz="1800" i="1">
                        <a:solidFill>
                          <a:srgbClr val="525C65"/>
                        </a:solidFill>
                        <a:highlight>
                          <a:schemeClr val="lt1"/>
                        </a:highlight>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1253025">
                <a:tc>
                  <a:txBody>
                    <a:bodyPr/>
                    <a:lstStyle/>
                    <a:p>
                      <a:pPr marL="0" lvl="0" indent="0" algn="l" rtl="0">
                        <a:lnSpc>
                          <a:spcPct val="115000"/>
                        </a:lnSpc>
                        <a:spcBef>
                          <a:spcPts val="0"/>
                        </a:spcBef>
                        <a:spcAft>
                          <a:spcPts val="1600"/>
                        </a:spcAft>
                        <a:buNone/>
                      </a:pPr>
                      <a:r>
                        <a:rPr lang="en" sz="1800" i="1">
                          <a:solidFill>
                            <a:srgbClr val="525C65"/>
                          </a:solidFill>
                          <a:latin typeface="Open Sans Light"/>
                          <a:ea typeface="Open Sans Light"/>
                          <a:cs typeface="Open Sans Light"/>
                          <a:sym typeface="Open Sans Light"/>
                        </a:rPr>
                        <a:t>5</a:t>
                      </a:r>
                      <a:endParaRPr sz="1800" i="1">
                        <a:solidFill>
                          <a:srgbClr val="525C65"/>
                        </a:solidFill>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BECBD6"/>
                    </a:solidFill>
                  </a:tcPr>
                </a:tc>
                <a:tc>
                  <a:txBody>
                    <a:bodyPr/>
                    <a:lstStyle/>
                    <a:p>
                      <a:pPr marL="0" lvl="0" indent="0" algn="l" rtl="0">
                        <a:lnSpc>
                          <a:spcPct val="115000"/>
                        </a:lnSpc>
                        <a:spcBef>
                          <a:spcPts val="0"/>
                        </a:spcBef>
                        <a:spcAft>
                          <a:spcPts val="1600"/>
                        </a:spcAft>
                        <a:buNone/>
                      </a:pPr>
                      <a:r>
                        <a:rPr lang="en" sz="1800" i="1" dirty="0">
                          <a:solidFill>
                            <a:srgbClr val="525C65"/>
                          </a:solidFill>
                          <a:highlight>
                            <a:schemeClr val="lt1"/>
                          </a:highlight>
                          <a:latin typeface="Open Sans Light"/>
                          <a:ea typeface="Open Sans Light"/>
                          <a:cs typeface="Open Sans Light"/>
                          <a:sym typeface="Open Sans Light"/>
                        </a:rPr>
                        <a:t>Key Performance Indicator 5 for Key Business Objective 5 (optional)</a:t>
                      </a:r>
                      <a:endParaRPr sz="1800" i="1" dirty="0">
                        <a:solidFill>
                          <a:srgbClr val="525C65"/>
                        </a:solidFill>
                        <a:highlight>
                          <a:schemeClr val="lt1"/>
                        </a:highlight>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82"/>
        <p:cNvGrpSpPr/>
        <p:nvPr/>
      </p:nvGrpSpPr>
      <p:grpSpPr>
        <a:xfrm>
          <a:off x="0" y="0"/>
          <a:ext cx="0" cy="0"/>
          <a:chOff x="0" y="0"/>
          <a:chExt cx="0" cy="0"/>
        </a:xfrm>
      </p:grpSpPr>
      <p:sp>
        <p:nvSpPr>
          <p:cNvPr id="283" name="Google Shape;283;p72"/>
          <p:cNvSpPr txBox="1">
            <a:spLocks noGrp="1"/>
          </p:cNvSpPr>
          <p:nvPr>
            <p:ph type="ctrTitle"/>
          </p:nvPr>
        </p:nvSpPr>
        <p:spPr>
          <a:xfrm>
            <a:off x="347400" y="1947675"/>
            <a:ext cx="7077600" cy="291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a:solidFill>
                  <a:srgbClr val="FAFBFC"/>
                </a:solidFill>
                <a:latin typeface="Open Sans Light"/>
                <a:ea typeface="Open Sans Light"/>
                <a:cs typeface="Open Sans Light"/>
                <a:sym typeface="Open Sans Light"/>
              </a:rPr>
              <a:t>Part Two:</a:t>
            </a:r>
            <a:r>
              <a:rPr lang="en" sz="4800" b="1">
                <a:solidFill>
                  <a:srgbClr val="FAFBFC"/>
                </a:solidFill>
              </a:rPr>
              <a:t> </a:t>
            </a:r>
            <a:endParaRPr sz="4800" b="1">
              <a:solidFill>
                <a:srgbClr val="FAFBFC"/>
              </a:solidFill>
            </a:endParaRPr>
          </a:p>
          <a:p>
            <a:pPr marL="0" lvl="0" indent="0" algn="l" rtl="0">
              <a:spcBef>
                <a:spcPts val="0"/>
              </a:spcBef>
              <a:spcAft>
                <a:spcPts val="0"/>
              </a:spcAft>
              <a:buNone/>
            </a:pPr>
            <a:r>
              <a:rPr lang="en" sz="4800">
                <a:solidFill>
                  <a:srgbClr val="FAFBFC"/>
                </a:solidFill>
                <a:latin typeface="Open Sans Light"/>
                <a:ea typeface="Open Sans Light"/>
                <a:cs typeface="Open Sans Light"/>
                <a:sym typeface="Open Sans Light"/>
              </a:rPr>
              <a:t>A/B Testing Proposal</a:t>
            </a:r>
            <a:endParaRPr sz="3600">
              <a:solidFill>
                <a:srgbClr val="FAFBFC"/>
              </a:solidFill>
              <a:latin typeface="Open Sans"/>
              <a:ea typeface="Open Sans"/>
              <a:cs typeface="Open Sans"/>
              <a:sym typeface="Open Sans"/>
            </a:endParaRPr>
          </a:p>
        </p:txBody>
      </p:sp>
      <p:sp>
        <p:nvSpPr>
          <p:cNvPr id="284" name="Google Shape;284;p72"/>
          <p:cNvSpPr/>
          <p:nvPr/>
        </p:nvSpPr>
        <p:spPr>
          <a:xfrm>
            <a:off x="964649" y="4818975"/>
            <a:ext cx="716700" cy="441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graphicFrame>
        <p:nvGraphicFramePr>
          <p:cNvPr id="296" name="Google Shape;296;p74"/>
          <p:cNvGraphicFramePr/>
          <p:nvPr>
            <p:extLst>
              <p:ext uri="{D42A27DB-BD31-4B8C-83A1-F6EECF244321}">
                <p14:modId xmlns:p14="http://schemas.microsoft.com/office/powerpoint/2010/main" val="4117047685"/>
              </p:ext>
            </p:extLst>
          </p:nvPr>
        </p:nvGraphicFramePr>
        <p:xfrm>
          <a:off x="264900" y="2345838"/>
          <a:ext cx="7242600" cy="5267625"/>
        </p:xfrm>
        <a:graphic>
          <a:graphicData uri="http://schemas.openxmlformats.org/drawingml/2006/table">
            <a:tbl>
              <a:tblPr>
                <a:noFill/>
                <a:tableStyleId>{FB3F17B5-818E-462D-A005-995C5AAC4F19}</a:tableStyleId>
              </a:tblPr>
              <a:tblGrid>
                <a:gridCol w="7242600"/>
              </a:tblGrid>
              <a:tr h="472950">
                <a:tc>
                  <a:txBody>
                    <a:bodyPr/>
                    <a:lstStyle/>
                    <a:p>
                      <a:pPr marL="0" lvl="0" indent="0" algn="l" rtl="0">
                        <a:spcBef>
                          <a:spcPts val="0"/>
                        </a:spcBef>
                        <a:spcAft>
                          <a:spcPts val="0"/>
                        </a:spcAft>
                        <a:buNone/>
                      </a:pPr>
                      <a:r>
                        <a:rPr lang="en" sz="1800" b="1" dirty="0">
                          <a:solidFill>
                            <a:schemeClr val="dk2"/>
                          </a:solidFill>
                          <a:latin typeface="Open Sans"/>
                          <a:ea typeface="Open Sans"/>
                          <a:cs typeface="Open Sans"/>
                          <a:sym typeface="Open Sans"/>
                        </a:rPr>
                        <a:t>KPI used as basis for the A/B test</a:t>
                      </a:r>
                      <a:endParaRPr b="1" dirty="0"/>
                    </a:p>
                  </a:txBody>
                  <a:tcPr marL="91425" marR="91425" marT="91425" marB="91425"/>
                </a:tc>
              </a:tr>
              <a:tr h="458225">
                <a:tc>
                  <a:txBody>
                    <a:bodyPr/>
                    <a:lstStyle/>
                    <a:p>
                      <a:pPr marL="0" marR="0" lvl="0" indent="0" algn="l" defTabSz="914400" rtl="0" eaLnBrk="1" fontAlgn="auto" latinLnBrk="0" hangingPunct="1">
                        <a:lnSpc>
                          <a:spcPct val="115000"/>
                        </a:lnSpc>
                        <a:spcBef>
                          <a:spcPts val="0"/>
                        </a:spcBef>
                        <a:spcAft>
                          <a:spcPts val="1600"/>
                        </a:spcAft>
                        <a:buClr>
                          <a:srgbClr val="000000"/>
                        </a:buClr>
                        <a:buSzTx/>
                        <a:buFont typeface="Arial"/>
                        <a:buNone/>
                        <a:tabLst/>
                        <a:defRPr/>
                      </a:pPr>
                      <a:r>
                        <a:rPr lang="en-US" sz="1400" i="1" dirty="0" smtClean="0">
                          <a:solidFill>
                            <a:srgbClr val="525C65"/>
                          </a:solidFill>
                          <a:highlight>
                            <a:schemeClr val="lt1"/>
                          </a:highlight>
                          <a:latin typeface="Open Sans Light"/>
                          <a:ea typeface="Open Sans Light"/>
                          <a:cs typeface="Open Sans Light"/>
                          <a:sym typeface="Open Sans Light"/>
                        </a:rPr>
                        <a:t>The number</a:t>
                      </a:r>
                      <a:r>
                        <a:rPr lang="en-US" sz="1400" i="1" baseline="0" dirty="0" smtClean="0">
                          <a:solidFill>
                            <a:srgbClr val="525C65"/>
                          </a:solidFill>
                          <a:highlight>
                            <a:schemeClr val="lt1"/>
                          </a:highlight>
                          <a:latin typeface="Open Sans Light"/>
                          <a:ea typeface="Open Sans Light"/>
                          <a:cs typeface="Open Sans Light"/>
                          <a:sym typeface="Open Sans Light"/>
                        </a:rPr>
                        <a:t> of followers</a:t>
                      </a:r>
                      <a:endParaRPr lang="en-US" sz="1400" i="1" dirty="0" smtClean="0">
                        <a:solidFill>
                          <a:srgbClr val="525C65"/>
                        </a:solidFill>
                        <a:highlight>
                          <a:schemeClr val="lt1"/>
                        </a:highlight>
                        <a:latin typeface="Open Sans Light"/>
                        <a:ea typeface="Open Sans Light"/>
                        <a:cs typeface="Open Sans Light"/>
                        <a:sym typeface="Open Sans Light"/>
                      </a:endParaRPr>
                    </a:p>
                  </a:txBody>
                  <a:tcPr marL="91425" marR="91425" marT="91425" marB="91425">
                    <a:lnB w="9525" cap="flat" cmpd="sng">
                      <a:solidFill>
                        <a:srgbClr val="9E9E9E"/>
                      </a:solidFill>
                      <a:prstDash val="solid"/>
                      <a:round/>
                      <a:headEnd type="none" w="sm" len="sm"/>
                      <a:tailEnd type="none" w="sm" len="sm"/>
                    </a:lnB>
                  </a:tcPr>
                </a:tc>
              </a:tr>
              <a:tr h="515275">
                <a:tc>
                  <a:txBody>
                    <a:bodyPr/>
                    <a:lstStyle/>
                    <a:p>
                      <a:pPr marL="0" lvl="0" indent="0" algn="l" rtl="0">
                        <a:lnSpc>
                          <a:spcPct val="115000"/>
                        </a:lnSpc>
                        <a:spcBef>
                          <a:spcPts val="0"/>
                        </a:spcBef>
                        <a:spcAft>
                          <a:spcPts val="1600"/>
                        </a:spcAft>
                        <a:buNone/>
                      </a:pPr>
                      <a:r>
                        <a:rPr lang="en" sz="1800" b="1" dirty="0">
                          <a:solidFill>
                            <a:schemeClr val="dk2"/>
                          </a:solidFill>
                          <a:latin typeface="Open Sans"/>
                          <a:ea typeface="Open Sans"/>
                          <a:cs typeface="Open Sans"/>
                          <a:sym typeface="Open Sans"/>
                        </a:rPr>
                        <a:t>Variable that will have an impact on the KPI</a:t>
                      </a:r>
                      <a:endParaRPr b="1"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1143275">
                <a:tc>
                  <a:txBody>
                    <a:bodyPr/>
                    <a:lstStyle/>
                    <a:p>
                      <a:pPr marL="0" lvl="0" indent="0" algn="l" rtl="0">
                        <a:lnSpc>
                          <a:spcPct val="115000"/>
                        </a:lnSpc>
                        <a:spcBef>
                          <a:spcPts val="0"/>
                        </a:spcBef>
                        <a:spcAft>
                          <a:spcPts val="1600"/>
                        </a:spcAft>
                        <a:buNone/>
                      </a:pPr>
                      <a:r>
                        <a:rPr lang="en" sz="1800" i="1" dirty="0" smtClean="0">
                          <a:solidFill>
                            <a:schemeClr val="dk2"/>
                          </a:solidFill>
                          <a:latin typeface="Open Sans"/>
                          <a:ea typeface="Open Sans"/>
                          <a:cs typeface="Open Sans"/>
                          <a:sym typeface="Open Sans"/>
                        </a:rPr>
                        <a:t>The </a:t>
                      </a:r>
                      <a:r>
                        <a:rPr lang="en" sz="1800" i="1" dirty="0">
                          <a:solidFill>
                            <a:schemeClr val="dk2"/>
                          </a:solidFill>
                          <a:latin typeface="Open Sans"/>
                          <a:ea typeface="Open Sans"/>
                          <a:cs typeface="Open Sans"/>
                          <a:sym typeface="Open Sans"/>
                        </a:rPr>
                        <a:t>color of the </a:t>
                      </a:r>
                      <a:r>
                        <a:rPr lang="en" sz="1800" i="1" dirty="0" smtClean="0">
                          <a:solidFill>
                            <a:schemeClr val="dk2"/>
                          </a:solidFill>
                          <a:latin typeface="Open Sans"/>
                          <a:ea typeface="Open Sans"/>
                          <a:cs typeface="Open Sans"/>
                          <a:sym typeface="Open Sans"/>
                        </a:rPr>
                        <a:t>“follow" </a:t>
                      </a:r>
                      <a:r>
                        <a:rPr lang="en" sz="1800" i="1" dirty="0">
                          <a:solidFill>
                            <a:schemeClr val="dk2"/>
                          </a:solidFill>
                          <a:latin typeface="Open Sans"/>
                          <a:ea typeface="Open Sans"/>
                          <a:cs typeface="Open Sans"/>
                          <a:sym typeface="Open Sans"/>
                        </a:rPr>
                        <a:t>button on the website.</a:t>
                      </a:r>
                      <a:endParaRPr sz="1800" i="1" dirty="0">
                        <a:solidFill>
                          <a:schemeClr val="dk2"/>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572350">
                <a:tc>
                  <a:txBody>
                    <a:bodyPr/>
                    <a:lstStyle/>
                    <a:p>
                      <a:pPr marL="0" lvl="0" indent="0" algn="l" rtl="0">
                        <a:lnSpc>
                          <a:spcPct val="115000"/>
                        </a:lnSpc>
                        <a:spcBef>
                          <a:spcPts val="0"/>
                        </a:spcBef>
                        <a:spcAft>
                          <a:spcPts val="1600"/>
                        </a:spcAft>
                        <a:buNone/>
                      </a:pPr>
                      <a:r>
                        <a:rPr lang="en" sz="1800" b="1">
                          <a:solidFill>
                            <a:schemeClr val="dk2"/>
                          </a:solidFill>
                          <a:latin typeface="Open Sans"/>
                          <a:ea typeface="Open Sans"/>
                          <a:cs typeface="Open Sans"/>
                          <a:sym typeface="Open Sans"/>
                        </a:rPr>
                        <a:t>Hypothesis for your A/B Test </a:t>
                      </a:r>
                      <a:endParaRPr b="1"/>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2105550">
                <a:tc>
                  <a:txBody>
                    <a:bodyPr/>
                    <a:lstStyle/>
                    <a:p>
                      <a:pPr marL="0" lvl="0" indent="0" algn="l" rtl="0">
                        <a:lnSpc>
                          <a:spcPct val="115000"/>
                        </a:lnSpc>
                        <a:spcBef>
                          <a:spcPts val="1600"/>
                        </a:spcBef>
                        <a:spcAft>
                          <a:spcPts val="1600"/>
                        </a:spcAft>
                        <a:buNone/>
                      </a:pPr>
                      <a:r>
                        <a:rPr lang="en-US" sz="1800" i="1" dirty="0" smtClean="0">
                          <a:solidFill>
                            <a:schemeClr val="dk2"/>
                          </a:solidFill>
                          <a:latin typeface="Open Sans"/>
                          <a:ea typeface="Open Sans"/>
                          <a:cs typeface="Open Sans"/>
                          <a:sym typeface="Open Sans"/>
                        </a:rPr>
                        <a:t>I'll use a red button and another blue one.</a:t>
                      </a:r>
                    </a:p>
                    <a:p>
                      <a:pPr marL="0" lvl="0" indent="0" algn="l" rtl="0">
                        <a:lnSpc>
                          <a:spcPct val="115000"/>
                        </a:lnSpc>
                        <a:spcBef>
                          <a:spcPts val="1600"/>
                        </a:spcBef>
                        <a:spcAft>
                          <a:spcPts val="1600"/>
                        </a:spcAft>
                        <a:buNone/>
                      </a:pPr>
                      <a:r>
                        <a:rPr lang="en-US" sz="1800" i="1" dirty="0" smtClean="0">
                          <a:solidFill>
                            <a:schemeClr val="dk2"/>
                          </a:solidFill>
                          <a:latin typeface="Open Sans"/>
                          <a:ea typeface="Open Sans"/>
                          <a:cs typeface="Open Sans"/>
                          <a:sym typeface="Open Sans"/>
                        </a:rPr>
                        <a:t>I think the red button will bring more followers because of its clarity.</a:t>
                      </a:r>
                      <a:endParaRPr sz="1800" i="1" dirty="0">
                        <a:solidFill>
                          <a:schemeClr val="dk2"/>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bl>
          </a:graphicData>
        </a:graphic>
      </p:graphicFrame>
      <p:sp>
        <p:nvSpPr>
          <p:cNvPr id="297" name="Google Shape;297;p7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A/B Testing Proposal: KPI, Variable, and Hypothesis</a:t>
            </a:r>
            <a:endParaRPr sz="2400">
              <a:solidFill>
                <a:srgbClr val="02B3E4"/>
              </a:solidFill>
              <a:latin typeface="Open Sans Light"/>
              <a:ea typeface="Open Sans Light"/>
              <a:cs typeface="Open Sans Light"/>
              <a:sym typeface="Open Sans Light"/>
            </a:endParaRPr>
          </a:p>
        </p:txBody>
      </p:sp>
      <p:sp>
        <p:nvSpPr>
          <p:cNvPr id="298" name="Google Shape;298;p74"/>
          <p:cNvSpPr txBox="1"/>
          <p:nvPr/>
        </p:nvSpPr>
        <p:spPr>
          <a:xfrm>
            <a:off x="276225" y="9496425"/>
            <a:ext cx="7343700" cy="44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9" name="Google Shape;299;p74"/>
          <p:cNvSpPr txBox="1"/>
          <p:nvPr/>
        </p:nvSpPr>
        <p:spPr>
          <a:xfrm>
            <a:off x="428625" y="9648825"/>
            <a:ext cx="7343700" cy="44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7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A/B Testing Proposal: Details and results</a:t>
            </a:r>
            <a:endParaRPr sz="2400">
              <a:solidFill>
                <a:srgbClr val="02B3E4"/>
              </a:solidFill>
              <a:latin typeface="Open Sans Light"/>
              <a:ea typeface="Open Sans Light"/>
              <a:cs typeface="Open Sans Light"/>
              <a:sym typeface="Open Sans Light"/>
            </a:endParaRPr>
          </a:p>
        </p:txBody>
      </p:sp>
      <p:sp>
        <p:nvSpPr>
          <p:cNvPr id="305" name="Google Shape;305;p75"/>
          <p:cNvSpPr txBox="1"/>
          <p:nvPr/>
        </p:nvSpPr>
        <p:spPr>
          <a:xfrm>
            <a:off x="276225" y="9496425"/>
            <a:ext cx="7343700" cy="44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6" name="Google Shape;306;p75"/>
          <p:cNvSpPr txBox="1"/>
          <p:nvPr/>
        </p:nvSpPr>
        <p:spPr>
          <a:xfrm>
            <a:off x="428625" y="9648825"/>
            <a:ext cx="7343700" cy="44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graphicFrame>
        <p:nvGraphicFramePr>
          <p:cNvPr id="307" name="Google Shape;307;p75"/>
          <p:cNvGraphicFramePr/>
          <p:nvPr>
            <p:extLst>
              <p:ext uri="{D42A27DB-BD31-4B8C-83A1-F6EECF244321}">
                <p14:modId xmlns:p14="http://schemas.microsoft.com/office/powerpoint/2010/main" val="2280812967"/>
              </p:ext>
            </p:extLst>
          </p:nvPr>
        </p:nvGraphicFramePr>
        <p:xfrm>
          <a:off x="264950" y="2345838"/>
          <a:ext cx="7242600" cy="3987375"/>
        </p:xfrm>
        <a:graphic>
          <a:graphicData uri="http://schemas.openxmlformats.org/drawingml/2006/table">
            <a:tbl>
              <a:tblPr>
                <a:noFill/>
                <a:tableStyleId>{FB3F17B5-818E-462D-A005-995C5AAC4F19}</a:tableStyleId>
              </a:tblPr>
              <a:tblGrid>
                <a:gridCol w="3064200"/>
                <a:gridCol w="4178400"/>
              </a:tblGrid>
              <a:tr h="450525">
                <a:tc gridSpan="2">
                  <a:txBody>
                    <a:bodyPr/>
                    <a:lstStyle/>
                    <a:p>
                      <a:pPr marL="0" lvl="0" indent="0" algn="ctr" rtl="0">
                        <a:spcBef>
                          <a:spcPts val="0"/>
                        </a:spcBef>
                        <a:spcAft>
                          <a:spcPts val="0"/>
                        </a:spcAft>
                        <a:buNone/>
                      </a:pPr>
                      <a:r>
                        <a:rPr lang="en" sz="2000" b="1" dirty="0">
                          <a:solidFill>
                            <a:schemeClr val="dk2"/>
                          </a:solidFill>
                          <a:latin typeface="Open Sans"/>
                          <a:ea typeface="Open Sans"/>
                          <a:cs typeface="Open Sans"/>
                          <a:sym typeface="Open Sans"/>
                        </a:rPr>
                        <a:t>Details of the A/B test</a:t>
                      </a:r>
                      <a:endParaRPr sz="2000" b="1" dirty="0">
                        <a:solidFill>
                          <a:schemeClr val="dk2"/>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en-US"/>
                    </a:p>
                  </a:txBody>
                  <a:tcPr/>
                </a:tc>
              </a:tr>
              <a:tr h="436950">
                <a:tc rowSpan="2">
                  <a:txBody>
                    <a:bodyPr/>
                    <a:lstStyle/>
                    <a:p>
                      <a:pPr marL="0" lvl="0" indent="0" algn="l" rtl="0">
                        <a:spcBef>
                          <a:spcPts val="0"/>
                        </a:spcBef>
                        <a:spcAft>
                          <a:spcPts val="0"/>
                        </a:spcAft>
                        <a:buNone/>
                      </a:pPr>
                      <a:r>
                        <a:rPr lang="en" sz="1800" b="1">
                          <a:solidFill>
                            <a:schemeClr val="dk2"/>
                          </a:solidFill>
                          <a:latin typeface="Open Sans"/>
                          <a:ea typeface="Open Sans"/>
                          <a:cs typeface="Open Sans"/>
                          <a:sym typeface="Open Sans"/>
                        </a:rPr>
                        <a:t>Variations being tested:</a:t>
                      </a:r>
                      <a:endParaRPr sz="1800" b="1">
                        <a:solidFill>
                          <a:schemeClr val="dk2"/>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800" i="1" dirty="0" smtClean="0">
                          <a:solidFill>
                            <a:schemeClr val="dk2"/>
                          </a:solidFill>
                          <a:latin typeface="Open Sans"/>
                          <a:ea typeface="Open Sans"/>
                          <a:cs typeface="Open Sans"/>
                          <a:sym typeface="Open Sans"/>
                        </a:rPr>
                        <a:t>“follow" button with red color</a:t>
                      </a:r>
                      <a:endParaRPr sz="1800" i="1" dirty="0">
                        <a:solidFill>
                          <a:schemeClr val="dk2"/>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423350">
                <a:tc vMerge="1">
                  <a:txBody>
                    <a:bodyPr/>
                    <a:lstStyle/>
                    <a:p>
                      <a:endParaRPr lang="en-US"/>
                    </a:p>
                  </a:txBody>
                  <a:tcPr/>
                </a:tc>
                <a:tc>
                  <a:txBody>
                    <a:bodyPr/>
                    <a:lstStyle/>
                    <a:p>
                      <a:pPr marL="0" marR="0" lvl="0" indent="0" algn="l" defTabSz="914400" rtl="0" eaLnBrk="1" fontAlgn="auto" latinLnBrk="0" hangingPunct="1">
                        <a:lnSpc>
                          <a:spcPct val="115000"/>
                        </a:lnSpc>
                        <a:spcBef>
                          <a:spcPts val="0"/>
                        </a:spcBef>
                        <a:spcAft>
                          <a:spcPts val="1600"/>
                        </a:spcAft>
                        <a:buClr>
                          <a:srgbClr val="000000"/>
                        </a:buClr>
                        <a:buSzTx/>
                        <a:buFont typeface="Arial"/>
                        <a:buNone/>
                        <a:tabLst/>
                        <a:defRPr/>
                      </a:pPr>
                      <a:r>
                        <a:rPr lang="en-US" sz="1800" i="1" dirty="0" smtClean="0">
                          <a:solidFill>
                            <a:schemeClr val="dk2"/>
                          </a:solidFill>
                          <a:latin typeface="Open Sans"/>
                          <a:ea typeface="Open Sans"/>
                          <a:cs typeface="Open Sans"/>
                          <a:sym typeface="Open Sans"/>
                        </a:rPr>
                        <a:t>“follow" button with bleu</a:t>
                      </a:r>
                      <a:r>
                        <a:rPr lang="en-US" sz="1800" i="1" baseline="0" dirty="0" smtClean="0">
                          <a:solidFill>
                            <a:schemeClr val="dk2"/>
                          </a:solidFill>
                          <a:latin typeface="Open Sans"/>
                          <a:ea typeface="Open Sans"/>
                          <a:cs typeface="Open Sans"/>
                          <a:sym typeface="Open Sans"/>
                        </a:rPr>
                        <a:t> </a:t>
                      </a:r>
                      <a:r>
                        <a:rPr lang="en-US" sz="1800" i="1" dirty="0" smtClean="0">
                          <a:solidFill>
                            <a:schemeClr val="dk2"/>
                          </a:solidFill>
                          <a:latin typeface="Open Sans"/>
                          <a:ea typeface="Open Sans"/>
                          <a:cs typeface="Open Sans"/>
                          <a:sym typeface="Open Sans"/>
                        </a:rPr>
                        <a:t>color</a:t>
                      </a: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423350">
                <a:tc>
                  <a:txBody>
                    <a:bodyPr/>
                    <a:lstStyle/>
                    <a:p>
                      <a:pPr marL="0" lvl="0" indent="0" algn="l" rtl="0">
                        <a:lnSpc>
                          <a:spcPct val="115000"/>
                        </a:lnSpc>
                        <a:spcBef>
                          <a:spcPts val="0"/>
                        </a:spcBef>
                        <a:spcAft>
                          <a:spcPts val="1600"/>
                        </a:spcAft>
                        <a:buNone/>
                      </a:pPr>
                      <a:r>
                        <a:rPr lang="en" sz="1800" b="1">
                          <a:solidFill>
                            <a:schemeClr val="dk2"/>
                          </a:solidFill>
                          <a:latin typeface="Open Sans"/>
                          <a:ea typeface="Open Sans"/>
                          <a:cs typeface="Open Sans"/>
                          <a:sym typeface="Open Sans"/>
                        </a:rPr>
                        <a:t>User groups:</a:t>
                      </a:r>
                      <a:endParaRPr sz="1800" b="1">
                        <a:solidFill>
                          <a:schemeClr val="dk2"/>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1600"/>
                        </a:spcAft>
                        <a:buNone/>
                      </a:pPr>
                      <a:r>
                        <a:rPr lang="en-US" sz="1800" i="1" dirty="0" smtClean="0">
                          <a:solidFill>
                            <a:schemeClr val="dk2"/>
                          </a:solidFill>
                          <a:latin typeface="Open Sans"/>
                          <a:ea typeface="Open Sans"/>
                          <a:cs typeface="Open Sans"/>
                          <a:sym typeface="Open Sans"/>
                        </a:rPr>
                        <a:t>I</a:t>
                      </a:r>
                      <a:r>
                        <a:rPr lang="en" sz="1800" i="1" dirty="0" smtClean="0">
                          <a:solidFill>
                            <a:schemeClr val="dk2"/>
                          </a:solidFill>
                          <a:latin typeface="Open Sans"/>
                          <a:ea typeface="Open Sans"/>
                          <a:cs typeface="Open Sans"/>
                          <a:sym typeface="Open Sans"/>
                        </a:rPr>
                        <a:t> will</a:t>
                      </a:r>
                      <a:r>
                        <a:rPr lang="en" sz="1800" i="1" baseline="0" dirty="0" smtClean="0">
                          <a:solidFill>
                            <a:schemeClr val="dk2"/>
                          </a:solidFill>
                          <a:latin typeface="Open Sans"/>
                          <a:ea typeface="Open Sans"/>
                          <a:cs typeface="Open Sans"/>
                          <a:sym typeface="Open Sans"/>
                        </a:rPr>
                        <a:t> use tow diff</a:t>
                      </a:r>
                      <a:r>
                        <a:rPr lang="en-US" sz="1800" i="1" baseline="0" dirty="0" smtClean="0">
                          <a:solidFill>
                            <a:schemeClr val="dk2"/>
                          </a:solidFill>
                          <a:latin typeface="Open Sans"/>
                          <a:ea typeface="Open Sans"/>
                          <a:cs typeface="Open Sans"/>
                          <a:sym typeface="Open Sans"/>
                        </a:rPr>
                        <a:t>e</a:t>
                      </a:r>
                      <a:r>
                        <a:rPr lang="en" sz="1800" i="1" baseline="0" dirty="0" smtClean="0">
                          <a:solidFill>
                            <a:schemeClr val="dk2"/>
                          </a:solidFill>
                          <a:latin typeface="Open Sans"/>
                          <a:ea typeface="Open Sans"/>
                          <a:cs typeface="Open Sans"/>
                          <a:sym typeface="Open Sans"/>
                        </a:rPr>
                        <a:t>rent URLs for the two button</a:t>
                      </a:r>
                      <a:endParaRPr sz="1800" i="1" dirty="0">
                        <a:solidFill>
                          <a:schemeClr val="dk2"/>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713825">
                <a:tc>
                  <a:txBody>
                    <a:bodyPr/>
                    <a:lstStyle/>
                    <a:p>
                      <a:pPr marL="0" lvl="0" indent="0" algn="l" rtl="0">
                        <a:lnSpc>
                          <a:spcPct val="115000"/>
                        </a:lnSpc>
                        <a:spcBef>
                          <a:spcPts val="0"/>
                        </a:spcBef>
                        <a:spcAft>
                          <a:spcPts val="1600"/>
                        </a:spcAft>
                        <a:buNone/>
                      </a:pPr>
                      <a:r>
                        <a:rPr lang="en" sz="1800" b="1">
                          <a:solidFill>
                            <a:schemeClr val="dk2"/>
                          </a:solidFill>
                          <a:latin typeface="Open Sans"/>
                          <a:ea typeface="Open Sans"/>
                          <a:cs typeface="Open Sans"/>
                          <a:sym typeface="Open Sans"/>
                        </a:rPr>
                        <a:t>Data collection tool:</a:t>
                      </a:r>
                      <a:endParaRPr sz="1800" b="1">
                        <a:solidFill>
                          <a:schemeClr val="dk2"/>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1600"/>
                        </a:spcAft>
                        <a:buNone/>
                      </a:pPr>
                      <a:r>
                        <a:rPr lang="en" sz="1800" b="0" i="1" dirty="0" smtClean="0">
                          <a:latin typeface="Open Sans" panose="020B0604020202020204" charset="0"/>
                          <a:ea typeface="Open Sans" panose="020B0604020202020204" charset="0"/>
                          <a:cs typeface="Open Sans" panose="020B0604020202020204" charset="0"/>
                        </a:rPr>
                        <a:t>Google Analytics </a:t>
                      </a:r>
                      <a:endParaRPr sz="1800" b="0" i="1" dirty="0">
                        <a:solidFill>
                          <a:schemeClr val="dk2"/>
                        </a:solidFill>
                        <a:latin typeface="Open Sans" panose="020B0604020202020204" charset="0"/>
                        <a:ea typeface="Open Sans" panose="020B0604020202020204" charset="0"/>
                        <a:cs typeface="Open Sans" panose="020B0604020202020204" charset="0"/>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1056250">
                <a:tc>
                  <a:txBody>
                    <a:bodyPr/>
                    <a:lstStyle/>
                    <a:p>
                      <a:pPr marL="0" lvl="0" indent="0" algn="l" rtl="0">
                        <a:lnSpc>
                          <a:spcPct val="115000"/>
                        </a:lnSpc>
                        <a:spcBef>
                          <a:spcPts val="0"/>
                        </a:spcBef>
                        <a:spcAft>
                          <a:spcPts val="1600"/>
                        </a:spcAft>
                        <a:buNone/>
                      </a:pPr>
                      <a:r>
                        <a:rPr lang="en" sz="1800" b="1">
                          <a:solidFill>
                            <a:schemeClr val="dk2"/>
                          </a:solidFill>
                          <a:latin typeface="Open Sans"/>
                          <a:ea typeface="Open Sans"/>
                          <a:cs typeface="Open Sans"/>
                          <a:sym typeface="Open Sans"/>
                        </a:rPr>
                        <a:t>Length of the test:</a:t>
                      </a:r>
                      <a:endParaRPr sz="1800" b="1">
                        <a:solidFill>
                          <a:schemeClr val="dk2"/>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1600"/>
                        </a:spcAft>
                        <a:buNone/>
                      </a:pPr>
                      <a:r>
                        <a:rPr lang="en-US" sz="1800" i="1" dirty="0" smtClean="0">
                          <a:solidFill>
                            <a:schemeClr val="dk2"/>
                          </a:solidFill>
                          <a:latin typeface="Open Sans"/>
                          <a:ea typeface="Open Sans"/>
                          <a:cs typeface="Open Sans"/>
                          <a:sym typeface="Open Sans"/>
                        </a:rPr>
                        <a:t>O</a:t>
                      </a:r>
                      <a:r>
                        <a:rPr lang="en" sz="1800" i="1" dirty="0" smtClean="0">
                          <a:solidFill>
                            <a:schemeClr val="dk2"/>
                          </a:solidFill>
                          <a:latin typeface="Open Sans"/>
                          <a:ea typeface="Open Sans"/>
                          <a:cs typeface="Open Sans"/>
                          <a:sym typeface="Open Sans"/>
                        </a:rPr>
                        <a:t>ne month</a:t>
                      </a:r>
                      <a:endParaRPr sz="1800" i="1" dirty="0">
                        <a:solidFill>
                          <a:schemeClr val="dk2"/>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bl>
          </a:graphicData>
        </a:graphic>
      </p:graphicFrame>
      <p:sp>
        <p:nvSpPr>
          <p:cNvPr id="308" name="Google Shape;308;p75"/>
          <p:cNvSpPr txBox="1"/>
          <p:nvPr/>
        </p:nvSpPr>
        <p:spPr>
          <a:xfrm>
            <a:off x="264950" y="6584025"/>
            <a:ext cx="7242600" cy="1777379"/>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800" b="1" dirty="0">
                <a:solidFill>
                  <a:schemeClr val="dk2"/>
                </a:solidFill>
                <a:latin typeface="Open Sans"/>
                <a:ea typeface="Open Sans"/>
                <a:cs typeface="Open Sans"/>
                <a:sym typeface="Open Sans"/>
              </a:rPr>
              <a:t>Describe how you would determine the results of the A/B </a:t>
            </a:r>
            <a:r>
              <a:rPr lang="en" sz="1800" b="1" dirty="0" smtClean="0">
                <a:solidFill>
                  <a:schemeClr val="dk2"/>
                </a:solidFill>
                <a:latin typeface="Open Sans"/>
                <a:ea typeface="Open Sans"/>
                <a:cs typeface="Open Sans"/>
                <a:sym typeface="Open Sans"/>
              </a:rPr>
              <a:t>test</a:t>
            </a:r>
          </a:p>
          <a:p>
            <a:pPr marL="0" lvl="0" indent="0" algn="l" rtl="0">
              <a:lnSpc>
                <a:spcPct val="115000"/>
              </a:lnSpc>
              <a:spcBef>
                <a:spcPts val="0"/>
              </a:spcBef>
              <a:spcAft>
                <a:spcPts val="0"/>
              </a:spcAft>
              <a:buNone/>
            </a:pPr>
            <a:endParaRPr lang="ar-SY" sz="1800" b="1" dirty="0" smtClean="0">
              <a:solidFill>
                <a:schemeClr val="dk2"/>
              </a:solidFill>
              <a:latin typeface="Open Sans"/>
              <a:ea typeface="Open Sans"/>
              <a:cs typeface="Open Sans"/>
              <a:sym typeface="Open Sans"/>
            </a:endParaRPr>
          </a:p>
          <a:p>
            <a:pPr lvl="0">
              <a:lnSpc>
                <a:spcPct val="115000"/>
              </a:lnSpc>
            </a:pPr>
            <a:r>
              <a:rPr lang="en-US" sz="1800" i="1" dirty="0">
                <a:solidFill>
                  <a:schemeClr val="dk2"/>
                </a:solidFill>
                <a:latin typeface="Open Sans"/>
                <a:ea typeface="Open Sans"/>
                <a:cs typeface="Open Sans"/>
                <a:sym typeface="Open Sans"/>
              </a:rPr>
              <a:t>I will count the number of new followers coming from each of the two links and decide which color to choose based on which button brought in more </a:t>
            </a:r>
            <a:r>
              <a:rPr lang="en-US" sz="1800" i="1" dirty="0" smtClean="0">
                <a:solidFill>
                  <a:schemeClr val="dk2"/>
                </a:solidFill>
                <a:latin typeface="Open Sans"/>
                <a:ea typeface="Open Sans"/>
                <a:cs typeface="Open Sans"/>
                <a:sym typeface="Open Sans"/>
              </a:rPr>
              <a:t>followers.</a:t>
            </a:r>
            <a:endParaRPr sz="1800" i="1" dirty="0">
              <a:solidFill>
                <a:schemeClr val="dk2"/>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12"/>
        <p:cNvGrpSpPr/>
        <p:nvPr/>
      </p:nvGrpSpPr>
      <p:grpSpPr>
        <a:xfrm>
          <a:off x="0" y="0"/>
          <a:ext cx="0" cy="0"/>
          <a:chOff x="0" y="0"/>
          <a:chExt cx="0" cy="0"/>
        </a:xfrm>
      </p:grpSpPr>
      <p:sp>
        <p:nvSpPr>
          <p:cNvPr id="313" name="Google Shape;313;p76"/>
          <p:cNvSpPr txBox="1">
            <a:spLocks noGrp="1"/>
          </p:cNvSpPr>
          <p:nvPr>
            <p:ph type="ctrTitle"/>
          </p:nvPr>
        </p:nvSpPr>
        <p:spPr>
          <a:xfrm>
            <a:off x="347400" y="1947675"/>
            <a:ext cx="7077600" cy="291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a:solidFill>
                  <a:srgbClr val="FAFBFC"/>
                </a:solidFill>
                <a:latin typeface="Open Sans Light"/>
                <a:ea typeface="Open Sans Light"/>
                <a:cs typeface="Open Sans Light"/>
                <a:sym typeface="Open Sans Light"/>
              </a:rPr>
              <a:t>Part Three:</a:t>
            </a:r>
            <a:r>
              <a:rPr lang="en" sz="4800" b="1">
                <a:solidFill>
                  <a:srgbClr val="FAFBFC"/>
                </a:solidFill>
              </a:rPr>
              <a:t> </a:t>
            </a:r>
            <a:endParaRPr sz="4800">
              <a:solidFill>
                <a:srgbClr val="FAFBFC"/>
              </a:solidFill>
              <a:latin typeface="Open Sans Light"/>
              <a:ea typeface="Open Sans Light"/>
              <a:cs typeface="Open Sans Light"/>
              <a:sym typeface="Open Sans Light"/>
            </a:endParaRPr>
          </a:p>
          <a:p>
            <a:pPr marL="0" lvl="0" indent="0" algn="l" rtl="0">
              <a:spcBef>
                <a:spcPts val="0"/>
              </a:spcBef>
              <a:spcAft>
                <a:spcPts val="0"/>
              </a:spcAft>
              <a:buNone/>
            </a:pPr>
            <a:r>
              <a:rPr lang="en" sz="4800">
                <a:solidFill>
                  <a:srgbClr val="FAFBFC"/>
                </a:solidFill>
                <a:latin typeface="Open Sans Light"/>
                <a:ea typeface="Open Sans Light"/>
                <a:cs typeface="Open Sans Light"/>
                <a:sym typeface="Open Sans Light"/>
              </a:rPr>
              <a:t>Data Exploration</a:t>
            </a:r>
            <a:endParaRPr sz="3600">
              <a:solidFill>
                <a:srgbClr val="FAFBFC"/>
              </a:solidFill>
              <a:latin typeface="Open Sans"/>
              <a:ea typeface="Open Sans"/>
              <a:cs typeface="Open Sans"/>
              <a:sym typeface="Open Sans"/>
            </a:endParaRPr>
          </a:p>
        </p:txBody>
      </p:sp>
      <p:sp>
        <p:nvSpPr>
          <p:cNvPr id="314" name="Google Shape;314;p76"/>
          <p:cNvSpPr/>
          <p:nvPr/>
        </p:nvSpPr>
        <p:spPr>
          <a:xfrm>
            <a:off x="964649" y="4818975"/>
            <a:ext cx="716700" cy="441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7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Reports Snapshot</a:t>
            </a:r>
            <a:endParaRPr sz="2400">
              <a:solidFill>
                <a:srgbClr val="02B3E4"/>
              </a:solidFill>
              <a:latin typeface="Open Sans Light"/>
              <a:ea typeface="Open Sans Light"/>
              <a:cs typeface="Open Sans Light"/>
              <a:sym typeface="Open Sans Light"/>
            </a:endParaRPr>
          </a:p>
        </p:txBody>
      </p:sp>
      <p:sp>
        <p:nvSpPr>
          <p:cNvPr id="327" name="Google Shape;327;p7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From the Reports Snapshot, select a twelve month time period you would like to explore. </a:t>
            </a:r>
            <a:endParaRPr dirty="0"/>
          </a:p>
          <a:p>
            <a:pPr marL="0" lvl="0" indent="0" algn="l" rtl="0">
              <a:spcBef>
                <a:spcPts val="1600"/>
              </a:spcBef>
              <a:spcAft>
                <a:spcPts val="0"/>
              </a:spcAft>
              <a:buNone/>
            </a:pPr>
            <a:r>
              <a:rPr lang="en" dirty="0"/>
              <a:t>Ensure that the following are visible in the screenshot:</a:t>
            </a:r>
            <a:endParaRPr dirty="0"/>
          </a:p>
          <a:p>
            <a:pPr marL="457200" lvl="0" indent="-342900" algn="l" rtl="0">
              <a:spcBef>
                <a:spcPts val="1600"/>
              </a:spcBef>
              <a:spcAft>
                <a:spcPts val="0"/>
              </a:spcAft>
              <a:buSzPts val="1800"/>
              <a:buChar char="●"/>
            </a:pPr>
            <a:r>
              <a:rPr lang="en" dirty="0"/>
              <a:t>Timeframe</a:t>
            </a:r>
            <a:endParaRPr dirty="0"/>
          </a:p>
          <a:p>
            <a:pPr marL="457200" lvl="0" indent="-342900" algn="l" rtl="0">
              <a:spcBef>
                <a:spcPts val="0"/>
              </a:spcBef>
              <a:spcAft>
                <a:spcPts val="0"/>
              </a:spcAft>
              <a:buSzPts val="1800"/>
              <a:buChar char="●"/>
            </a:pPr>
            <a:r>
              <a:rPr lang="en" dirty="0"/>
              <a:t>New users</a:t>
            </a:r>
            <a:endParaRPr dirty="0"/>
          </a:p>
          <a:p>
            <a:pPr marL="457200" lvl="0" indent="-342900" algn="l" rtl="0">
              <a:spcBef>
                <a:spcPts val="0"/>
              </a:spcBef>
              <a:spcAft>
                <a:spcPts val="0"/>
              </a:spcAft>
              <a:buSzPts val="1800"/>
              <a:buChar char="●"/>
            </a:pPr>
            <a:r>
              <a:rPr lang="en" dirty="0"/>
              <a:t>Axis values</a:t>
            </a:r>
            <a:br>
              <a:rPr lang="en" dirty="0"/>
            </a:b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
        <p:nvSpPr>
          <p:cNvPr id="328" name="Google Shape;328;p78"/>
          <p:cNvSpPr txBox="1"/>
          <p:nvPr/>
        </p:nvSpPr>
        <p:spPr>
          <a:xfrm>
            <a:off x="276225" y="9496425"/>
            <a:ext cx="7343700" cy="44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1" name="Google Shape;331;p78"/>
          <p:cNvSpPr txBox="1"/>
          <p:nvPr/>
        </p:nvSpPr>
        <p:spPr>
          <a:xfrm>
            <a:off x="638925" y="5887950"/>
            <a:ext cx="6389100" cy="19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a:solidFill>
                  <a:srgbClr val="FFFFFF"/>
                </a:solidFill>
                <a:latin typeface="Open Sans"/>
                <a:ea typeface="Open Sans"/>
                <a:cs typeface="Open Sans"/>
                <a:sym typeface="Open Sans"/>
              </a:rPr>
              <a:t>Replace this box with screenshot from report </a:t>
            </a:r>
            <a:endParaRPr sz="3600">
              <a:solidFill>
                <a:srgbClr val="FFFFFF"/>
              </a:solidFill>
              <a:latin typeface="Open Sans"/>
              <a:ea typeface="Open Sans"/>
              <a:cs typeface="Open Sans"/>
              <a:sym typeface="Open Sans"/>
            </a:endParaRPr>
          </a:p>
        </p:txBody>
      </p:sp>
      <p:pic>
        <p:nvPicPr>
          <p:cNvPr id="2" name="Picture 1"/>
          <p:cNvPicPr>
            <a:picLocks noChangeAspect="1"/>
          </p:cNvPicPr>
          <p:nvPr/>
        </p:nvPicPr>
        <p:blipFill>
          <a:blip r:embed="rId3"/>
          <a:stretch>
            <a:fillRect/>
          </a:stretch>
        </p:blipFill>
        <p:spPr>
          <a:xfrm>
            <a:off x="81357" y="4716517"/>
            <a:ext cx="7609776" cy="4278410"/>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301</TotalTime>
  <Words>1496</Words>
  <Application>Microsoft Office PowerPoint</Application>
  <PresentationFormat>Custom</PresentationFormat>
  <Paragraphs>224</Paragraphs>
  <Slides>23</Slides>
  <Notes>23</Notes>
  <HiddenSlides>0</HiddenSlides>
  <MMClips>0</MMClips>
  <ScaleCrop>false</ScaleCrop>
  <HeadingPairs>
    <vt:vector size="6" baseType="variant">
      <vt:variant>
        <vt:lpstr>Fonts Used</vt:lpstr>
      </vt:variant>
      <vt:variant>
        <vt:i4>4</vt:i4>
      </vt:variant>
      <vt:variant>
        <vt:lpstr>Theme</vt:lpstr>
      </vt:variant>
      <vt:variant>
        <vt:i4>5</vt:i4>
      </vt:variant>
      <vt:variant>
        <vt:lpstr>Slide Titles</vt:lpstr>
      </vt:variant>
      <vt:variant>
        <vt:i4>23</vt:i4>
      </vt:variant>
    </vt:vector>
  </HeadingPairs>
  <TitlesOfParts>
    <vt:vector size="32" baseType="lpstr">
      <vt:lpstr>Helvetica Neue</vt:lpstr>
      <vt:lpstr>Open Sans Light</vt:lpstr>
      <vt:lpstr>Open Sans</vt:lpstr>
      <vt:lpstr>Arial</vt:lpstr>
      <vt:lpstr>Simple Light</vt:lpstr>
      <vt:lpstr>Simple Light</vt:lpstr>
      <vt:lpstr>Simple Light</vt:lpstr>
      <vt:lpstr>Simple Light</vt:lpstr>
      <vt:lpstr>Simple Light</vt:lpstr>
      <vt:lpstr>PowerPoint Presentation</vt:lpstr>
      <vt:lpstr>Part One:  Setting Goals </vt:lpstr>
      <vt:lpstr>Identify Key Business Objectives</vt:lpstr>
      <vt:lpstr>Identify Key Performance Indicators</vt:lpstr>
      <vt:lpstr>Part Two:  A/B Testing Proposal</vt:lpstr>
      <vt:lpstr>A/B Testing Proposal: KPI, Variable, and Hypothesis</vt:lpstr>
      <vt:lpstr>A/B Testing Proposal: Details and results</vt:lpstr>
      <vt:lpstr>Part Three:  Data Exploration</vt:lpstr>
      <vt:lpstr>Reports Snapshot</vt:lpstr>
      <vt:lpstr>Reports Snapshot</vt:lpstr>
      <vt:lpstr>User Tech</vt:lpstr>
      <vt:lpstr>User Acquisition</vt:lpstr>
      <vt:lpstr>User Acquisition</vt:lpstr>
      <vt:lpstr>Monetization</vt:lpstr>
      <vt:lpstr>Part Four:  Segmentation</vt:lpstr>
      <vt:lpstr>Audience Segment: Demographics</vt:lpstr>
      <vt:lpstr>Audience Segment: Technology</vt:lpstr>
      <vt:lpstr>Part Five:  Analysis and Suggestions</vt:lpstr>
      <vt:lpstr>Google Merchandise Store data</vt:lpstr>
      <vt:lpstr>Business Sales Growth </vt:lpstr>
      <vt:lpstr>Business Sales Growth </vt:lpstr>
      <vt:lpstr>eCommerce improvements</vt:lpstr>
      <vt:lpstr>Technology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dc:creator>
  <cp:lastModifiedBy>Microsoft account</cp:lastModifiedBy>
  <cp:revision>46</cp:revision>
  <dcterms:modified xsi:type="dcterms:W3CDTF">2024-11-04T13:09:58Z</dcterms:modified>
</cp:coreProperties>
</file>