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351536"/>
            <a:ext cx="9637776" cy="11543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474977"/>
            <a:ext cx="5814695" cy="4533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1738" y="-16052"/>
            <a:ext cx="74199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32710" algn="l"/>
                <a:tab pos="5834380" algn="l"/>
              </a:tabLst>
            </a:pPr>
            <a:r>
              <a:rPr sz="4400" spc="-10" dirty="0"/>
              <a:t>Restaurant</a:t>
            </a:r>
            <a:r>
              <a:rPr sz="4400" dirty="0"/>
              <a:t>	</a:t>
            </a:r>
            <a:r>
              <a:rPr sz="4400" spc="-10" dirty="0"/>
              <a:t>Management</a:t>
            </a:r>
            <a:r>
              <a:rPr sz="4400" dirty="0"/>
              <a:t>	</a:t>
            </a:r>
            <a:r>
              <a:rPr sz="4400" spc="-55" dirty="0"/>
              <a:t>System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749806"/>
            <a:ext cx="12192000" cy="60441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2658" y="492633"/>
            <a:ext cx="3189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Records</a:t>
            </a:r>
            <a:r>
              <a:rPr spc="-105" dirty="0"/>
              <a:t> </a:t>
            </a:r>
            <a:r>
              <a:rPr dirty="0"/>
              <a:t>in</a:t>
            </a:r>
            <a:r>
              <a:rPr spc="-80" dirty="0"/>
              <a:t> </a:t>
            </a:r>
            <a:r>
              <a:rPr spc="-10" dirty="0"/>
              <a:t>tables: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11198"/>
            <a:ext cx="3364229" cy="9398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b="1" spc="-10" dirty="0">
                <a:latin typeface="Calibri" panose="020F0502020204030204"/>
                <a:cs typeface="Calibri" panose="020F0502020204030204"/>
              </a:rPr>
              <a:t>Customer: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SELECT</a:t>
            </a:r>
            <a:r>
              <a:rPr sz="24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*FROM</a:t>
            </a:r>
            <a:r>
              <a:rPr sz="2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CUSTOMER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40818" y="1711198"/>
            <a:ext cx="3362325" cy="9398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820"/>
              </a:spcBef>
            </a:pPr>
            <a:r>
              <a:rPr sz="2400" b="1" spc="-10" dirty="0">
                <a:latin typeface="Calibri" panose="020F0502020204030204"/>
                <a:cs typeface="Calibri" panose="020F0502020204030204"/>
              </a:rPr>
              <a:t>Employee: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SELECT</a:t>
            </a:r>
            <a:r>
              <a:rPr sz="2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*FROM</a:t>
            </a:r>
            <a:r>
              <a:rPr sz="24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EMPLOYEE: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595871" y="2651760"/>
            <a:ext cx="4468800" cy="342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75" y="2574925"/>
            <a:ext cx="4492625" cy="3606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493"/>
            <a:ext cx="1852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 panose="020F0502020204030204"/>
                <a:cs typeface="Calibri" panose="020F0502020204030204"/>
              </a:rPr>
              <a:t>Menu_Item: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71258" y="1682705"/>
            <a:ext cx="2905760" cy="1023619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965"/>
              </a:spcBef>
            </a:pPr>
            <a:r>
              <a:rPr sz="2800" b="1" spc="-10" dirty="0">
                <a:latin typeface="Calibri" panose="020F0502020204030204"/>
                <a:cs typeface="Calibri" panose="020F0502020204030204"/>
              </a:rPr>
              <a:t>Order: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SELECT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*FROM</a:t>
            </a:r>
            <a:r>
              <a:rPr sz="2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ORDER: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314702"/>
            <a:ext cx="3492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SELECT</a:t>
            </a:r>
            <a:r>
              <a:rPr sz="24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*FROM</a:t>
            </a:r>
            <a:r>
              <a:rPr sz="24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Menu_Item: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8083" y="2761488"/>
            <a:ext cx="4442460" cy="2980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761488"/>
            <a:ext cx="4428744" cy="298094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682705"/>
            <a:ext cx="3710940" cy="1023619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b="1" spc="-10" dirty="0">
                <a:latin typeface="Calibri" panose="020F0502020204030204"/>
                <a:cs typeface="Calibri" panose="020F0502020204030204"/>
              </a:rPr>
              <a:t>Order_Item: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40665" indent="-227965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240665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SELECT</a:t>
            </a:r>
            <a:r>
              <a:rPr sz="24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*FROM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Order_Item: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16395" y="1682705"/>
            <a:ext cx="2534920" cy="1023619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965"/>
              </a:spcBef>
            </a:pPr>
            <a:r>
              <a:rPr sz="2800" b="1" spc="-10" dirty="0">
                <a:latin typeface="Calibri" panose="020F0502020204030204"/>
                <a:cs typeface="Calibri" panose="020F0502020204030204"/>
              </a:rPr>
              <a:t>Bill: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SELECT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*FROM</a:t>
            </a:r>
            <a:r>
              <a:rPr sz="2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BILL: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96456" y="2834639"/>
            <a:ext cx="4657344" cy="29992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834639"/>
            <a:ext cx="4407408" cy="299923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682705"/>
            <a:ext cx="3469004" cy="1023619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b="1" spc="-10" dirty="0">
                <a:latin typeface="Calibri" panose="020F0502020204030204"/>
                <a:cs typeface="Calibri" panose="020F0502020204030204"/>
              </a:rPr>
              <a:t>Table_Info: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40665" indent="-227965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240665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SELECT</a:t>
            </a:r>
            <a:r>
              <a:rPr sz="24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*FROM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Table_Info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11848" y="1682705"/>
            <a:ext cx="3415029" cy="1023619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965"/>
              </a:spcBef>
            </a:pPr>
            <a:r>
              <a:rPr sz="2800" b="1" spc="-10" dirty="0">
                <a:latin typeface="Calibri" panose="020F0502020204030204"/>
                <a:cs typeface="Calibri" panose="020F0502020204030204"/>
              </a:rPr>
              <a:t>Resevation: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SELECT</a:t>
            </a:r>
            <a:r>
              <a:rPr sz="24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*FROM</a:t>
            </a:r>
            <a:r>
              <a:rPr sz="2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Reservation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8200" y="2761488"/>
            <a:ext cx="4172712" cy="29352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91655" y="2761488"/>
            <a:ext cx="4712208" cy="29352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2090" y="336295"/>
            <a:ext cx="16103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0" dirty="0"/>
              <a:t>VIEWS: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473453"/>
            <a:ext cx="4439920" cy="448056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240030" marR="5080" indent="-227965">
              <a:lnSpc>
                <a:spcPts val="3070"/>
              </a:lnSpc>
              <a:spcBef>
                <a:spcPts val="84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dirty="0">
                <a:latin typeface="Calibri" panose="020F0502020204030204"/>
                <a:cs typeface="Calibri" panose="020F0502020204030204"/>
              </a:rPr>
              <a:t>Order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View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With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	</a:t>
            </a:r>
            <a:r>
              <a:rPr sz="3200" dirty="0">
                <a:latin typeface="Calibri" panose="020F0502020204030204"/>
                <a:cs typeface="Calibri" panose="020F0502020204030204"/>
              </a:rPr>
              <a:t>Customer</a:t>
            </a:r>
            <a:r>
              <a:rPr sz="32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And</a:t>
            </a:r>
            <a:r>
              <a:rPr sz="32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Employee: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12700" marR="7620">
              <a:lnSpc>
                <a:spcPct val="80000"/>
              </a:lnSpc>
              <a:spcBef>
                <a:spcPts val="1070"/>
              </a:spcBef>
            </a:pPr>
            <a:r>
              <a:rPr sz="2200" spc="-30" dirty="0">
                <a:latin typeface="Calibri" panose="020F0502020204030204"/>
                <a:cs typeface="Calibri" panose="020F0502020204030204"/>
              </a:rPr>
              <a:t>CREATE</a:t>
            </a:r>
            <a:r>
              <a:rPr sz="2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OR</a:t>
            </a:r>
            <a:r>
              <a:rPr sz="2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REPLACE</a:t>
            </a:r>
            <a:r>
              <a:rPr sz="2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VIEW</a:t>
            </a:r>
            <a:r>
              <a:rPr sz="2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Order_View </a:t>
            </a:r>
            <a:r>
              <a:rPr sz="2200" dirty="0">
                <a:latin typeface="Calibri" panose="020F0502020204030204"/>
                <a:cs typeface="Calibri" panose="020F0502020204030204"/>
              </a:rPr>
              <a:t>AS</a:t>
            </a:r>
            <a:r>
              <a:rPr sz="22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SELECT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spc="-10" dirty="0">
                <a:latin typeface="Calibri" panose="020F0502020204030204"/>
                <a:cs typeface="Calibri" panose="020F0502020204030204"/>
              </a:rPr>
              <a:t>O.Order_ID,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spcBef>
                <a:spcPts val="465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spc="-10" dirty="0">
                <a:latin typeface="Calibri" panose="020F0502020204030204"/>
                <a:cs typeface="Calibri" panose="020F0502020204030204"/>
              </a:rPr>
              <a:t>O.Order_Date,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dirty="0">
                <a:latin typeface="Calibri" panose="020F0502020204030204"/>
                <a:cs typeface="Calibri" panose="020F0502020204030204"/>
              </a:rPr>
              <a:t>C.Name</a:t>
            </a:r>
            <a:r>
              <a:rPr sz="2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AS</a:t>
            </a:r>
            <a:r>
              <a:rPr sz="2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Employee_Name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dirty="0">
                <a:latin typeface="Calibri" panose="020F0502020204030204"/>
                <a:cs typeface="Calibri" panose="020F0502020204030204"/>
              </a:rPr>
              <a:t>FROM</a:t>
            </a:r>
            <a:r>
              <a:rPr sz="22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Order</a:t>
            </a:r>
            <a:r>
              <a:rPr sz="22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50" dirty="0">
                <a:latin typeface="Calibri" panose="020F0502020204030204"/>
                <a:cs typeface="Calibri" panose="020F0502020204030204"/>
              </a:rPr>
              <a:t>O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ts val="2375"/>
              </a:lnSpc>
              <a:spcBef>
                <a:spcPts val="47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dirty="0">
                <a:latin typeface="Calibri" panose="020F0502020204030204"/>
                <a:cs typeface="Calibri" panose="020F0502020204030204"/>
              </a:rPr>
              <a:t>JOIN</a:t>
            </a:r>
            <a:r>
              <a:rPr sz="22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Customer</a:t>
            </a:r>
            <a:r>
              <a:rPr sz="22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C</a:t>
            </a:r>
            <a:r>
              <a:rPr sz="2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25" dirty="0">
                <a:latin typeface="Calibri" panose="020F0502020204030204"/>
                <a:cs typeface="Calibri" panose="020F0502020204030204"/>
              </a:rPr>
              <a:t>ON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241300">
              <a:lnSpc>
                <a:spcPts val="2375"/>
              </a:lnSpc>
            </a:pPr>
            <a:r>
              <a:rPr sz="2200" spc="-10" dirty="0">
                <a:latin typeface="Calibri" panose="020F0502020204030204"/>
                <a:cs typeface="Calibri" panose="020F0502020204030204"/>
              </a:rPr>
              <a:t>O.CUSTOMER_ID=C.Customer_ID,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241300" marR="599440" indent="-229235">
              <a:lnSpc>
                <a:spcPts val="2110"/>
              </a:lnSpc>
              <a:spcBef>
                <a:spcPts val="98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dirty="0">
                <a:latin typeface="Calibri" panose="020F0502020204030204"/>
                <a:cs typeface="Calibri" panose="020F0502020204030204"/>
              </a:rPr>
              <a:t>JOIN</a:t>
            </a:r>
            <a:r>
              <a:rPr sz="2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Employee</a:t>
            </a:r>
            <a:r>
              <a:rPr sz="2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E</a:t>
            </a:r>
            <a:r>
              <a:rPr sz="22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25" dirty="0">
                <a:latin typeface="Calibri" panose="020F0502020204030204"/>
                <a:cs typeface="Calibri" panose="020F0502020204030204"/>
              </a:rPr>
              <a:t>ON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O.Employee_ID=E.Employee_ID</a:t>
            </a:r>
            <a:endParaRPr sz="2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705855" y="1690116"/>
            <a:ext cx="5949696" cy="418947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8609" rIns="0" bIns="0" rtlCol="0">
            <a:spAutoFit/>
          </a:bodyPr>
          <a:lstStyle/>
          <a:p>
            <a:pPr marL="160274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Bill</a:t>
            </a:r>
            <a:r>
              <a:rPr sz="4000" spc="-160" dirty="0"/>
              <a:t> </a:t>
            </a:r>
            <a:r>
              <a:rPr sz="4000" spc="-10" dirty="0"/>
              <a:t>View</a:t>
            </a:r>
            <a:r>
              <a:rPr sz="4000" spc="-185" dirty="0"/>
              <a:t> </a:t>
            </a:r>
            <a:r>
              <a:rPr sz="4000" spc="-10" dirty="0"/>
              <a:t>With</a:t>
            </a:r>
            <a:r>
              <a:rPr sz="4000" spc="-170" dirty="0"/>
              <a:t> </a:t>
            </a:r>
            <a:r>
              <a:rPr sz="4000" spc="-40" dirty="0"/>
              <a:t>Customer</a:t>
            </a:r>
            <a:r>
              <a:rPr sz="4000" spc="-170" dirty="0"/>
              <a:t> </a:t>
            </a:r>
            <a:r>
              <a:rPr sz="4000" dirty="0"/>
              <a:t>And</a:t>
            </a:r>
            <a:r>
              <a:rPr sz="4000" spc="-160" dirty="0"/>
              <a:t> </a:t>
            </a:r>
            <a:r>
              <a:rPr sz="4000" spc="-10" dirty="0"/>
              <a:t>Order: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1802638"/>
            <a:ext cx="4714240" cy="411670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0030" marR="5080" indent="-22796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30" dirty="0">
                <a:latin typeface="Calibri" panose="020F0502020204030204"/>
                <a:cs typeface="Calibri" panose="020F0502020204030204"/>
              </a:rPr>
              <a:t>CREATE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OR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REPLACE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VIEW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Bill_View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	</a:t>
            </a:r>
            <a:r>
              <a:rPr sz="2400" dirty="0">
                <a:latin typeface="Calibri" panose="020F0502020204030204"/>
                <a:cs typeface="Calibri" panose="020F0502020204030204"/>
              </a:rPr>
              <a:t>AS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SELECT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B.Bill_ID,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0030" indent="-227330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39395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C.Name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AS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Customer_Name,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0665" indent="-22796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0665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B.Total_Amount,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0665" indent="-22796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0665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B.Payment_Method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0030" indent="-22733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39395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FROM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BILL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B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0030" marR="700405" indent="-227965">
              <a:lnSpc>
                <a:spcPts val="2590"/>
              </a:lnSpc>
              <a:spcBef>
                <a:spcPts val="104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JOIN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Order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O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ON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B.Order_ID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= 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	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O.Order_ID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0665" indent="-227965">
              <a:lnSpc>
                <a:spcPts val="2735"/>
              </a:lnSpc>
              <a:spcBef>
                <a:spcPts val="670"/>
              </a:spcBef>
              <a:buFont typeface="Arial MT"/>
              <a:buChar char="•"/>
              <a:tabLst>
                <a:tab pos="240665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JOIN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Customer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ON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O.Customer_id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1300">
              <a:lnSpc>
                <a:spcPts val="2735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=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C.Customer_ID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980176" y="1690116"/>
            <a:ext cx="5623560" cy="384200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51536"/>
            <a:ext cx="9637776" cy="1538605"/>
          </a:xfrm>
          <a:prstGeom prst="rect">
            <a:avLst/>
          </a:prstGeom>
        </p:spPr>
        <p:txBody>
          <a:bodyPr vert="horz" wrap="square" lIns="0" tIns="308609" rIns="0" bIns="0" rtlCol="0">
            <a:spAutoFit/>
          </a:bodyPr>
          <a:lstStyle/>
          <a:p>
            <a:pPr marL="734060">
              <a:lnSpc>
                <a:spcPct val="100000"/>
              </a:lnSpc>
              <a:spcBef>
                <a:spcPts val="95"/>
              </a:spcBef>
              <a:tabLst>
                <a:tab pos="4401820" algn="l"/>
              </a:tabLst>
            </a:pPr>
            <a:r>
              <a:rPr sz="4000" spc="-45" dirty="0"/>
              <a:t>Reservation</a:t>
            </a:r>
            <a:r>
              <a:rPr sz="4000" spc="-165" dirty="0"/>
              <a:t> </a:t>
            </a:r>
            <a:r>
              <a:rPr sz="4000" spc="-20" dirty="0"/>
              <a:t>View</a:t>
            </a:r>
            <a:r>
              <a:rPr sz="4000" dirty="0"/>
              <a:t>	</a:t>
            </a:r>
            <a:r>
              <a:rPr sz="4000" spc="-10" dirty="0"/>
              <a:t>With</a:t>
            </a:r>
            <a:r>
              <a:rPr sz="4000" spc="-175" dirty="0"/>
              <a:t> </a:t>
            </a:r>
            <a:r>
              <a:rPr sz="4000" spc="-40" dirty="0"/>
              <a:t>Customer</a:t>
            </a:r>
            <a:r>
              <a:rPr sz="4000" spc="-170" dirty="0"/>
              <a:t> </a:t>
            </a:r>
            <a:r>
              <a:rPr sz="4000" dirty="0"/>
              <a:t>And</a:t>
            </a:r>
            <a:r>
              <a:rPr sz="4000" spc="-160" dirty="0"/>
              <a:t> </a:t>
            </a:r>
            <a:r>
              <a:rPr lang="en-US" sz="4000" spc="-160" dirty="0"/>
              <a:t>Table_info:</a:t>
            </a:r>
            <a:endParaRPr lang="en-US" sz="4000" spc="-16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02638"/>
            <a:ext cx="4573270" cy="4838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ts val="2735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endParaRPr sz="2400" spc="-30" dirty="0">
              <a:latin typeface="Calibri" panose="020F0502020204030204"/>
              <a:cs typeface="Calibri" panose="020F0502020204030204"/>
            </a:endParaRPr>
          </a:p>
          <a:p>
            <a:pPr marL="240665" indent="-227965">
              <a:lnSpc>
                <a:spcPts val="2735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sz="2400" spc="-30" dirty="0">
                <a:latin typeface="Calibri" panose="020F0502020204030204"/>
                <a:cs typeface="Calibri" panose="020F0502020204030204"/>
              </a:rPr>
              <a:t>CREATE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AND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REPLACE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VIEW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1300" marR="768985">
              <a:lnSpc>
                <a:spcPts val="2590"/>
              </a:lnSpc>
              <a:spcBef>
                <a:spcPts val="180"/>
              </a:spcBef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Reservation_View</a:t>
            </a:r>
            <a:r>
              <a:rPr sz="2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AS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SELECT R.Reservation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_ID,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0665" indent="-227965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240665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C.Name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AS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Customer_Name,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0665" indent="-22796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0665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T.Table_ID,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0665" indent="-227965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0665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R.Reservation_DateTime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0665" indent="-22796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0665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FROM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RESERVATION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R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0665" indent="-227965">
              <a:lnSpc>
                <a:spcPts val="2735"/>
              </a:lnSpc>
              <a:spcBef>
                <a:spcPts val="705"/>
              </a:spcBef>
              <a:buFont typeface="Arial MT"/>
              <a:buChar char="•"/>
              <a:tabLst>
                <a:tab pos="240665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JOIN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CUSTOMER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ON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1300">
              <a:lnSpc>
                <a:spcPts val="2735"/>
              </a:lnSpc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Customer_ID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=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C.Customer_ID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0030" indent="-227330">
              <a:lnSpc>
                <a:spcPts val="2735"/>
              </a:lnSpc>
              <a:spcBef>
                <a:spcPts val="710"/>
              </a:spcBef>
              <a:buFont typeface="Arial MT"/>
              <a:buChar char="•"/>
              <a:tabLst>
                <a:tab pos="239395" algn="l"/>
                <a:tab pos="2374900" algn="l"/>
                <a:tab pos="2660015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JOIN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Table_Info</a:t>
            </a:r>
            <a:r>
              <a:rPr sz="2400" dirty="0">
                <a:latin typeface="Calibri" panose="020F0502020204030204"/>
                <a:cs typeface="Calibri" panose="020F0502020204030204"/>
              </a:rPr>
              <a:t>	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dirty="0">
                <a:latin typeface="Calibri" panose="020F0502020204030204"/>
                <a:cs typeface="Calibri" panose="020F0502020204030204"/>
              </a:rPr>
              <a:t>	on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R.Table_ID 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=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1300">
              <a:lnSpc>
                <a:spcPts val="2735"/>
              </a:lnSpc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T.Table_ID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844540" y="1690116"/>
            <a:ext cx="5923788" cy="434492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2666" y="351536"/>
            <a:ext cx="62407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86330" algn="l"/>
              </a:tabLst>
            </a:pPr>
            <a:r>
              <a:rPr sz="4000" spc="-10" dirty="0"/>
              <a:t>EMPLOYEE</a:t>
            </a:r>
            <a:r>
              <a:rPr sz="4000" dirty="0"/>
              <a:t>	</a:t>
            </a:r>
            <a:r>
              <a:rPr sz="4000" spc="-20" dirty="0"/>
              <a:t>ROLE</a:t>
            </a:r>
            <a:r>
              <a:rPr sz="4000" spc="-180" dirty="0"/>
              <a:t> </a:t>
            </a:r>
            <a:r>
              <a:rPr sz="4000" spc="-25" dirty="0"/>
              <a:t>SALARY</a:t>
            </a:r>
            <a:r>
              <a:rPr sz="4000" spc="-185" dirty="0"/>
              <a:t> </a:t>
            </a:r>
            <a:r>
              <a:rPr sz="4000" spc="-20" dirty="0"/>
              <a:t>VIEW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1366773"/>
            <a:ext cx="3836035" cy="3458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ts val="2735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sz="2400" spc="-30" dirty="0">
                <a:latin typeface="Calibri" panose="020F0502020204030204"/>
                <a:cs typeface="Calibri" panose="020F0502020204030204"/>
              </a:rPr>
              <a:t>CREATE</a:t>
            </a:r>
            <a:r>
              <a:rPr sz="24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VIEW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1300">
              <a:lnSpc>
                <a:spcPts val="2735"/>
              </a:lnSpc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Employee_Role_Salary_View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309880" indent="-29718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09880" algn="l"/>
                <a:tab pos="762635" algn="l"/>
                <a:tab pos="1978660" algn="l"/>
              </a:tabLst>
            </a:pPr>
            <a:r>
              <a:rPr sz="2400" spc="-25" dirty="0">
                <a:latin typeface="Calibri" panose="020F0502020204030204"/>
                <a:cs typeface="Calibri" panose="020F0502020204030204"/>
              </a:rPr>
              <a:t>AS</a:t>
            </a:r>
            <a:r>
              <a:rPr sz="2400" dirty="0">
                <a:latin typeface="Calibri" panose="020F0502020204030204"/>
                <a:cs typeface="Calibri" panose="020F0502020204030204"/>
              </a:rPr>
              <a:t>	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SELECT</a:t>
            </a:r>
            <a:r>
              <a:rPr sz="2400" dirty="0">
                <a:latin typeface="Calibri" panose="020F0502020204030204"/>
                <a:cs typeface="Calibri" panose="020F0502020204030204"/>
              </a:rPr>
              <a:t>	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Employee_ID,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513715" indent="-50101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513715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Name</a:t>
            </a:r>
            <a:r>
              <a:rPr sz="24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AS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0665" indent="-227965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0665" algn="l"/>
                <a:tab pos="2701290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Employee_Name,</a:t>
            </a:r>
            <a:r>
              <a:rPr sz="2400" dirty="0">
                <a:latin typeface="Calibri" panose="020F0502020204030204"/>
                <a:cs typeface="Calibri" panose="020F0502020204030204"/>
              </a:rPr>
              <a:t>	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Role,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445135" indent="-43243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444500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Salary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0665" indent="-227965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0665" algn="l"/>
              </a:tabLst>
            </a:pPr>
            <a:r>
              <a:rPr sz="2400" spc="-20" dirty="0">
                <a:latin typeface="Calibri" panose="020F0502020204030204"/>
                <a:cs typeface="Calibri" panose="020F0502020204030204"/>
              </a:rPr>
              <a:t>FROM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0665" indent="-22796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0665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Employee</a:t>
            </a:r>
            <a:r>
              <a:rPr sz="2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ORDER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BY</a:t>
            </a:r>
            <a:r>
              <a:rPr sz="24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Role;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474208" y="1316736"/>
            <a:ext cx="6394703" cy="437577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4185" y="397255"/>
            <a:ext cx="61956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5" dirty="0"/>
              <a:t>RESERVATION</a:t>
            </a:r>
            <a:r>
              <a:rPr sz="4000" spc="-140" dirty="0"/>
              <a:t> </a:t>
            </a:r>
            <a:r>
              <a:rPr sz="4000" spc="-30" dirty="0"/>
              <a:t>SCHEDULE</a:t>
            </a:r>
            <a:r>
              <a:rPr sz="4000" spc="-140" dirty="0"/>
              <a:t> </a:t>
            </a:r>
            <a:r>
              <a:rPr sz="4000" spc="-20" dirty="0"/>
              <a:t>VIEW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1449070"/>
            <a:ext cx="4025900" cy="436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ts val="2735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sz="2400" spc="-30" dirty="0">
                <a:latin typeface="Calibri" panose="020F0502020204030204"/>
                <a:cs typeface="Calibri" panose="020F0502020204030204"/>
              </a:rPr>
              <a:t>CREATE</a:t>
            </a:r>
            <a:r>
              <a:rPr sz="24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VIEW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1300">
              <a:lnSpc>
                <a:spcPts val="2595"/>
              </a:lnSpc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Reservation_Schedule_View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1300">
              <a:lnSpc>
                <a:spcPts val="2595"/>
              </a:lnSpc>
              <a:tabLst>
                <a:tab pos="1773555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AS</a:t>
            </a:r>
            <a:r>
              <a:rPr lang="en-US" altLang=""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SELECT</a:t>
            </a:r>
            <a:r>
              <a:rPr sz="2400" dirty="0">
                <a:latin typeface="Calibri" panose="020F0502020204030204"/>
                <a:cs typeface="Calibri" panose="020F0502020204030204"/>
              </a:rPr>
              <a:t>	C.Name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AS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1300" marR="5080">
              <a:lnSpc>
                <a:spcPct val="90000"/>
              </a:lnSpc>
              <a:spcBef>
                <a:spcPts val="145"/>
              </a:spcBef>
              <a:tabLst>
                <a:tab pos="2679700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Customer_Name,</a:t>
            </a:r>
            <a:r>
              <a:rPr sz="2400" dirty="0">
                <a:latin typeface="Calibri" panose="020F0502020204030204"/>
                <a:cs typeface="Calibri" panose="020F0502020204030204"/>
              </a:rPr>
              <a:t>	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T.Table_ID,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T.Capacity, R.Reservation_DateTimeFR</a:t>
            </a:r>
            <a:r>
              <a:rPr lang="en-US" altLang="" sz="24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2400" dirty="0">
                <a:latin typeface="Calibri" panose="020F0502020204030204"/>
                <a:cs typeface="Calibri" panose="020F0502020204030204"/>
              </a:rPr>
              <a:t>M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Reservation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RJOIN </a:t>
            </a:r>
            <a:r>
              <a:rPr sz="2400" dirty="0">
                <a:latin typeface="Calibri" panose="020F0502020204030204"/>
                <a:cs typeface="Calibri" panose="020F0502020204030204"/>
              </a:rPr>
              <a:t>Customer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ON</a:t>
            </a:r>
            <a:r>
              <a:rPr sz="2400" spc="6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R.Customer_ID</a:t>
            </a:r>
            <a:r>
              <a:rPr sz="24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=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C.Customer_IDJOIN</a:t>
            </a:r>
            <a:r>
              <a:rPr sz="2400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Table_Info </a:t>
            </a:r>
            <a:r>
              <a:rPr sz="2400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ON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R.Table_ID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= 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T.Table_IDORDER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BY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1300">
              <a:lnSpc>
                <a:spcPts val="2595"/>
              </a:lnSpc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R.Reservation_DateTime;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705855" y="1472183"/>
            <a:ext cx="6486144" cy="432827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2453" y="136347"/>
            <a:ext cx="49320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MENU</a:t>
            </a:r>
            <a:r>
              <a:rPr sz="4000" spc="-225" dirty="0"/>
              <a:t> </a:t>
            </a:r>
            <a:r>
              <a:rPr sz="4000" dirty="0"/>
              <a:t>ITEM</a:t>
            </a:r>
            <a:r>
              <a:rPr sz="4000" spc="-225" dirty="0"/>
              <a:t> </a:t>
            </a:r>
            <a:r>
              <a:rPr sz="4000" dirty="0"/>
              <a:t>PRICE</a:t>
            </a:r>
            <a:r>
              <a:rPr sz="4000" spc="-204" dirty="0"/>
              <a:t> </a:t>
            </a:r>
            <a:r>
              <a:rPr sz="4000" spc="-20" dirty="0"/>
              <a:t>VIEW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1878533"/>
            <a:ext cx="3636010" cy="203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30" indent="-227330">
              <a:lnSpc>
                <a:spcPts val="2740"/>
              </a:lnSpc>
              <a:spcBef>
                <a:spcPts val="100"/>
              </a:spcBef>
              <a:buFont typeface="Arial MT"/>
              <a:buChar char="•"/>
              <a:tabLst>
                <a:tab pos="239395" algn="l"/>
              </a:tabLst>
            </a:pPr>
            <a:r>
              <a:rPr sz="2400" spc="-30" dirty="0">
                <a:latin typeface="Calibri" panose="020F0502020204030204"/>
                <a:cs typeface="Calibri" panose="020F0502020204030204"/>
              </a:rPr>
              <a:t>CREATE</a:t>
            </a:r>
            <a:r>
              <a:rPr sz="24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VIEW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1300" marR="5080">
              <a:lnSpc>
                <a:spcPct val="90000"/>
              </a:lnSpc>
              <a:spcBef>
                <a:spcPts val="145"/>
              </a:spcBef>
              <a:tabLst>
                <a:tab pos="1773555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Menu_Item_Price_View ASSELECT</a:t>
            </a:r>
            <a:r>
              <a:rPr sz="2400" dirty="0">
                <a:latin typeface="Calibri" panose="020F0502020204030204"/>
                <a:cs typeface="Calibri" panose="020F0502020204030204"/>
              </a:rPr>
              <a:t>	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Item_Name, PriceFROM </a:t>
            </a:r>
            <a:r>
              <a:rPr sz="2400" dirty="0">
                <a:latin typeface="Calibri" panose="020F0502020204030204"/>
                <a:cs typeface="Calibri" panose="020F0502020204030204"/>
              </a:rPr>
              <a:t>Menu_ItemORDER</a:t>
            </a:r>
            <a:r>
              <a:rPr sz="2400" spc="-114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BY</a:t>
            </a:r>
            <a:r>
              <a:rPr sz="2400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Price DESC;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07608" y="1207008"/>
            <a:ext cx="5111495" cy="40877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303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0" dirty="0"/>
              <a:t>GROUP</a:t>
            </a:r>
            <a:r>
              <a:rPr sz="3200" spc="-140" dirty="0"/>
              <a:t> </a:t>
            </a:r>
            <a:r>
              <a:rPr sz="3200" spc="-30" dirty="0"/>
              <a:t>MEMBERS</a:t>
            </a:r>
            <a:r>
              <a:rPr sz="3200" spc="-135" dirty="0"/>
              <a:t> </a:t>
            </a:r>
            <a:r>
              <a:rPr sz="3200" spc="-50" dirty="0"/>
              <a:t>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2487930" cy="20707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25" dirty="0">
                <a:latin typeface="Calibri" panose="020F0502020204030204"/>
                <a:cs typeface="Calibri" panose="020F0502020204030204"/>
              </a:rPr>
              <a:t>SAFA</a:t>
            </a:r>
            <a:r>
              <a:rPr sz="2800" spc="-1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WASEEM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40030" indent="-22733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39395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SANIA</a:t>
            </a:r>
            <a:r>
              <a:rPr sz="28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SHABBIR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40665" indent="-22796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MISBAH</a:t>
            </a:r>
            <a:r>
              <a:rPr sz="28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SAEED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40665" indent="-22796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FIZA</a:t>
            </a:r>
            <a:r>
              <a:rPr sz="28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JABBIR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413247" y="978407"/>
            <a:ext cx="6016752" cy="42062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5216" rIns="0" bIns="0" rtlCol="0">
            <a:spAutoFit/>
          </a:bodyPr>
          <a:lstStyle/>
          <a:p>
            <a:pPr marL="274955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ORDER</a:t>
            </a:r>
            <a:r>
              <a:rPr sz="4000" spc="-165" dirty="0"/>
              <a:t> </a:t>
            </a:r>
            <a:r>
              <a:rPr sz="4000" spc="-65" dirty="0"/>
              <a:t>EMPLOYEE</a:t>
            </a:r>
            <a:r>
              <a:rPr sz="4000" spc="-160" dirty="0"/>
              <a:t> </a:t>
            </a:r>
            <a:r>
              <a:rPr sz="4000" spc="-20" dirty="0"/>
              <a:t>VIEW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1802638"/>
            <a:ext cx="3900804" cy="302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ts val="2735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sz="2400" spc="-30" dirty="0">
                <a:latin typeface="Calibri" panose="020F0502020204030204"/>
                <a:cs typeface="Calibri" panose="020F0502020204030204"/>
              </a:rPr>
              <a:t>CREATE</a:t>
            </a:r>
            <a:r>
              <a:rPr sz="24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VIEW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1300" marR="640715">
              <a:lnSpc>
                <a:spcPts val="2590"/>
              </a:lnSpc>
              <a:spcBef>
                <a:spcPts val="180"/>
              </a:spcBef>
              <a:tabLst>
                <a:tab pos="1773555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Order_Employee_View ASSELECT</a:t>
            </a:r>
            <a:r>
              <a:rPr sz="2400" dirty="0">
                <a:latin typeface="Calibri" panose="020F0502020204030204"/>
                <a:cs typeface="Calibri" panose="020F0502020204030204"/>
              </a:rPr>
              <a:t>	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O.Order_ID,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1300" marR="5080">
              <a:lnSpc>
                <a:spcPts val="2590"/>
              </a:lnSpc>
              <a:spcBef>
                <a:spcPts val="10"/>
              </a:spcBef>
              <a:tabLst>
                <a:tab pos="1356995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E.Name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AS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Employee_Name, E.Role,</a:t>
            </a:r>
            <a:r>
              <a:rPr sz="2400" dirty="0">
                <a:latin typeface="Calibri" panose="020F0502020204030204"/>
                <a:cs typeface="Calibri" panose="020F0502020204030204"/>
              </a:rPr>
              <a:t>	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O.Order_DateFROM </a:t>
            </a:r>
            <a:r>
              <a:rPr sz="2400" dirty="0">
                <a:latin typeface="Calibri" panose="020F0502020204030204"/>
                <a:cs typeface="Calibri" panose="020F0502020204030204"/>
              </a:rPr>
              <a:t>Orders</a:t>
            </a:r>
            <a:r>
              <a:rPr sz="2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OJOIN</a:t>
            </a:r>
            <a:r>
              <a:rPr sz="24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Employee</a:t>
            </a:r>
            <a:r>
              <a:rPr sz="2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E</a:t>
            </a:r>
            <a:r>
              <a:rPr sz="24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ON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O.Employee_ID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=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E.Employee_IDORDER</a:t>
            </a:r>
            <a:r>
              <a:rPr sz="24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BY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1300">
              <a:lnSpc>
                <a:spcPts val="2565"/>
              </a:lnSpc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O.Order_Date;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35523" y="1664207"/>
            <a:ext cx="6714744" cy="381748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3504" rIns="0" bIns="0" rtlCol="0">
            <a:spAutoFit/>
          </a:bodyPr>
          <a:lstStyle/>
          <a:p>
            <a:pPr marL="3427730">
              <a:lnSpc>
                <a:spcPct val="100000"/>
              </a:lnSpc>
              <a:spcBef>
                <a:spcPts val="95"/>
              </a:spcBef>
            </a:pPr>
            <a:r>
              <a:rPr sz="4000" spc="-85" dirty="0"/>
              <a:t>TABLE</a:t>
            </a:r>
            <a:r>
              <a:rPr sz="4000" spc="-140" dirty="0"/>
              <a:t> </a:t>
            </a:r>
            <a:r>
              <a:rPr sz="4000" dirty="0"/>
              <a:t>INFO</a:t>
            </a:r>
            <a:r>
              <a:rPr sz="4000" spc="-200" dirty="0"/>
              <a:t> </a:t>
            </a:r>
            <a:r>
              <a:rPr sz="4000" spc="-20" dirty="0"/>
              <a:t>VIEW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2778125" cy="835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ts val="319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35" dirty="0">
                <a:latin typeface="Calibri" panose="020F0502020204030204"/>
                <a:cs typeface="Calibri" panose="020F0502020204030204"/>
              </a:rPr>
              <a:t>CREATE</a:t>
            </a:r>
            <a:r>
              <a:rPr sz="2800" spc="-114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VIEW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41300">
              <a:lnSpc>
                <a:spcPts val="3190"/>
              </a:lnSpc>
            </a:pPr>
            <a:r>
              <a:rPr sz="2800" spc="-25" dirty="0">
                <a:latin typeface="Calibri" panose="020F0502020204030204"/>
                <a:cs typeface="Calibri" panose="020F0502020204030204"/>
              </a:rPr>
              <a:t>Table_Info_Views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9542" y="2561285"/>
            <a:ext cx="1350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latin typeface="Calibri" panose="020F0502020204030204"/>
                <a:cs typeface="Calibri" panose="020F0502020204030204"/>
              </a:rPr>
              <a:t>Table_ID,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844" y="2561285"/>
            <a:ext cx="1701164" cy="1220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95"/>
              </a:lnSpc>
              <a:spcBef>
                <a:spcPts val="95"/>
              </a:spcBef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ASSELECT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ts val="3020"/>
              </a:lnSpc>
              <a:spcBef>
                <a:spcPts val="220"/>
              </a:spcBef>
            </a:pPr>
            <a:r>
              <a:rPr sz="2800" dirty="0">
                <a:latin typeface="Calibri" panose="020F0502020204030204"/>
                <a:cs typeface="Calibri" panose="020F0502020204030204"/>
              </a:rPr>
              <a:t>Capacity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AS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SeatsFROM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844" y="3714115"/>
            <a:ext cx="2978785" cy="243332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30"/>
              </a:spcBef>
            </a:pPr>
            <a:r>
              <a:rPr sz="2800" spc="-30" dirty="0">
                <a:latin typeface="Calibri" panose="020F0502020204030204"/>
                <a:cs typeface="Calibri" panose="020F0502020204030204"/>
              </a:rPr>
              <a:t>Table_InfoORDER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 BY 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Table_ID;</a:t>
            </a:r>
            <a:endParaRPr sz="2800" spc="-35" dirty="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90000"/>
              </a:lnSpc>
              <a:spcBef>
                <a:spcPts val="430"/>
              </a:spcBef>
            </a:pPr>
            <a:r>
              <a:rPr lang="en-US" altLang="" sz="2800" spc="-10" dirty="0">
                <a:latin typeface="Calibri" panose="020F0502020204030204"/>
                <a:cs typeface="Calibri" panose="020F0502020204030204"/>
              </a:rPr>
              <a:t>-&gt;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Displays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restaurant</a:t>
            </a:r>
            <a:r>
              <a:rPr sz="28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table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IDs </a:t>
            </a:r>
            <a:r>
              <a:rPr sz="2800" dirty="0">
                <a:latin typeface="Calibri" panose="020F0502020204030204"/>
                <a:cs typeface="Calibri" panose="020F0502020204030204"/>
              </a:rPr>
              <a:t>with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their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seating capacity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605271" y="1825752"/>
            <a:ext cx="5221223" cy="382686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5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CONCLUSION:</a:t>
            </a:r>
            <a:endParaRPr spc="-4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02638"/>
            <a:ext cx="4801870" cy="40132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0030" marR="5080" indent="-22796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Restaurant</a:t>
            </a:r>
            <a:r>
              <a:rPr sz="24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Management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System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	</a:t>
            </a:r>
            <a:r>
              <a:rPr sz="2400" dirty="0">
                <a:latin typeface="Calibri" panose="020F0502020204030204"/>
                <a:cs typeface="Calibri" panose="020F0502020204030204"/>
              </a:rPr>
              <a:t>makes</a:t>
            </a:r>
            <a:r>
              <a:rPr sz="24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running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restaurant</a:t>
            </a:r>
            <a:r>
              <a:rPr sz="24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easier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	</a:t>
            </a:r>
            <a:r>
              <a:rPr sz="2400" dirty="0">
                <a:latin typeface="Calibri" panose="020F0502020204030204"/>
                <a:cs typeface="Calibri" panose="020F0502020204030204"/>
              </a:rPr>
              <a:t>and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more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organized.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1300" marR="252730">
              <a:lnSpc>
                <a:spcPts val="2590"/>
              </a:lnSpc>
              <a:spcBef>
                <a:spcPts val="10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It</a:t>
            </a:r>
            <a:r>
              <a:rPr sz="24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helps</a:t>
            </a:r>
            <a:r>
              <a:rPr sz="2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staff</a:t>
            </a:r>
            <a:r>
              <a:rPr sz="24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take</a:t>
            </a:r>
            <a:r>
              <a:rPr sz="24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orders,</a:t>
            </a:r>
            <a:r>
              <a:rPr sz="2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manage </a:t>
            </a:r>
            <a:r>
              <a:rPr sz="2400" dirty="0">
                <a:latin typeface="Calibri" panose="020F0502020204030204"/>
                <a:cs typeface="Calibri" panose="020F0502020204030204"/>
              </a:rPr>
              <a:t>tables,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and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handle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bills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quickly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and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correctly.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1300" marR="389255">
              <a:lnSpc>
                <a:spcPts val="2590"/>
              </a:lnSpc>
              <a:spcBef>
                <a:spcPts val="5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Customers</a:t>
            </a:r>
            <a:r>
              <a:rPr sz="24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get</a:t>
            </a:r>
            <a:r>
              <a:rPr sz="24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better</a:t>
            </a:r>
            <a:r>
              <a:rPr sz="24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service</a:t>
            </a:r>
            <a:r>
              <a:rPr sz="2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with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faster</a:t>
            </a:r>
            <a:r>
              <a:rPr sz="24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responses</a:t>
            </a:r>
            <a:r>
              <a:rPr sz="24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and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smooth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1300">
              <a:lnSpc>
                <a:spcPts val="2415"/>
              </a:lnSpc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reservations.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1300" marR="699770">
              <a:lnSpc>
                <a:spcPts val="2590"/>
              </a:lnSpc>
              <a:spcBef>
                <a:spcPts val="185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Overall,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it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saves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time,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reduces mistakes,</a:t>
            </a:r>
            <a:r>
              <a:rPr sz="2400" spc="-114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and</a:t>
            </a:r>
            <a:r>
              <a:rPr sz="24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keeps</a:t>
            </a:r>
            <a:r>
              <a:rPr sz="24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everything </a:t>
            </a:r>
            <a:r>
              <a:rPr sz="2400" dirty="0">
                <a:latin typeface="Calibri" panose="020F0502020204030204"/>
                <a:cs typeface="Calibri" panose="020F0502020204030204"/>
              </a:rPr>
              <a:t>running</a:t>
            </a:r>
            <a:r>
              <a:rPr sz="2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smoothly.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96000" y="1690116"/>
            <a:ext cx="5715000" cy="396087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1.</a:t>
            </a:r>
            <a:r>
              <a:rPr spc="-100" dirty="0"/>
              <a:t> </a:t>
            </a:r>
            <a:r>
              <a:rPr spc="-35" dirty="0"/>
              <a:t>Introduction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697861"/>
            <a:ext cx="10353675" cy="407606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spc="-10" dirty="0">
                <a:latin typeface="Calibri" panose="020F0502020204030204"/>
                <a:cs typeface="Calibri" panose="020F0502020204030204"/>
              </a:rPr>
              <a:t>Purpose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240030" marR="5080" indent="-227965">
              <a:lnSpc>
                <a:spcPct val="90000"/>
              </a:lnSpc>
              <a:spcBef>
                <a:spcPts val="10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purpose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of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this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project</a:t>
            </a:r>
            <a:r>
              <a:rPr sz="2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is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to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design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and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develop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Restaurant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Management 	System</a:t>
            </a:r>
            <a:r>
              <a:rPr sz="2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that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streamlines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day-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to-</a:t>
            </a:r>
            <a:r>
              <a:rPr sz="2400" dirty="0">
                <a:latin typeface="Calibri" panose="020F0502020204030204"/>
                <a:cs typeface="Calibri" panose="020F0502020204030204"/>
              </a:rPr>
              <a:t>day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restaurant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operations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such</a:t>
            </a:r>
            <a:r>
              <a:rPr sz="2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as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customer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	</a:t>
            </a:r>
            <a:r>
              <a:rPr sz="2400" dirty="0">
                <a:latin typeface="Calibri" panose="020F0502020204030204"/>
                <a:cs typeface="Calibri" panose="020F0502020204030204"/>
              </a:rPr>
              <a:t>management,</a:t>
            </a:r>
            <a:r>
              <a:rPr sz="24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order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placement,</a:t>
            </a:r>
            <a:r>
              <a:rPr sz="2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billing,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reservations,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and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employee</a:t>
            </a:r>
            <a:r>
              <a:rPr sz="2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management.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	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system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aims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to</a:t>
            </a:r>
            <a:r>
              <a:rPr sz="24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reduce</a:t>
            </a:r>
            <a:r>
              <a:rPr sz="2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manual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work</a:t>
            </a:r>
            <a:r>
              <a:rPr sz="2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and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improve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efficiency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and</a:t>
            </a:r>
            <a:r>
              <a:rPr sz="2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accuracy.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50"/>
              </a:spcBef>
              <a:buFont typeface="Arial MT"/>
              <a:buChar char="•"/>
            </a:pPr>
            <a:endParaRPr sz="2400">
              <a:latin typeface="Calibri" panose="020F0502020204030204"/>
              <a:cs typeface="Calibri" panose="020F0502020204030204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600" b="1" dirty="0">
                <a:latin typeface="Calibri" panose="020F0502020204030204"/>
                <a:cs typeface="Calibri" panose="020F0502020204030204"/>
              </a:rPr>
              <a:t>Project</a:t>
            </a:r>
            <a:r>
              <a:rPr sz="2600" b="1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600" b="1" spc="-10" dirty="0">
                <a:latin typeface="Calibri" panose="020F0502020204030204"/>
                <a:cs typeface="Calibri" panose="020F0502020204030204"/>
              </a:rPr>
              <a:t>Scope</a:t>
            </a:r>
            <a:endParaRPr sz="2600">
              <a:latin typeface="Calibri" panose="020F0502020204030204"/>
              <a:cs typeface="Calibri" panose="020F0502020204030204"/>
            </a:endParaRPr>
          </a:p>
          <a:p>
            <a:pPr marL="240030" marR="249555" indent="-227965">
              <a:lnSpc>
                <a:spcPct val="9000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system</a:t>
            </a:r>
            <a:r>
              <a:rPr sz="2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will</a:t>
            </a:r>
            <a:r>
              <a:rPr sz="24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manage</a:t>
            </a:r>
            <a:r>
              <a:rPr sz="2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customer</a:t>
            </a:r>
            <a:r>
              <a:rPr sz="2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details,</a:t>
            </a:r>
            <a:r>
              <a:rPr sz="24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menu</a:t>
            </a:r>
            <a:r>
              <a:rPr sz="2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items,</a:t>
            </a:r>
            <a:r>
              <a:rPr sz="2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table</a:t>
            </a:r>
            <a:r>
              <a:rPr sz="2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reservations,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order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	</a:t>
            </a:r>
            <a:r>
              <a:rPr sz="2400" dirty="0">
                <a:latin typeface="Calibri" panose="020F0502020204030204"/>
                <a:cs typeface="Calibri" panose="020F0502020204030204"/>
              </a:rPr>
              <a:t>processing,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bill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generation,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and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employee</a:t>
            </a:r>
            <a:r>
              <a:rPr sz="2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records.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scope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is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limited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to</a:t>
            </a:r>
            <a:r>
              <a:rPr sz="2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in-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	</a:t>
            </a:r>
            <a:r>
              <a:rPr sz="2400" dirty="0">
                <a:latin typeface="Calibri" panose="020F0502020204030204"/>
                <a:cs typeface="Calibri" panose="020F0502020204030204"/>
              </a:rPr>
              <a:t>house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restaurant</a:t>
            </a:r>
            <a:r>
              <a:rPr sz="24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operations</a:t>
            </a:r>
            <a:r>
              <a:rPr sz="24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and</a:t>
            </a:r>
            <a:r>
              <a:rPr sz="2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does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not</a:t>
            </a:r>
            <a:r>
              <a:rPr sz="2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include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food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delivery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services</a:t>
            </a:r>
            <a:r>
              <a:rPr sz="2600" spc="-10" dirty="0">
                <a:latin typeface="Calibri" panose="020F0502020204030204"/>
                <a:cs typeface="Calibri" panose="020F0502020204030204"/>
              </a:rPr>
              <a:t>.</a:t>
            </a:r>
            <a:endParaRPr sz="26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923" y="181813"/>
            <a:ext cx="48190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2.</a:t>
            </a:r>
            <a:r>
              <a:rPr sz="3200" spc="-105" dirty="0"/>
              <a:t> </a:t>
            </a:r>
            <a:r>
              <a:rPr sz="3200" spc="-35" dirty="0"/>
              <a:t>Overall</a:t>
            </a:r>
            <a:r>
              <a:rPr sz="3200" spc="-100" dirty="0"/>
              <a:t> </a:t>
            </a:r>
            <a:r>
              <a:rPr sz="3200" spc="-30" dirty="0"/>
              <a:t>Product</a:t>
            </a:r>
            <a:r>
              <a:rPr sz="3200" spc="-120" dirty="0"/>
              <a:t> </a:t>
            </a:r>
            <a:r>
              <a:rPr sz="3200" spc="-10" dirty="0"/>
              <a:t>Description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6939" y="962914"/>
            <a:ext cx="9274175" cy="4988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sz="2400" b="1" spc="-10" dirty="0">
                <a:latin typeface="Calibri" panose="020F0502020204030204"/>
                <a:cs typeface="Calibri" panose="020F0502020204030204"/>
              </a:rPr>
              <a:t>Functions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0665" indent="-227965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40665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Maintain</a:t>
            </a:r>
            <a:r>
              <a:rPr sz="24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customer</a:t>
            </a:r>
            <a:r>
              <a:rPr sz="24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records.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0030" indent="-227330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239395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Display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menu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items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with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prices.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0665" indent="-227965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240665" algn="l"/>
              </a:tabLst>
            </a:pPr>
            <a:r>
              <a:rPr sz="2400" spc="-60" dirty="0">
                <a:latin typeface="Calibri" panose="020F0502020204030204"/>
                <a:cs typeface="Calibri" panose="020F0502020204030204"/>
              </a:rPr>
              <a:t>Take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and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manage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customer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orders.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0665" indent="-227965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40665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Generate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itemized</a:t>
            </a:r>
            <a:r>
              <a:rPr sz="2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bills</a:t>
            </a:r>
            <a:r>
              <a:rPr sz="2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automatically.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0665" indent="-227965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240665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Reserve</a:t>
            </a:r>
            <a:r>
              <a:rPr sz="24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tables</a:t>
            </a:r>
            <a:r>
              <a:rPr sz="24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for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customers.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0030" indent="-227330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39395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Manage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employee</a:t>
            </a:r>
            <a:r>
              <a:rPr sz="2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data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including</a:t>
            </a:r>
            <a:r>
              <a:rPr sz="2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roles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and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salaries.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30"/>
              </a:spcBef>
              <a:buFont typeface="Arial MT"/>
              <a:buChar char="•"/>
            </a:pPr>
            <a:endParaRPr sz="2400">
              <a:latin typeface="Calibri" panose="020F0502020204030204"/>
              <a:cs typeface="Calibri" panose="020F0502020204030204"/>
            </a:endParaRPr>
          </a:p>
          <a:p>
            <a:pPr marL="240665" indent="-227965">
              <a:lnSpc>
                <a:spcPct val="100000"/>
              </a:lnSpc>
              <a:buFont typeface="Arial MT"/>
              <a:buChar char="•"/>
              <a:tabLst>
                <a:tab pos="240665" algn="l"/>
              </a:tabLst>
            </a:pPr>
            <a:r>
              <a:rPr sz="2400" b="1" spc="-10" dirty="0">
                <a:latin typeface="Calibri" panose="020F0502020204030204"/>
                <a:cs typeface="Calibri" panose="020F0502020204030204"/>
              </a:rPr>
              <a:t>Operating</a:t>
            </a:r>
            <a:r>
              <a:rPr sz="2400" b="1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latin typeface="Calibri" panose="020F0502020204030204"/>
                <a:cs typeface="Calibri" panose="020F0502020204030204"/>
              </a:rPr>
              <a:t>Environment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0665" indent="-227965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240665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Database:</a:t>
            </a:r>
            <a:r>
              <a:rPr sz="24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Oracle</a:t>
            </a:r>
            <a:r>
              <a:rPr sz="24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10g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0030" indent="-227330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39395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Frontend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: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Java,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70" dirty="0">
                <a:latin typeface="Calibri" panose="020F0502020204030204"/>
                <a:cs typeface="Calibri" panose="020F0502020204030204"/>
              </a:rPr>
              <a:t>PHP,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or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C#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0665" indent="-227965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240665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Operating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System:</a:t>
            </a:r>
            <a:r>
              <a:rPr sz="2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Windows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or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Linux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0665" indent="-227965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240665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Hardware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Requirements: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basic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PC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with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4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GB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RAM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and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20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GB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disk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space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5021" y="-41960"/>
            <a:ext cx="49930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Entity</a:t>
            </a:r>
            <a:r>
              <a:rPr spc="-130" dirty="0"/>
              <a:t> </a:t>
            </a:r>
            <a:r>
              <a:rPr spc="-40" dirty="0"/>
              <a:t>Relationship</a:t>
            </a:r>
            <a:r>
              <a:rPr spc="-140" dirty="0"/>
              <a:t> </a:t>
            </a:r>
            <a:r>
              <a:rPr spc="-10" dirty="0"/>
              <a:t>Diagram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2879" y="667510"/>
            <a:ext cx="11768328" cy="61904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5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sng" spc="-45" dirty="0">
                <a:uFill>
                  <a:solidFill>
                    <a:srgbClr val="000000"/>
                  </a:solidFill>
                </a:uFill>
              </a:rPr>
              <a:t>Implementation</a:t>
            </a:r>
            <a:r>
              <a:rPr u="sng" spc="-12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spc="-45" dirty="0">
                <a:uFill>
                  <a:solidFill>
                    <a:srgbClr val="000000"/>
                  </a:solidFill>
                </a:uFill>
              </a:rPr>
              <a:t>Constraints</a:t>
            </a:r>
            <a:r>
              <a:rPr spc="-120" dirty="0"/>
              <a:t> </a:t>
            </a:r>
            <a:r>
              <a:rPr spc="-50" dirty="0"/>
              <a:t>: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11198"/>
            <a:ext cx="9915525" cy="172529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20"/>
              </a:spcBef>
              <a:buFont typeface="Arial MT"/>
              <a:buChar char="•"/>
              <a:tabLst>
                <a:tab pos="240665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Each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table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will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have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Primary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Key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(e.g.,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Customer_ID,</a:t>
            </a:r>
            <a:r>
              <a:rPr sz="2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Order_ID).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0030" marR="63500" indent="-227965">
              <a:lnSpc>
                <a:spcPts val="259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Foreign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Keys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will</a:t>
            </a:r>
            <a:r>
              <a:rPr sz="2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enforce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relationships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(e.g.,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Order.Customer_ID</a:t>
            </a:r>
            <a:r>
              <a:rPr sz="24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→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Customer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. 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	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Customer_ID).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0665" indent="-2279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665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Oracle-</a:t>
            </a:r>
            <a:r>
              <a:rPr sz="2400" dirty="0">
                <a:latin typeface="Calibri" panose="020F0502020204030204"/>
                <a:cs typeface="Calibri" panose="020F0502020204030204"/>
              </a:rPr>
              <a:t>compatible</a:t>
            </a:r>
            <a:r>
              <a:rPr sz="2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data</a:t>
            </a:r>
            <a:r>
              <a:rPr sz="24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types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like</a:t>
            </a:r>
            <a:r>
              <a:rPr sz="2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NUMBER,</a:t>
            </a:r>
            <a:r>
              <a:rPr sz="2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VARCHAR2,</a:t>
            </a:r>
            <a:r>
              <a:rPr sz="24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and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DATE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will</a:t>
            </a:r>
            <a:r>
              <a:rPr sz="24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be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used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4657"/>
            <a:ext cx="2983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</a:t>
            </a:r>
            <a:r>
              <a:rPr spc="-100" dirty="0"/>
              <a:t> </a:t>
            </a:r>
            <a:r>
              <a:rPr spc="-40" dirty="0"/>
              <a:t>Requirements</a:t>
            </a:r>
            <a:endParaRPr spc="-4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Functional</a:t>
            </a:r>
            <a:r>
              <a:rPr spc="-20" dirty="0"/>
              <a:t> </a:t>
            </a:r>
            <a:r>
              <a:rPr spc="-10" dirty="0"/>
              <a:t>Requirements:</a:t>
            </a:r>
            <a:endParaRPr spc="-10" dirty="0"/>
          </a:p>
          <a:p>
            <a:pPr marL="240030" indent="-227330">
              <a:lnSpc>
                <a:spcPts val="2450"/>
              </a:lnSpc>
              <a:spcBef>
                <a:spcPts val="125"/>
              </a:spcBef>
              <a:buFont typeface="Arial MT"/>
              <a:buChar char="•"/>
              <a:tabLst>
                <a:tab pos="239395" algn="l"/>
              </a:tabLst>
            </a:pPr>
            <a:r>
              <a:rPr sz="2400" b="0" dirty="0">
                <a:latin typeface="Calibri" panose="020F0502020204030204"/>
                <a:cs typeface="Calibri" panose="020F0502020204030204"/>
              </a:rPr>
              <a:t>Manage</a:t>
            </a:r>
            <a:r>
              <a:rPr sz="2400" b="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0" dirty="0">
                <a:latin typeface="Calibri" panose="020F0502020204030204"/>
                <a:cs typeface="Calibri" panose="020F0502020204030204"/>
              </a:rPr>
              <a:t>customer</a:t>
            </a:r>
            <a:r>
              <a:rPr sz="2400" b="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0" dirty="0">
                <a:latin typeface="Calibri" panose="020F0502020204030204"/>
                <a:cs typeface="Calibri" panose="020F0502020204030204"/>
              </a:rPr>
              <a:t>orders</a:t>
            </a:r>
            <a:r>
              <a:rPr sz="2400" b="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0" dirty="0">
                <a:latin typeface="Calibri" panose="020F0502020204030204"/>
                <a:cs typeface="Calibri" panose="020F0502020204030204"/>
              </a:rPr>
              <a:t>and</a:t>
            </a:r>
            <a:r>
              <a:rPr sz="2400" b="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0" dirty="0">
                <a:latin typeface="Calibri" panose="020F0502020204030204"/>
                <a:cs typeface="Calibri" panose="020F0502020204030204"/>
              </a:rPr>
              <a:t>update</a:t>
            </a:r>
            <a:r>
              <a:rPr sz="2400" b="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0" spc="-10" dirty="0">
                <a:latin typeface="Calibri" panose="020F0502020204030204"/>
                <a:cs typeface="Calibri" panose="020F0502020204030204"/>
              </a:rPr>
              <a:t>kitchen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1300">
              <a:lnSpc>
                <a:spcPts val="2450"/>
              </a:lnSpc>
            </a:pPr>
            <a:r>
              <a:rPr sz="2400" b="0" dirty="0">
                <a:latin typeface="Calibri" panose="020F0502020204030204"/>
                <a:cs typeface="Calibri" panose="020F0502020204030204"/>
              </a:rPr>
              <a:t>in</a:t>
            </a:r>
            <a:r>
              <a:rPr sz="2400" b="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0" dirty="0">
                <a:latin typeface="Calibri" panose="020F0502020204030204"/>
                <a:cs typeface="Calibri" panose="020F0502020204030204"/>
              </a:rPr>
              <a:t>real</a:t>
            </a:r>
            <a:r>
              <a:rPr sz="2400" b="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0" spc="-20" dirty="0">
                <a:latin typeface="Calibri" panose="020F0502020204030204"/>
                <a:cs typeface="Calibri" panose="020F0502020204030204"/>
              </a:rPr>
              <a:t>time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0030" marR="26035" indent="-227965">
              <a:lnSpc>
                <a:spcPct val="7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0" spc="-10" dirty="0">
                <a:latin typeface="Calibri" panose="020F0502020204030204"/>
                <a:cs typeface="Calibri" panose="020F0502020204030204"/>
              </a:rPr>
              <a:t>Generate</a:t>
            </a:r>
            <a:r>
              <a:rPr sz="2400" b="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0" dirty="0">
                <a:latin typeface="Calibri" panose="020F0502020204030204"/>
                <a:cs typeface="Calibri" panose="020F0502020204030204"/>
              </a:rPr>
              <a:t>bills</a:t>
            </a:r>
            <a:r>
              <a:rPr sz="2400" b="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0" dirty="0">
                <a:latin typeface="Calibri" panose="020F0502020204030204"/>
                <a:cs typeface="Calibri" panose="020F0502020204030204"/>
              </a:rPr>
              <a:t>and</a:t>
            </a:r>
            <a:r>
              <a:rPr sz="2400" b="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0" dirty="0">
                <a:latin typeface="Calibri" panose="020F0502020204030204"/>
                <a:cs typeface="Calibri" panose="020F0502020204030204"/>
              </a:rPr>
              <a:t>support</a:t>
            </a:r>
            <a:r>
              <a:rPr sz="2400" b="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0" dirty="0">
                <a:latin typeface="Calibri" panose="020F0502020204030204"/>
                <a:cs typeface="Calibri" panose="020F0502020204030204"/>
              </a:rPr>
              <a:t>multiple</a:t>
            </a:r>
            <a:r>
              <a:rPr sz="2400" b="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0" spc="-10" dirty="0">
                <a:latin typeface="Calibri" panose="020F0502020204030204"/>
                <a:cs typeface="Calibri" panose="020F0502020204030204"/>
              </a:rPr>
              <a:t>payment 	methods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0665" indent="-227965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40665" algn="l"/>
              </a:tabLst>
            </a:pPr>
            <a:r>
              <a:rPr sz="2400" b="0" dirty="0">
                <a:latin typeface="Calibri" panose="020F0502020204030204"/>
                <a:cs typeface="Calibri" panose="020F0502020204030204"/>
              </a:rPr>
              <a:t>Add,</a:t>
            </a:r>
            <a:r>
              <a:rPr sz="2400" b="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0" dirty="0">
                <a:latin typeface="Calibri" panose="020F0502020204030204"/>
                <a:cs typeface="Calibri" panose="020F0502020204030204"/>
              </a:rPr>
              <a:t>update,</a:t>
            </a:r>
            <a:r>
              <a:rPr sz="2400" b="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0" dirty="0">
                <a:latin typeface="Calibri" panose="020F0502020204030204"/>
                <a:cs typeface="Calibri" panose="020F0502020204030204"/>
              </a:rPr>
              <a:t>and</a:t>
            </a:r>
            <a:r>
              <a:rPr sz="2400" b="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0" spc="-10" dirty="0">
                <a:latin typeface="Calibri" panose="020F0502020204030204"/>
                <a:cs typeface="Calibri" panose="020F0502020204030204"/>
              </a:rPr>
              <a:t>categorize</a:t>
            </a:r>
            <a:r>
              <a:rPr sz="2400" b="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0" dirty="0">
                <a:latin typeface="Calibri" panose="020F0502020204030204"/>
                <a:cs typeface="Calibri" panose="020F0502020204030204"/>
              </a:rPr>
              <a:t>menu</a:t>
            </a:r>
            <a:r>
              <a:rPr sz="2400" b="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0" spc="-10" dirty="0">
                <a:latin typeface="Calibri" panose="020F0502020204030204"/>
                <a:cs typeface="Calibri" panose="020F0502020204030204"/>
              </a:rPr>
              <a:t>items.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buFont typeface="Arial MT"/>
              <a:buChar char="•"/>
            </a:pP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pc="-10" dirty="0"/>
              <a:t>Non-</a:t>
            </a:r>
            <a:r>
              <a:rPr dirty="0"/>
              <a:t>Functional</a:t>
            </a:r>
            <a:r>
              <a:rPr spc="-5" dirty="0"/>
              <a:t> </a:t>
            </a:r>
            <a:r>
              <a:rPr spc="-10" dirty="0"/>
              <a:t>Requirements:</a:t>
            </a:r>
            <a:endParaRPr spc="-10" dirty="0"/>
          </a:p>
          <a:p>
            <a:pPr marL="240665" indent="-227965">
              <a:lnSpc>
                <a:spcPct val="100000"/>
              </a:lnSpc>
              <a:spcBef>
                <a:spcPts val="140"/>
              </a:spcBef>
              <a:buFont typeface="Arial MT"/>
              <a:buChar char="•"/>
              <a:tabLst>
                <a:tab pos="240665" algn="l"/>
              </a:tabLst>
            </a:pPr>
            <a:r>
              <a:rPr sz="2400" b="0" spc="-10" dirty="0">
                <a:latin typeface="Calibri" panose="020F0502020204030204"/>
                <a:cs typeface="Calibri" panose="020F0502020204030204"/>
              </a:rPr>
              <a:t>System</a:t>
            </a:r>
            <a:r>
              <a:rPr sz="2400" b="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0" dirty="0">
                <a:latin typeface="Calibri" panose="020F0502020204030204"/>
                <a:cs typeface="Calibri" panose="020F0502020204030204"/>
              </a:rPr>
              <a:t>should</a:t>
            </a:r>
            <a:r>
              <a:rPr sz="2400" b="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0" spc="-10" dirty="0">
                <a:latin typeface="Calibri" panose="020F0502020204030204"/>
                <a:cs typeface="Calibri" panose="020F0502020204030204"/>
              </a:rPr>
              <a:t>respond</a:t>
            </a:r>
            <a:r>
              <a:rPr sz="2400" b="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0" dirty="0">
                <a:latin typeface="Calibri" panose="020F0502020204030204"/>
                <a:cs typeface="Calibri" panose="020F0502020204030204"/>
              </a:rPr>
              <a:t>within</a:t>
            </a:r>
            <a:r>
              <a:rPr sz="2400" b="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0" dirty="0">
                <a:latin typeface="Calibri" panose="020F0502020204030204"/>
                <a:cs typeface="Calibri" panose="020F0502020204030204"/>
              </a:rPr>
              <a:t>2</a:t>
            </a:r>
            <a:r>
              <a:rPr sz="2400" b="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0" spc="-10" dirty="0">
                <a:latin typeface="Calibri" panose="020F0502020204030204"/>
                <a:cs typeface="Calibri" panose="020F0502020204030204"/>
              </a:rPr>
              <a:t>seconds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0030" marR="688975" indent="-227965">
              <a:lnSpc>
                <a:spcPct val="70000"/>
              </a:lnSpc>
              <a:spcBef>
                <a:spcPts val="99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0" dirty="0">
                <a:latin typeface="Calibri" panose="020F0502020204030204"/>
                <a:cs typeface="Calibri" panose="020F0502020204030204"/>
              </a:rPr>
              <a:t>Ensure</a:t>
            </a:r>
            <a:r>
              <a:rPr sz="2400" b="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0" dirty="0">
                <a:latin typeface="Calibri" panose="020F0502020204030204"/>
                <a:cs typeface="Calibri" panose="020F0502020204030204"/>
              </a:rPr>
              <a:t>secure</a:t>
            </a:r>
            <a:r>
              <a:rPr sz="2400" b="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0" dirty="0">
                <a:latin typeface="Calibri" panose="020F0502020204030204"/>
                <a:cs typeface="Calibri" panose="020F0502020204030204"/>
              </a:rPr>
              <a:t>login</a:t>
            </a:r>
            <a:r>
              <a:rPr sz="2400" b="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0" dirty="0">
                <a:latin typeface="Calibri" panose="020F0502020204030204"/>
                <a:cs typeface="Calibri" panose="020F0502020204030204"/>
              </a:rPr>
              <a:t>and</a:t>
            </a:r>
            <a:r>
              <a:rPr sz="2400" b="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0" dirty="0">
                <a:latin typeface="Calibri" panose="020F0502020204030204"/>
                <a:cs typeface="Calibri" panose="020F0502020204030204"/>
              </a:rPr>
              <a:t>encrypted</a:t>
            </a:r>
            <a:r>
              <a:rPr sz="2400" b="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0" spc="-20" dirty="0">
                <a:latin typeface="Calibri" panose="020F0502020204030204"/>
                <a:cs typeface="Calibri" panose="020F0502020204030204"/>
              </a:rPr>
              <a:t>data </a:t>
            </a:r>
            <a:r>
              <a:rPr sz="2400" b="0" spc="-20" dirty="0">
                <a:latin typeface="Calibri" panose="020F0502020204030204"/>
                <a:cs typeface="Calibri" panose="020F0502020204030204"/>
              </a:rPr>
              <a:t>	</a:t>
            </a:r>
            <a:r>
              <a:rPr sz="2400" b="0" spc="-10" dirty="0">
                <a:latin typeface="Calibri" panose="020F0502020204030204"/>
                <a:cs typeface="Calibri" panose="020F0502020204030204"/>
              </a:rPr>
              <a:t>storage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0030" marR="254635" indent="-227965">
              <a:lnSpc>
                <a:spcPct val="7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0" spc="-10" dirty="0">
                <a:latin typeface="Calibri" panose="020F0502020204030204"/>
                <a:cs typeface="Calibri" panose="020F0502020204030204"/>
              </a:rPr>
              <a:t>Interface</a:t>
            </a:r>
            <a:r>
              <a:rPr sz="2400" b="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0" dirty="0">
                <a:latin typeface="Calibri" panose="020F0502020204030204"/>
                <a:cs typeface="Calibri" panose="020F0502020204030204"/>
              </a:rPr>
              <a:t>must</a:t>
            </a:r>
            <a:r>
              <a:rPr sz="2400" b="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0" dirty="0">
                <a:latin typeface="Calibri" panose="020F0502020204030204"/>
                <a:cs typeface="Calibri" panose="020F0502020204030204"/>
              </a:rPr>
              <a:t>be</a:t>
            </a:r>
            <a:r>
              <a:rPr sz="2400" b="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0" dirty="0">
                <a:latin typeface="Calibri" panose="020F0502020204030204"/>
                <a:cs typeface="Calibri" panose="020F0502020204030204"/>
              </a:rPr>
              <a:t>easy</a:t>
            </a:r>
            <a:r>
              <a:rPr sz="2400" b="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0" dirty="0">
                <a:latin typeface="Calibri" panose="020F0502020204030204"/>
                <a:cs typeface="Calibri" panose="020F0502020204030204"/>
              </a:rPr>
              <a:t>to</a:t>
            </a:r>
            <a:r>
              <a:rPr sz="2400" b="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0" dirty="0">
                <a:latin typeface="Calibri" panose="020F0502020204030204"/>
                <a:cs typeface="Calibri" panose="020F0502020204030204"/>
              </a:rPr>
              <a:t>use</a:t>
            </a:r>
            <a:r>
              <a:rPr sz="2400" b="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0" dirty="0">
                <a:latin typeface="Calibri" panose="020F0502020204030204"/>
                <a:cs typeface="Calibri" panose="020F0502020204030204"/>
              </a:rPr>
              <a:t>with</a:t>
            </a:r>
            <a:r>
              <a:rPr sz="2400" b="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0" spc="-10" dirty="0">
                <a:latin typeface="Calibri" panose="020F0502020204030204"/>
                <a:cs typeface="Calibri" panose="020F0502020204030204"/>
              </a:rPr>
              <a:t>minimal 	training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940295" y="566927"/>
            <a:ext cx="5251704" cy="54315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37769"/>
            <a:ext cx="3714750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/>
              <a:t>The</a:t>
            </a:r>
            <a:r>
              <a:rPr spc="-140" dirty="0"/>
              <a:t> </a:t>
            </a:r>
            <a:r>
              <a:rPr spc="-75" dirty="0"/>
              <a:t>Table</a:t>
            </a:r>
            <a:r>
              <a:rPr spc="-125" dirty="0"/>
              <a:t> </a:t>
            </a:r>
            <a:r>
              <a:rPr spc="-35" dirty="0"/>
              <a:t>Created</a:t>
            </a:r>
            <a:r>
              <a:rPr spc="-150" dirty="0"/>
              <a:t> </a:t>
            </a:r>
            <a:r>
              <a:rPr spc="-25" dirty="0"/>
              <a:t>In </a:t>
            </a:r>
            <a:r>
              <a:rPr dirty="0"/>
              <a:t>The</a:t>
            </a:r>
            <a:r>
              <a:rPr spc="-135" dirty="0"/>
              <a:t> </a:t>
            </a:r>
            <a:r>
              <a:rPr spc="-10" dirty="0"/>
              <a:t>Database: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2077085" cy="411670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Customer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40030" indent="-22733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39395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Employee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40665" indent="-22796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Menu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Item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40665" indent="-22796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Orders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40030" indent="-22733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39395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Order_Items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40665" indent="-22796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20" dirty="0">
                <a:latin typeface="Calibri" panose="020F0502020204030204"/>
                <a:cs typeface="Calibri" panose="020F0502020204030204"/>
              </a:rPr>
              <a:t>Bill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40665" indent="-22796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20" dirty="0">
                <a:latin typeface="Calibri" panose="020F0502020204030204"/>
                <a:cs typeface="Calibri" panose="020F0502020204030204"/>
              </a:rPr>
              <a:t>Table</a:t>
            </a:r>
            <a:r>
              <a:rPr sz="2800" spc="-1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Info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40665" indent="-2279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Reservation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75503" y="676655"/>
            <a:ext cx="6336792" cy="53858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32053"/>
            <a:ext cx="1428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TABLES:</a:t>
            </a:r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238250"/>
            <a:ext cx="10366375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130" indent="-8255">
              <a:lnSpc>
                <a:spcPct val="100000"/>
              </a:lnSpc>
              <a:spcBef>
                <a:spcPts val="100"/>
              </a:spcBef>
              <a:buSzPct val="96000"/>
              <a:buFont typeface="Arial MT"/>
              <a:buChar char="•"/>
              <a:tabLst>
                <a:tab pos="118745" algn="l"/>
              </a:tabLst>
            </a:pPr>
            <a:r>
              <a:rPr sz="2400" b="1" dirty="0">
                <a:latin typeface="Arial" panose="020B0604020202020204"/>
                <a:cs typeface="Arial" panose="020B0604020202020204"/>
              </a:rPr>
              <a:t>	</a:t>
            </a:r>
            <a:r>
              <a:rPr sz="2400" b="1" dirty="0">
                <a:latin typeface="Arial" panose="020B0604020202020204"/>
                <a:cs typeface="Arial" panose="020B0604020202020204"/>
              </a:rPr>
              <a:t>Customer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Stores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information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about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customers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such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name,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contact,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and </a:t>
            </a:r>
            <a:r>
              <a:rPr sz="2400" spc="-10" dirty="0">
                <a:latin typeface="Arial MT"/>
                <a:cs typeface="Arial MT"/>
              </a:rPr>
              <a:t>email.</a:t>
            </a:r>
            <a:endParaRPr sz="2400">
              <a:latin typeface="Arial MT"/>
              <a:cs typeface="Arial MT"/>
            </a:endParaRPr>
          </a:p>
          <a:p>
            <a:pPr marL="12700" marR="491490" indent="-8255">
              <a:lnSpc>
                <a:spcPct val="100000"/>
              </a:lnSpc>
              <a:buSzPct val="96000"/>
              <a:buFont typeface="Arial MT"/>
              <a:buChar char="•"/>
              <a:tabLst>
                <a:tab pos="118745" algn="l"/>
              </a:tabLst>
            </a:pPr>
            <a:r>
              <a:rPr sz="2400" b="1" dirty="0">
                <a:latin typeface="Arial" panose="020B0604020202020204"/>
                <a:cs typeface="Arial" panose="020B0604020202020204"/>
              </a:rPr>
              <a:t>	</a:t>
            </a:r>
            <a:r>
              <a:rPr sz="2400" b="1" dirty="0">
                <a:latin typeface="Arial" panose="020B0604020202020204"/>
                <a:cs typeface="Arial" panose="020B0604020202020204"/>
              </a:rPr>
              <a:t>Employee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Contains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employee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details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including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name,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role,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contact information.</a:t>
            </a:r>
            <a:endParaRPr sz="2400">
              <a:latin typeface="Arial MT"/>
              <a:cs typeface="Arial MT"/>
            </a:endParaRPr>
          </a:p>
          <a:p>
            <a:pPr marL="12700" marR="169545" indent="-8255">
              <a:lnSpc>
                <a:spcPct val="100000"/>
              </a:lnSpc>
              <a:buSzPct val="96000"/>
              <a:buFont typeface="Arial MT"/>
              <a:buChar char="•"/>
              <a:tabLst>
                <a:tab pos="118745" algn="l"/>
              </a:tabLst>
            </a:pPr>
            <a:r>
              <a:rPr sz="2400" b="1" spc="-10" dirty="0">
                <a:latin typeface="Arial" panose="020B0604020202020204"/>
                <a:cs typeface="Arial" panose="020B0604020202020204"/>
              </a:rPr>
              <a:t>	</a:t>
            </a:r>
            <a:r>
              <a:rPr sz="2400" b="1" spc="-10" dirty="0">
                <a:latin typeface="Arial" panose="020B0604020202020204"/>
                <a:cs typeface="Arial" panose="020B0604020202020204"/>
              </a:rPr>
              <a:t>Table_Info</a:t>
            </a:r>
            <a:r>
              <a:rPr sz="2400" spc="-10" dirty="0">
                <a:latin typeface="Arial MT"/>
                <a:cs typeface="Arial MT"/>
              </a:rPr>
              <a:t>: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Holds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about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restaurant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tables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like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table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number,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capacity,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availability.</a:t>
            </a:r>
            <a:endParaRPr sz="2400">
              <a:latin typeface="Arial MT"/>
              <a:cs typeface="Arial MT"/>
            </a:endParaRPr>
          </a:p>
          <a:p>
            <a:pPr marL="118745" indent="-114300">
              <a:lnSpc>
                <a:spcPct val="100000"/>
              </a:lnSpc>
              <a:buSzPct val="96000"/>
              <a:buFont typeface="Arial MT"/>
              <a:buChar char="•"/>
              <a:tabLst>
                <a:tab pos="118745" algn="l"/>
              </a:tabLst>
            </a:pPr>
            <a:r>
              <a:rPr sz="2400" b="1" dirty="0">
                <a:latin typeface="Arial" panose="020B0604020202020204"/>
                <a:cs typeface="Arial" panose="020B0604020202020204"/>
              </a:rPr>
              <a:t>Menu_Items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Lists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all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food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drink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items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name,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category,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price.</a:t>
            </a:r>
            <a:endParaRPr sz="2400">
              <a:latin typeface="Arial MT"/>
              <a:cs typeface="Arial MT"/>
            </a:endParaRPr>
          </a:p>
          <a:p>
            <a:pPr marL="12700" marR="157480" indent="-8255">
              <a:lnSpc>
                <a:spcPct val="100000"/>
              </a:lnSpc>
              <a:buSzPct val="96000"/>
              <a:buFont typeface="Arial MT"/>
              <a:buChar char="•"/>
              <a:tabLst>
                <a:tab pos="118745" algn="l"/>
              </a:tabLst>
            </a:pPr>
            <a:r>
              <a:rPr sz="2400" b="1" dirty="0">
                <a:latin typeface="Arial" panose="020B0604020202020204"/>
                <a:cs typeface="Arial" panose="020B0604020202020204"/>
              </a:rPr>
              <a:t>	</a:t>
            </a:r>
            <a:r>
              <a:rPr sz="2400" b="1" dirty="0">
                <a:latin typeface="Arial" panose="020B0604020202020204"/>
                <a:cs typeface="Arial" panose="020B0604020202020204"/>
              </a:rPr>
              <a:t>Reservations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Records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customer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table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bookings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date,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time,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table reference.</a:t>
            </a:r>
            <a:endParaRPr sz="2400">
              <a:latin typeface="Arial MT"/>
              <a:cs typeface="Arial MT"/>
            </a:endParaRPr>
          </a:p>
          <a:p>
            <a:pPr marL="12700" marR="479425" indent="-8255">
              <a:lnSpc>
                <a:spcPct val="100000"/>
              </a:lnSpc>
              <a:spcBef>
                <a:spcPts val="5"/>
              </a:spcBef>
              <a:buSzPct val="96000"/>
              <a:buFont typeface="Arial MT"/>
              <a:buChar char="•"/>
              <a:tabLst>
                <a:tab pos="118745" algn="l"/>
              </a:tabLst>
            </a:pPr>
            <a:r>
              <a:rPr sz="2400" b="1" dirty="0">
                <a:latin typeface="Arial" panose="020B0604020202020204"/>
                <a:cs typeface="Arial" panose="020B0604020202020204"/>
              </a:rPr>
              <a:t>	</a:t>
            </a:r>
            <a:r>
              <a:rPr sz="2400" b="1" dirty="0">
                <a:latin typeface="Arial" panose="020B0604020202020204"/>
                <a:cs typeface="Arial" panose="020B0604020202020204"/>
              </a:rPr>
              <a:t>Orders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1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Tracks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orders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placed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customers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including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customer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ID,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date,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total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amount.</a:t>
            </a:r>
            <a:endParaRPr sz="2400">
              <a:latin typeface="Arial MT"/>
              <a:cs typeface="Arial MT"/>
            </a:endParaRPr>
          </a:p>
          <a:p>
            <a:pPr marL="12700" marR="5080" indent="-8255">
              <a:lnSpc>
                <a:spcPct val="100000"/>
              </a:lnSpc>
              <a:buSzPct val="96000"/>
              <a:buFont typeface="Arial MT"/>
              <a:buChar char="•"/>
              <a:tabLst>
                <a:tab pos="118745" algn="l"/>
              </a:tabLst>
            </a:pPr>
            <a:r>
              <a:rPr sz="2400" b="1" dirty="0">
                <a:latin typeface="Arial" panose="020B0604020202020204"/>
                <a:cs typeface="Arial" panose="020B0604020202020204"/>
              </a:rPr>
              <a:t>	</a:t>
            </a:r>
            <a:r>
              <a:rPr sz="2400" b="1" dirty="0">
                <a:latin typeface="Arial" panose="020B0604020202020204"/>
                <a:cs typeface="Arial" panose="020B0604020202020204"/>
              </a:rPr>
              <a:t>Order_Items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Links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each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order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specific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menu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items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ordered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their quantities.</a:t>
            </a:r>
            <a:endParaRPr sz="2400">
              <a:latin typeface="Arial MT"/>
              <a:cs typeface="Arial MT"/>
            </a:endParaRPr>
          </a:p>
          <a:p>
            <a:pPr marL="12700" marR="681990" indent="-8255">
              <a:lnSpc>
                <a:spcPct val="100000"/>
              </a:lnSpc>
              <a:buSzPct val="96000"/>
              <a:buFont typeface="Arial MT"/>
              <a:buChar char="•"/>
              <a:tabLst>
                <a:tab pos="118745" algn="l"/>
              </a:tabLst>
            </a:pPr>
            <a:r>
              <a:rPr sz="2400" b="1" dirty="0">
                <a:latin typeface="Arial" panose="020B0604020202020204"/>
                <a:cs typeface="Arial" panose="020B0604020202020204"/>
              </a:rPr>
              <a:t>	</a:t>
            </a:r>
            <a:r>
              <a:rPr sz="2400" b="1" dirty="0">
                <a:latin typeface="Arial" panose="020B0604020202020204"/>
                <a:cs typeface="Arial" panose="020B0604020202020204"/>
              </a:rPr>
              <a:t>Payments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Stores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payment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details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like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order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ID,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payment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method,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and </a:t>
            </a:r>
            <a:r>
              <a:rPr sz="2400" dirty="0">
                <a:latin typeface="Arial MT"/>
                <a:cs typeface="Arial MT"/>
              </a:rPr>
              <a:t>amount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paid.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4746</Words>
  <Application>WPS Presentation</Application>
  <PresentationFormat>On-screen Show (4:3)</PresentationFormat>
  <Paragraphs>191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SimSun</vt:lpstr>
      <vt:lpstr>Wingdings</vt:lpstr>
      <vt:lpstr>Calibri Light</vt:lpstr>
      <vt:lpstr>Calibri</vt:lpstr>
      <vt:lpstr>Arial MT</vt:lpstr>
      <vt:lpstr>Arial</vt:lpstr>
      <vt:lpstr>Microsoft YaHei</vt:lpstr>
      <vt:lpstr>Arial Unicode MS</vt:lpstr>
      <vt:lpstr>Segoe UI Symbol</vt:lpstr>
      <vt:lpstr>Office Theme</vt:lpstr>
      <vt:lpstr>Restaurant	Management	System</vt:lpstr>
      <vt:lpstr>GROUP MEMBERS :</vt:lpstr>
      <vt:lpstr>1. Introduction</vt:lpstr>
      <vt:lpstr>2. Overall Product Description</vt:lpstr>
      <vt:lpstr>Entity Relationship Diagram</vt:lpstr>
      <vt:lpstr>Implementation Constraints :</vt:lpstr>
      <vt:lpstr>4. Requirements</vt:lpstr>
      <vt:lpstr>The Table Created In The Database:</vt:lpstr>
      <vt:lpstr>TABLES:</vt:lpstr>
      <vt:lpstr>Records in tables:</vt:lpstr>
      <vt:lpstr>Menu_Item:</vt:lpstr>
      <vt:lpstr>PowerPoint 演示文稿</vt:lpstr>
      <vt:lpstr>PowerPoint 演示文稿</vt:lpstr>
      <vt:lpstr>VIEWS:</vt:lpstr>
      <vt:lpstr>Bill View With Customer And Order:</vt:lpstr>
      <vt:lpstr>Reservation View	With Customer And Order</vt:lpstr>
      <vt:lpstr>EMPLOYEE	ROLE SALARY VIEW</vt:lpstr>
      <vt:lpstr>RESERVATION SCHEDULE VIEW</vt:lpstr>
      <vt:lpstr>MENU ITEM PRICE VIEW</vt:lpstr>
      <vt:lpstr>ORDER EMPLOYEE VIEW</vt:lpstr>
      <vt:lpstr>TABLE INFO VIEW</vt:lpstr>
      <vt:lpstr>CONCLUSION: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	Management	System</dc:title>
  <dc:creator>ADMIN</dc:creator>
  <cp:lastModifiedBy>falcon kahuta</cp:lastModifiedBy>
  <cp:revision>1</cp:revision>
  <dcterms:created xsi:type="dcterms:W3CDTF">2025-06-10T17:53:56Z</dcterms:created>
  <dcterms:modified xsi:type="dcterms:W3CDTF">2025-06-10T17:53:56Z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2025-06-10T08:00:00Z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2025-06-10T08:00:00Z</vt:filetime>
  </property>
  <property fmtid="{D5CDD505-2E9C-101B-9397-08002B2CF9AE}" pid="5" name="Producer">
    <vt:lpwstr>Microsoft® PowerPoint® 2013</vt:lpwstr>
  </property>
  <property fmtid="{D5CDD505-2E9C-101B-9397-08002B2CF9AE}" pid="6" name="ICV">
    <vt:lpwstr>5006FA2387B84BF2B9D2792103A2C669_13</vt:lpwstr>
  </property>
  <property fmtid="{D5CDD505-2E9C-101B-9397-08002B2CF9AE}" pid="7" name="KSOProductBuildVer">
    <vt:lpwstr>1033-12.2.0.21179</vt:lpwstr>
  </property>
</Properties>
</file>