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08528466" name="Noor Khan" initials="N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608528466" dt="2025-01-23T08:44:46.784" idx="1">
    <p:pos x="10" y="10"/>
    <p:text/>
  </p:cm>
</p:cmLst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B33B4EE-08AB-4DC5-9E59-92CF2EF59FF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31BCCBF-DC5A-4979-BB21-7BEAABEE049A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EE-08AB-4DC5-9E59-92CF2EF59FF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CCBF-DC5A-4979-BB21-7BEAABEE04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EE-08AB-4DC5-9E59-92CF2EF59FF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CCBF-DC5A-4979-BB21-7BEAABEE049A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EE-08AB-4DC5-9E59-92CF2EF59FF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CCBF-DC5A-4979-BB21-7BEAABEE049A}" type="slidenum">
              <a:rPr lang="en-US" smtClean="0"/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EE-08AB-4DC5-9E59-92CF2EF59FF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CCBF-DC5A-4979-BB21-7BEAABEE04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EE-08AB-4DC5-9E59-92CF2EF59FF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CCBF-DC5A-4979-BB21-7BEAABEE049A}" type="slidenum">
              <a:rPr lang="en-US" smtClean="0"/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EE-08AB-4DC5-9E59-92CF2EF59FF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CCBF-DC5A-4979-BB21-7BEAABEE049A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EE-08AB-4DC5-9E59-92CF2EF59FF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CCBF-DC5A-4979-BB21-7BEAABEE049A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EE-08AB-4DC5-9E59-92CF2EF59FF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CCBF-DC5A-4979-BB21-7BEAABEE049A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EE-08AB-4DC5-9E59-92CF2EF59FF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CCBF-DC5A-4979-BB21-7BEAABEE04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EE-08AB-4DC5-9E59-92CF2EF59FF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CCBF-DC5A-4979-BB21-7BEAABEE04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EE-08AB-4DC5-9E59-92CF2EF59FF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CCBF-DC5A-4979-BB21-7BEAABEE049A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EE-08AB-4DC5-9E59-92CF2EF59FF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CCBF-DC5A-4979-BB21-7BEAABEE04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EE-08AB-4DC5-9E59-92CF2EF59FFC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CCBF-DC5A-4979-BB21-7BEAABEE049A}" type="slidenum">
              <a:rPr lang="en-US" smtClean="0"/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EE-08AB-4DC5-9E59-92CF2EF59FF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CCBF-DC5A-4979-BB21-7BEAABEE049A}" type="slidenum">
              <a:rPr lang="en-US" smtClean="0"/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EE-08AB-4DC5-9E59-92CF2EF59FFC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CCBF-DC5A-4979-BB21-7BEAABEE04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EE-08AB-4DC5-9E59-92CF2EF59FF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CCBF-DC5A-4979-BB21-7BEAABEE049A}" type="slidenum">
              <a:rPr lang="en-US" smtClean="0"/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33B4EE-08AB-4DC5-9E59-92CF2EF59FFC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BCCBF-DC5A-4979-BB21-7BEAABEE049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png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B33B4EE-08AB-4DC5-9E59-92CF2EF59FFC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1BCCBF-DC5A-4979-BB21-7BEAABEE049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5.pn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Restaurant Management System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641990"/>
          </a:xfrm>
        </p:spPr>
        <p:txBody>
          <a:bodyPr>
            <a:normAutofit fontScale="90000" lnSpcReduction="20000"/>
          </a:bodyPr>
          <a:lstStyle/>
          <a:p>
            <a:r>
              <a:rPr lang="en-US" dirty="0"/>
              <a:t>NOOR-US-SABA</a:t>
            </a:r>
            <a:endParaRPr lang="en-US" dirty="0"/>
          </a:p>
          <a:p>
            <a:r>
              <a:rPr lang="en-US" dirty="0"/>
              <a:t>WARDA NOOR</a:t>
            </a:r>
            <a:endParaRPr lang="en-US" dirty="0"/>
          </a:p>
          <a:p>
            <a:r>
              <a:rPr lang="en-US" dirty="0"/>
              <a:t>SAFA WASEEM</a:t>
            </a:r>
            <a:endParaRPr lang="en-US" dirty="0"/>
          </a:p>
          <a:p>
            <a:r>
              <a:rPr lang="en-US" dirty="0"/>
              <a:t>AABRU MUMTAZ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/>
              <a:t>THANK YOU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project implements a basic Restaurant Management System using C++.</a:t>
            </a:r>
            <a:endParaRPr lang="en-US" dirty="0"/>
          </a:p>
          <a:p>
            <a:r>
              <a:rPr lang="en-US" b="1" i="1" u="sng" dirty="0"/>
              <a:t>Key features:</a:t>
            </a:r>
            <a:endParaRPr lang="en-US" b="1" i="1" u="sng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 menu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 staff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Display </a:t>
            </a:r>
            <a:r>
              <a:rPr lang="en-US" dirty="0" err="1"/>
              <a:t>table,choose</a:t>
            </a:r>
            <a:r>
              <a:rPr lang="en-US" dirty="0"/>
              <a:t> </a:t>
            </a:r>
            <a:r>
              <a:rPr lang="en-US" dirty="0" err="1"/>
              <a:t>table,release</a:t>
            </a:r>
            <a:r>
              <a:rPr lang="en-US" dirty="0"/>
              <a:t> table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Take order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Collect feedback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and Constants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03556" y="2159272"/>
            <a:ext cx="9601196" cy="376084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1. Program Purpose: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Manage a restaurant system.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Handles staff, inventory, tables, menu, orders,    and feedback.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Constants Used: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MAX_TABLES = 10MAX_STAFF = 5MAX_ITEMS = 5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Data Arrays: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Staff Names: {"Alice", "Bob", "Charlie", "Daisy",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"Eve"}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Inventory Items: {"Burger", "Pizza", "Pasta", "Salad", "Drinks"}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Stock Levels: {10, 8, 12, 15, 20}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Prices: {5.99, 8.99, 7.49, 4.99, 2.99}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Table Status: {0, 0, ...} (0 = Available, 1 = Occupied)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>
                <a:solidFill>
                  <a:srgbClr val="262626"/>
                </a:solidFill>
              </a:rPr>
              <a:t>Display Menu </a:t>
            </a:r>
            <a:endParaRPr lang="en-US" sz="4100" dirty="0">
              <a:solidFill>
                <a:srgbClr val="26262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5824" y="2556932"/>
            <a:ext cx="3360771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1500">
                <a:solidFill>
                  <a:srgbClr val="262626"/>
                </a:solidFill>
              </a:rPr>
              <a:t> 1. Menu Display:</a:t>
            </a:r>
            <a:endParaRPr lang="en-US" sz="15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500">
                <a:solidFill>
                  <a:srgbClr val="262626"/>
                </a:solidFill>
              </a:rPr>
              <a:t>Function: displayMenu()Displays all available items, prices, and stock levels.</a:t>
            </a:r>
            <a:endParaRPr lang="en-US" sz="15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500">
                <a:solidFill>
                  <a:srgbClr val="262626"/>
                </a:solidFill>
              </a:rPr>
              <a:t>Example Output:</a:t>
            </a:r>
            <a:endParaRPr lang="en-US" sz="15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500">
                <a:solidFill>
                  <a:srgbClr val="262626"/>
                </a:solidFill>
              </a:rPr>
              <a:t>========= MENU =========</a:t>
            </a:r>
            <a:endParaRPr lang="en-US" sz="15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500">
                <a:solidFill>
                  <a:srgbClr val="262626"/>
                </a:solidFill>
              </a:rPr>
              <a:t>1.Burger - $5.99 (10 available)</a:t>
            </a:r>
            <a:endParaRPr lang="en-US" sz="15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500">
                <a:solidFill>
                  <a:srgbClr val="262626"/>
                </a:solidFill>
              </a:rPr>
              <a:t>2. Pizza - $8.99 (8 available)</a:t>
            </a:r>
            <a:endParaRPr lang="en-US" sz="15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500">
                <a:solidFill>
                  <a:srgbClr val="262626"/>
                </a:solidFill>
              </a:rPr>
              <a:t>========================</a:t>
            </a:r>
            <a:endParaRPr lang="en-US" sz="1500">
              <a:solidFill>
                <a:srgbClr val="262626"/>
              </a:solidFill>
            </a:endParaRPr>
          </a:p>
        </p:txBody>
      </p:sp>
      <p:pic>
        <p:nvPicPr>
          <p:cNvPr id="6" name="Picture 5" descr="A computer code with text and numbers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1351281"/>
            <a:ext cx="5278777" cy="398271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 dirty="0">
                <a:solidFill>
                  <a:srgbClr val="262626"/>
                </a:solidFill>
              </a:rPr>
              <a:t>Display Staff </a:t>
            </a:r>
            <a:endParaRPr lang="en-US" sz="4100" dirty="0">
              <a:solidFill>
                <a:srgbClr val="26262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35824" y="2556932"/>
            <a:ext cx="3360771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1300">
                <a:solidFill>
                  <a:srgbClr val="262626"/>
                </a:solidFill>
              </a:rPr>
              <a:t>1.Staff Display:</a:t>
            </a:r>
            <a:endParaRPr lang="en-US" sz="13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300">
                <a:solidFill>
                  <a:srgbClr val="262626"/>
                </a:solidFill>
              </a:rPr>
              <a:t>Function: displayStaff()Prints all staff names in the system.</a:t>
            </a:r>
            <a:endParaRPr lang="en-US" sz="13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300">
                <a:solidFill>
                  <a:srgbClr val="262626"/>
                </a:solidFill>
              </a:rPr>
              <a:t>Example Output:</a:t>
            </a:r>
            <a:endParaRPr lang="en-US" sz="13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300">
                <a:solidFill>
                  <a:srgbClr val="262626"/>
                </a:solidFill>
              </a:rPr>
              <a:t>========= STAFF =========</a:t>
            </a:r>
            <a:endParaRPr lang="en-US" sz="13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300">
                <a:solidFill>
                  <a:srgbClr val="262626"/>
                </a:solidFill>
              </a:rPr>
              <a:t>1.Alice</a:t>
            </a:r>
            <a:endParaRPr lang="en-US" sz="13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300">
                <a:solidFill>
                  <a:srgbClr val="262626"/>
                </a:solidFill>
              </a:rPr>
              <a:t>2. Bob</a:t>
            </a:r>
            <a:endParaRPr lang="en-US" sz="13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300">
                <a:solidFill>
                  <a:srgbClr val="262626"/>
                </a:solidFill>
              </a:rPr>
              <a:t>3. Charlie</a:t>
            </a:r>
            <a:endParaRPr lang="en-US" sz="13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300">
                <a:solidFill>
                  <a:srgbClr val="262626"/>
                </a:solidFill>
              </a:rPr>
              <a:t>4. Daisy</a:t>
            </a:r>
            <a:endParaRPr lang="en-US" sz="13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300">
                <a:solidFill>
                  <a:srgbClr val="262626"/>
                </a:solidFill>
              </a:rPr>
              <a:t>5. Eve</a:t>
            </a:r>
            <a:endParaRPr lang="en-US" sz="13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300">
                <a:solidFill>
                  <a:srgbClr val="262626"/>
                </a:solidFill>
              </a:rPr>
              <a:t>=========================</a:t>
            </a:r>
            <a:endParaRPr lang="en-US" sz="1300">
              <a:solidFill>
                <a:srgbClr val="262626"/>
              </a:solidFill>
            </a:endParaRPr>
          </a:p>
        </p:txBody>
      </p:sp>
      <p:pic>
        <p:nvPicPr>
          <p:cNvPr id="6" name="Picture 5" descr="A text on a white backgroun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2683" y="1544322"/>
            <a:ext cx="5278777" cy="35763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6225" y="982132"/>
            <a:ext cx="6836663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Display Table, Choose Table &amp; Release Table</a:t>
            </a:r>
            <a:endParaRPr lang="en-US" sz="41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73857" y="2556932"/>
            <a:ext cx="6841398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1700"/>
              <a:t>1.DisplayTables():</a:t>
            </a:r>
            <a:endParaRPr lang="en-US" sz="1700"/>
          </a:p>
          <a:p>
            <a:pPr marL="0" indent="0">
              <a:lnSpc>
                <a:spcPct val="90000"/>
              </a:lnSpc>
            </a:pPr>
            <a:r>
              <a:rPr lang="en-US" sz="1700"/>
              <a:t>Functions: Displays table status (Available/Occupied).</a:t>
            </a:r>
            <a:endParaRPr lang="en-US" sz="1700"/>
          </a:p>
          <a:p>
            <a:pPr marL="0" indent="0">
              <a:lnSpc>
                <a:spcPct val="90000"/>
              </a:lnSpc>
            </a:pPr>
            <a:r>
              <a:rPr lang="en-US" sz="1700"/>
              <a:t>2.ChooseTable():</a:t>
            </a:r>
            <a:endParaRPr lang="en-US" sz="1700"/>
          </a:p>
          <a:p>
            <a:pPr marL="0" indent="0">
              <a:lnSpc>
                <a:spcPct val="90000"/>
              </a:lnSpc>
            </a:pPr>
            <a:r>
              <a:rPr lang="en-US" sz="1700"/>
              <a:t>Functions:</a:t>
            </a:r>
            <a:endParaRPr lang="en-US" sz="1700"/>
          </a:p>
          <a:p>
            <a:pPr marL="0" indent="0">
              <a:lnSpc>
                <a:spcPct val="90000"/>
              </a:lnSpc>
            </a:pPr>
            <a:r>
              <a:rPr lang="en-US" sz="1700"/>
              <a:t>Prompts the customer to select a table.</a:t>
            </a:r>
            <a:endParaRPr lang="en-US" sz="1700"/>
          </a:p>
          <a:p>
            <a:pPr marL="0" indent="0">
              <a:lnSpc>
                <a:spcPct val="90000"/>
              </a:lnSpc>
            </a:pPr>
            <a:r>
              <a:rPr lang="en-US" sz="1700"/>
              <a:t>Marks the table as occupied.</a:t>
            </a:r>
            <a:endParaRPr lang="en-US" sz="1700"/>
          </a:p>
          <a:p>
            <a:pPr marL="0" indent="0">
              <a:lnSpc>
                <a:spcPct val="90000"/>
              </a:lnSpc>
            </a:pPr>
            <a:r>
              <a:rPr lang="en-US" sz="1700"/>
              <a:t>Validates input.</a:t>
            </a:r>
            <a:endParaRPr lang="en-US" sz="1700"/>
          </a:p>
          <a:p>
            <a:pPr marL="0" indent="0">
              <a:lnSpc>
                <a:spcPct val="90000"/>
              </a:lnSpc>
            </a:pPr>
            <a:r>
              <a:rPr lang="en-US" sz="1700"/>
              <a:t>2.ReleaseTable(tableNumber):</a:t>
            </a:r>
            <a:endParaRPr lang="en-US" sz="1700"/>
          </a:p>
          <a:p>
            <a:pPr marL="0" indent="0">
              <a:lnSpc>
                <a:spcPct val="90000"/>
              </a:lnSpc>
            </a:pPr>
            <a:r>
              <a:rPr lang="en-US" sz="1700"/>
              <a:t>Functions:  Marks a table as available after use.</a:t>
            </a:r>
            <a:endParaRPr lang="en-US" sz="1700"/>
          </a:p>
        </p:txBody>
      </p:sp>
      <p:pic>
        <p:nvPicPr>
          <p:cNvPr id="8" name="Picture 7" descr="A computer code with text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36" y="1230376"/>
            <a:ext cx="2268802" cy="1653784"/>
          </a:xfrm>
          <a:prstGeom prst="rect">
            <a:avLst/>
          </a:prstGeom>
        </p:spPr>
      </p:pic>
      <p:pic>
        <p:nvPicPr>
          <p:cNvPr id="10" name="Picture 9" descr="A number and symbols on a white background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36" y="2885946"/>
            <a:ext cx="2268802" cy="1042560"/>
          </a:xfrm>
          <a:prstGeom prst="rect">
            <a:avLst/>
          </a:prstGeom>
        </p:spPr>
      </p:pic>
      <p:pic>
        <p:nvPicPr>
          <p:cNvPr id="6" name="Picture 5" descr="A screenshot of a computer code&#10;&#10;Description automatically generated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534" y="3928506"/>
            <a:ext cx="2268802" cy="160869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rgbClr val="262626"/>
                </a:solidFill>
              </a:rPr>
              <a:t>Take Order</a:t>
            </a:r>
            <a:endParaRPr lang="en-US">
              <a:solidFill>
                <a:srgbClr val="26262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6482" y="2556932"/>
            <a:ext cx="6260114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lnSpc>
                <a:spcPct val="90000"/>
              </a:lnSpc>
            </a:pPr>
            <a:r>
              <a:rPr lang="en-US" sz="1700">
                <a:solidFill>
                  <a:srgbClr val="262626"/>
                </a:solidFill>
              </a:rPr>
              <a:t>Take Order :</a:t>
            </a:r>
            <a:endParaRPr lang="en-US" sz="17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700">
                <a:solidFill>
                  <a:srgbClr val="262626"/>
                </a:solidFill>
              </a:rPr>
              <a:t>Function: takeOrder()</a:t>
            </a:r>
            <a:endParaRPr lang="en-US" sz="17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700">
                <a:solidFill>
                  <a:srgbClr val="262626"/>
                </a:solidFill>
              </a:rPr>
              <a:t>Allows the customer to order items.</a:t>
            </a:r>
            <a:endParaRPr lang="en-US" sz="17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700">
                <a:solidFill>
                  <a:srgbClr val="262626"/>
                </a:solidFill>
              </a:rPr>
              <a:t>Checks stock availability.</a:t>
            </a:r>
            <a:endParaRPr lang="en-US" sz="17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700">
                <a:solidFill>
                  <a:srgbClr val="262626"/>
                </a:solidFill>
              </a:rPr>
              <a:t>Updates stock and calculates total bill.</a:t>
            </a:r>
            <a:endParaRPr lang="en-US" sz="17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700">
                <a:solidFill>
                  <a:srgbClr val="262626"/>
                </a:solidFill>
              </a:rPr>
              <a:t>Example Interaction:</a:t>
            </a:r>
            <a:endParaRPr lang="en-US" sz="17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700">
                <a:solidFill>
                  <a:srgbClr val="262626"/>
                </a:solidFill>
              </a:rPr>
              <a:t>Enter item number: 2  </a:t>
            </a:r>
            <a:endParaRPr lang="en-US" sz="17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700">
                <a:solidFill>
                  <a:srgbClr val="262626"/>
                </a:solidFill>
              </a:rPr>
              <a:t>Enter quantity: 3  </a:t>
            </a:r>
            <a:endParaRPr lang="en-US" sz="170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700">
                <a:solidFill>
                  <a:srgbClr val="262626"/>
                </a:solidFill>
              </a:rPr>
              <a:t>Subtotal: $26.97</a:t>
            </a:r>
            <a:endParaRPr lang="en-US" sz="1700">
              <a:solidFill>
                <a:srgbClr val="262626"/>
              </a:solidFill>
            </a:endParaRPr>
          </a:p>
        </p:txBody>
      </p:sp>
      <p:pic>
        <p:nvPicPr>
          <p:cNvPr id="32" name="Picture 31" descr="A screen shot of a computer cod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162" y="1250695"/>
            <a:ext cx="2782333" cy="2178297"/>
          </a:xfrm>
          <a:prstGeom prst="rect">
            <a:avLst/>
          </a:prstGeom>
        </p:spPr>
      </p:pic>
      <p:pic>
        <p:nvPicPr>
          <p:cNvPr id="36" name="Picture 35" descr="A computer code with text&#10;&#10;Description automatically generated with medium confidence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135" y="3505622"/>
            <a:ext cx="2772359" cy="20172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>
                <a:solidFill>
                  <a:srgbClr val="262626"/>
                </a:solidFill>
              </a:rPr>
              <a:t>Collect Feedback ,Billing &amp; Workflow</a:t>
            </a:r>
            <a:endParaRPr lang="en-US" sz="4100">
              <a:solidFill>
                <a:srgbClr val="262626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6482" y="2556932"/>
            <a:ext cx="6260114" cy="331893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90000"/>
              </a:lnSpc>
            </a:pPr>
            <a:r>
              <a:rPr lang="en-US" sz="1000" dirty="0">
                <a:solidFill>
                  <a:srgbClr val="262626"/>
                </a:solidFill>
              </a:rPr>
              <a:t>1.Feedback Collection:</a:t>
            </a:r>
            <a:endParaRPr lang="en-US" sz="1000" dirty="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000" dirty="0">
                <a:solidFill>
                  <a:srgbClr val="262626"/>
                </a:solidFill>
              </a:rPr>
              <a:t>Function: </a:t>
            </a:r>
            <a:r>
              <a:rPr lang="en-US" sz="1000" dirty="0" err="1">
                <a:solidFill>
                  <a:srgbClr val="262626"/>
                </a:solidFill>
              </a:rPr>
              <a:t>collectFeedback</a:t>
            </a:r>
            <a:r>
              <a:rPr lang="en-US" sz="1000" dirty="0">
                <a:solidFill>
                  <a:srgbClr val="262626"/>
                </a:solidFill>
              </a:rPr>
              <a:t>()Prompts the customer to rate their experience (1-5 stars).</a:t>
            </a:r>
            <a:endParaRPr lang="en-US" sz="1000" dirty="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000" dirty="0">
                <a:solidFill>
                  <a:srgbClr val="262626"/>
                </a:solidFill>
              </a:rPr>
              <a:t>Example Interaction:</a:t>
            </a:r>
            <a:endParaRPr lang="en-US" sz="1000" dirty="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000" dirty="0">
                <a:solidFill>
                  <a:srgbClr val="262626"/>
                </a:solidFill>
              </a:rPr>
              <a:t>Please rate your experience (1-5): 4  </a:t>
            </a:r>
            <a:endParaRPr lang="en-US" sz="1000" dirty="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000" dirty="0">
                <a:solidFill>
                  <a:srgbClr val="262626"/>
                </a:solidFill>
              </a:rPr>
              <a:t>Thank you for your feedback!</a:t>
            </a:r>
            <a:endParaRPr lang="en-US" sz="1000" dirty="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000" dirty="0">
                <a:solidFill>
                  <a:srgbClr val="262626"/>
                </a:solidFill>
              </a:rPr>
              <a:t>2. Final Bill Display:</a:t>
            </a:r>
            <a:endParaRPr lang="en-US" sz="1000" dirty="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000" dirty="0">
                <a:solidFill>
                  <a:srgbClr val="262626"/>
                </a:solidFill>
              </a:rPr>
              <a:t>3. Program Workflow:</a:t>
            </a:r>
            <a:endParaRPr lang="en-US" sz="1000" dirty="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000" dirty="0">
                <a:solidFill>
                  <a:srgbClr val="262626"/>
                </a:solidFill>
              </a:rPr>
              <a:t>Display staff.</a:t>
            </a:r>
            <a:endParaRPr lang="en-US" sz="1000" dirty="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000" dirty="0">
                <a:solidFill>
                  <a:srgbClr val="262626"/>
                </a:solidFill>
              </a:rPr>
              <a:t>Show table statuses.</a:t>
            </a:r>
            <a:endParaRPr lang="en-US" sz="1000" dirty="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000" dirty="0">
                <a:solidFill>
                  <a:srgbClr val="262626"/>
                </a:solidFill>
              </a:rPr>
              <a:t>Assign a table.</a:t>
            </a:r>
            <a:endParaRPr lang="en-US" sz="1000" dirty="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000" dirty="0">
                <a:solidFill>
                  <a:srgbClr val="262626"/>
                </a:solidFill>
              </a:rPr>
              <a:t>Place an order.</a:t>
            </a:r>
            <a:endParaRPr lang="en-US" sz="1000" dirty="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000" dirty="0">
                <a:solidFill>
                  <a:srgbClr val="262626"/>
                </a:solidFill>
              </a:rPr>
              <a:t>Display the final bill.</a:t>
            </a:r>
            <a:endParaRPr lang="en-US" sz="1000" dirty="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000" dirty="0">
                <a:solidFill>
                  <a:srgbClr val="262626"/>
                </a:solidFill>
              </a:rPr>
              <a:t>Collect feedback.</a:t>
            </a:r>
            <a:endParaRPr lang="en-US" sz="1000" dirty="0">
              <a:solidFill>
                <a:srgbClr val="262626"/>
              </a:solidFill>
            </a:endParaRPr>
          </a:p>
          <a:p>
            <a:pPr marL="0" indent="0">
              <a:lnSpc>
                <a:spcPct val="90000"/>
              </a:lnSpc>
            </a:pPr>
            <a:r>
              <a:rPr lang="en-US" sz="1000" dirty="0">
                <a:solidFill>
                  <a:srgbClr val="262626"/>
                </a:solidFill>
              </a:rPr>
              <a:t>Release the table.</a:t>
            </a:r>
            <a:endParaRPr lang="en-US" sz="1000" dirty="0">
              <a:solidFill>
                <a:srgbClr val="262626"/>
              </a:solidFill>
            </a:endParaRPr>
          </a:p>
        </p:txBody>
      </p:sp>
      <p:pic>
        <p:nvPicPr>
          <p:cNvPr id="6" name="Picture 5" descr="A screenshot of a computer code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516" y="1543665"/>
            <a:ext cx="2433793" cy="31856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6508" y="982132"/>
            <a:ext cx="6270090" cy="13038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0" fontAlgn="base">
              <a:spcAft>
                <a:spcPct val="0"/>
              </a:spcAft>
            </a:pPr>
            <a:r>
              <a:rPr lang="en-US"/>
              <a:t>                    Main Function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31496" y="2556932"/>
            <a:ext cx="6260114" cy="33189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'main' function provides a menu-driven interface to interact with the system.</a:t>
            </a:r>
            <a:endParaRPr lang="en-US" dirty="0"/>
          </a:p>
          <a:p>
            <a:r>
              <a:rPr lang="en-US" dirty="0"/>
              <a:t>Staff display: show available staff.</a:t>
            </a:r>
            <a:endParaRPr lang="en-US" dirty="0"/>
          </a:p>
          <a:p>
            <a:r>
              <a:rPr lang="en-US" dirty="0"/>
              <a:t>Table management: displays and selects tables.</a:t>
            </a:r>
            <a:endParaRPr lang="en-US" dirty="0"/>
          </a:p>
          <a:p>
            <a:r>
              <a:rPr lang="en-US" dirty="0"/>
              <a:t>Ordering process: take order and calculate bill.</a:t>
            </a:r>
            <a:endParaRPr lang="en-US" dirty="0"/>
          </a:p>
          <a:p>
            <a:endParaRPr lang="en-US" dirty="0"/>
          </a:p>
        </p:txBody>
      </p:sp>
      <p:pic>
        <p:nvPicPr>
          <p:cNvPr id="12" name="Picture 11" descr="A screenshot of a computer program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36" y="1230376"/>
            <a:ext cx="2743200" cy="2014269"/>
          </a:xfrm>
          <a:prstGeom prst="rect">
            <a:avLst/>
          </a:prstGeom>
        </p:spPr>
      </p:pic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2" name="Picture 21" descr="A computer code with tex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236" y="3459553"/>
            <a:ext cx="2743200" cy="2014269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2324</Words>
  <Application>WPS Presentation</Application>
  <PresentationFormat>Widescreen</PresentationFormat>
  <Paragraphs>109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0" baseType="lpstr">
      <vt:lpstr>Arial</vt:lpstr>
      <vt:lpstr>SimSun</vt:lpstr>
      <vt:lpstr>Wingdings</vt:lpstr>
      <vt:lpstr>Arial</vt:lpstr>
      <vt:lpstr>Garamond</vt:lpstr>
      <vt:lpstr>Segoe Print</vt:lpstr>
      <vt:lpstr>Microsoft YaHei</vt:lpstr>
      <vt:lpstr>Arial Unicode MS</vt:lpstr>
      <vt:lpstr>Calibri</vt:lpstr>
      <vt:lpstr>Organic</vt:lpstr>
      <vt:lpstr>Restaurant Management System</vt:lpstr>
      <vt:lpstr>Project Overview</vt:lpstr>
      <vt:lpstr>Introduction and Constants</vt:lpstr>
      <vt:lpstr>Display Menu </vt:lpstr>
      <vt:lpstr>Display Staff </vt:lpstr>
      <vt:lpstr>Display Table, Choose Table &amp; Release Table</vt:lpstr>
      <vt:lpstr>Take Order</vt:lpstr>
      <vt:lpstr>Collect Feedback ,Billing &amp; Workflow</vt:lpstr>
      <vt:lpstr>                    Main Function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Library Management System</dc:title>
  <dc:creator>PMLS</dc:creator>
  <cp:lastModifiedBy>Noor Khan</cp:lastModifiedBy>
  <cp:revision>6</cp:revision>
  <dcterms:created xsi:type="dcterms:W3CDTF">2025-01-18T06:09:00Z</dcterms:created>
  <dcterms:modified xsi:type="dcterms:W3CDTF">2025-01-23T16:48:25Z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3231704BD2CB4EAE824AD051C29D6EFA_13</vt:lpwstr>
  </property>
  <property fmtid="{D5CDD505-2E9C-101B-9397-08002B2CF9AE}" pid="3" name="KSOProductBuildVer">
    <vt:lpwstr>1033-12.2.0.19805</vt:lpwstr>
  </property>
</Properties>
</file>