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88A308-B664-4F48-B3E6-35421629BCC8}">
  <a:tblStyle styleId="{F788A308-B664-4F48-B3E6-35421629BCC8}"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a:tcStyle>
        <a:tcBdr/>
        <a:fill>
          <a:solidFill>
            <a:srgbClr val="E8ECF4"/>
          </a:solidFill>
        </a:fill>
      </a:tcStyle>
    </a:band1H>
    <a:band2H>
      <a:tcTxStyle/>
      <a:tcStyle>
        <a:tcBdr/>
      </a:tcStyle>
    </a:band2H>
    <a:band1V>
      <a:tcTxStyle/>
      <a:tcStyle>
        <a:tcBdr/>
        <a:fill>
          <a:solidFill>
            <a:srgbClr val="E8ECF4"/>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med" len="med"/>
              <a:tailEnd type="none" w="med" len="med"/>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10"/>
              <a:buFont typeface="Calibri"/>
              <a:buNone/>
            </a:pPr>
            <a:r>
              <a:rPr lang="fr-FR" sz="1110" b="0" i="0" u="none" strike="noStrike" cap="none">
                <a:solidFill>
                  <a:schemeClr val="dk1"/>
                </a:solidFill>
                <a:latin typeface="Calibri"/>
                <a:ea typeface="Calibri"/>
                <a:cs typeface="Calibri"/>
                <a:sym typeface="Calibri"/>
              </a:rPr>
              <a:t>Ce modèle peut être utilisé comme fichier de démarrage pour présenter des supports de formation à un groupe.</a:t>
            </a:r>
            <a:endParaRPr/>
          </a:p>
          <a:p>
            <a:pPr marL="0" marR="0" lvl="0" indent="0" algn="l" rtl="0">
              <a:spcBef>
                <a:spcPts val="0"/>
              </a:spcBef>
              <a:spcAft>
                <a:spcPts val="0"/>
              </a:spcAft>
              <a:buNone/>
            </a:pPr>
            <a:endParaRPr sz="111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fr-FR" sz="1110" b="1" i="0" u="none" strike="noStrike" cap="none">
                <a:solidFill>
                  <a:schemeClr val="dk1"/>
                </a:solidFill>
                <a:latin typeface="Calibri"/>
                <a:ea typeface="Calibri"/>
                <a:cs typeface="Calibri"/>
                <a:sym typeface="Calibri"/>
              </a:rPr>
              <a:t>Sections</a:t>
            </a:r>
            <a:endParaRPr sz="111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fr-FR" sz="1110" b="0" i="0" u="none" strike="noStrike" cap="none">
                <a:solidFill>
                  <a:schemeClr val="dk1"/>
                </a:solidFill>
                <a:latin typeface="Calibri"/>
                <a:ea typeface="Calibri"/>
                <a:cs typeface="Calibri"/>
                <a:sym typeface="Calibri"/>
              </a:rPr>
              <a:t>Cliquez avec le bouton droit sur une diapositive pour ajouter des sections. Les sections permettent d’organiser les diapositives et facilitent la collaboration entre plusieurs auteurs.</a:t>
            </a:r>
            <a:endParaRPr sz="111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11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fr-FR" sz="1110" b="1" i="0" u="none" strike="noStrike" cap="none">
                <a:solidFill>
                  <a:schemeClr val="dk1"/>
                </a:solidFill>
                <a:latin typeface="Calibri"/>
                <a:ea typeface="Calibri"/>
                <a:cs typeface="Calibri"/>
                <a:sym typeface="Calibri"/>
              </a:rPr>
              <a:t>Notes</a:t>
            </a:r>
            <a:endParaRPr/>
          </a:p>
          <a:p>
            <a:pPr marL="0" marR="0" lvl="0" indent="0" algn="l" rtl="0">
              <a:spcBef>
                <a:spcPts val="0"/>
              </a:spcBef>
              <a:spcAft>
                <a:spcPts val="0"/>
              </a:spcAft>
              <a:buNone/>
            </a:pPr>
            <a:r>
              <a:rPr lang="fr-FR" sz="1110" b="0" i="0" u="none" strike="noStrike" cap="none">
                <a:solidFill>
                  <a:schemeClr val="dk1"/>
                </a:solidFill>
                <a:latin typeface="Calibri"/>
                <a:ea typeface="Calibri"/>
                <a:cs typeface="Calibri"/>
                <a:sym typeface="Calibri"/>
              </a:rPr>
              <a:t>Utilisez la section Notes pour les notes de présentation ou pour fournir des informations  supplémentaires à l’audience. Affichez ces notes en mode Présentation pendant votre présentation. </a:t>
            </a:r>
            <a:endParaRPr/>
          </a:p>
          <a:p>
            <a:pPr marL="0" marR="0" lvl="0" indent="0" algn="l" rtl="0">
              <a:spcBef>
                <a:spcPts val="0"/>
              </a:spcBef>
              <a:spcAft>
                <a:spcPts val="0"/>
              </a:spcAft>
              <a:buClr>
                <a:schemeClr val="dk1"/>
              </a:buClr>
              <a:buSzPts val="1110"/>
              <a:buFont typeface="Calibri"/>
              <a:buNone/>
            </a:pPr>
            <a:r>
              <a:rPr lang="fr-FR" sz="1110" b="0" i="0" u="none" strike="noStrike" cap="none">
                <a:solidFill>
                  <a:schemeClr val="dk1"/>
                </a:solidFill>
                <a:latin typeface="Calibri"/>
                <a:ea typeface="Calibri"/>
                <a:cs typeface="Calibri"/>
                <a:sym typeface="Calibri"/>
              </a:rPr>
              <a:t>N’oubliez pas de tenir compte de la taille de la police (critère important pour l’accessibilité, la visibilité, l’enregistrement vidéo et la production en ligne)</a:t>
            </a:r>
            <a:endParaRPr/>
          </a:p>
          <a:p>
            <a:pPr marL="0" marR="0" lvl="0" indent="0" algn="l" rtl="0">
              <a:spcBef>
                <a:spcPts val="0"/>
              </a:spcBef>
              <a:spcAft>
                <a:spcPts val="0"/>
              </a:spcAft>
              <a:buNone/>
            </a:pPr>
            <a:endParaRPr sz="111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10"/>
              <a:buFont typeface="Calibri"/>
              <a:buNone/>
            </a:pPr>
            <a:r>
              <a:rPr lang="fr-FR" sz="1110" b="1" i="0" u="none" strike="noStrike" cap="none">
                <a:solidFill>
                  <a:schemeClr val="dk1"/>
                </a:solidFill>
                <a:latin typeface="Calibri"/>
                <a:ea typeface="Calibri"/>
                <a:cs typeface="Calibri"/>
                <a:sym typeface="Calibri"/>
              </a:rPr>
              <a:t>Couleurs coordonnées </a:t>
            </a:r>
            <a:endParaRPr/>
          </a:p>
          <a:p>
            <a:pPr marL="0" marR="0" lvl="0" indent="0" algn="l" rtl="0">
              <a:spcBef>
                <a:spcPts val="0"/>
              </a:spcBef>
              <a:spcAft>
                <a:spcPts val="0"/>
              </a:spcAft>
              <a:buClr>
                <a:schemeClr val="dk1"/>
              </a:buClr>
              <a:buSzPts val="1110"/>
              <a:buFont typeface="Calibri"/>
              <a:buNone/>
            </a:pPr>
            <a:r>
              <a:rPr lang="fr-FR" sz="1110" b="0" i="0" u="none" strike="noStrike" cap="none">
                <a:solidFill>
                  <a:schemeClr val="dk1"/>
                </a:solidFill>
                <a:latin typeface="Calibri"/>
                <a:ea typeface="Calibri"/>
                <a:cs typeface="Calibri"/>
                <a:sym typeface="Calibri"/>
              </a:rPr>
              <a:t>Faites tout particulièrement attention aux diagrammes, graphiques et zones de texte. </a:t>
            </a:r>
            <a:endParaRPr sz="111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fr-FR" sz="1110" b="0" i="0" u="none" strike="noStrike" cap="none">
                <a:solidFill>
                  <a:schemeClr val="dk1"/>
                </a:solidFill>
                <a:latin typeface="Calibri"/>
                <a:ea typeface="Calibri"/>
                <a:cs typeface="Calibri"/>
                <a:sym typeface="Calibri"/>
              </a:rPr>
              <a:t>Tenez compte du fait que les participants imprimeront la présentation en noir et blanc ou nuances de gris. Effectuez un test d’impression pour vérifier que vos couleurs s’impriment correctement en noir et blanc intégral et nuances de gris.</a:t>
            </a:r>
            <a:endParaRPr/>
          </a:p>
          <a:p>
            <a:pPr marL="0" marR="0" lvl="0" indent="0" algn="l" rtl="0">
              <a:spcBef>
                <a:spcPts val="0"/>
              </a:spcBef>
              <a:spcAft>
                <a:spcPts val="0"/>
              </a:spcAft>
              <a:buClr>
                <a:schemeClr val="dk1"/>
              </a:buClr>
              <a:buSzPts val="1110"/>
              <a:buFont typeface="Calibri"/>
              <a:buNone/>
            </a:pPr>
            <a:endParaRPr sz="111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10"/>
              <a:buFont typeface="Calibri"/>
              <a:buNone/>
            </a:pPr>
            <a:r>
              <a:rPr lang="fr-FR" sz="1110" b="1" i="0" u="none" strike="noStrike" cap="none">
                <a:solidFill>
                  <a:schemeClr val="dk1"/>
                </a:solidFill>
                <a:latin typeface="Calibri"/>
                <a:ea typeface="Calibri"/>
                <a:cs typeface="Calibri"/>
                <a:sym typeface="Calibri"/>
              </a:rPr>
              <a:t>Graphiques, tableaux et diagrammes</a:t>
            </a:r>
            <a:endParaRPr/>
          </a:p>
          <a:p>
            <a:pPr marL="0" marR="0" lvl="0" indent="0" algn="l" rtl="0">
              <a:spcBef>
                <a:spcPts val="0"/>
              </a:spcBef>
              <a:spcAft>
                <a:spcPts val="0"/>
              </a:spcAft>
              <a:buNone/>
            </a:pPr>
            <a:r>
              <a:rPr lang="fr-FR" sz="1110" b="0" i="0" u="none" strike="noStrike" cap="none">
                <a:solidFill>
                  <a:schemeClr val="dk1"/>
                </a:solidFill>
                <a:latin typeface="Calibri"/>
                <a:ea typeface="Calibri"/>
                <a:cs typeface="Calibri"/>
                <a:sym typeface="Calibri"/>
              </a:rPr>
              <a:t>Faites en sorte que votre présentation soit simple : utilisez des styles et des couleurs identiques qui ne soient pas gênants.</a:t>
            </a:r>
            <a:endParaRPr/>
          </a:p>
          <a:p>
            <a:pPr marL="0" marR="0" lvl="0" indent="0" algn="l" rtl="0">
              <a:spcBef>
                <a:spcPts val="0"/>
              </a:spcBef>
              <a:spcAft>
                <a:spcPts val="0"/>
              </a:spcAft>
              <a:buNone/>
            </a:pPr>
            <a:r>
              <a:rPr lang="fr-FR" sz="1110" b="0" i="0" u="none" strike="noStrike" cap="none">
                <a:solidFill>
                  <a:schemeClr val="dk1"/>
                </a:solidFill>
                <a:latin typeface="Calibri"/>
                <a:ea typeface="Calibri"/>
                <a:cs typeface="Calibri"/>
                <a:sym typeface="Calibri"/>
              </a:rPr>
              <a:t>Ajoutez une étiquette à tous les graphiques et tableaux.</a:t>
            </a:r>
            <a:endParaRPr/>
          </a:p>
          <a:p>
            <a:pPr marL="0" marR="0" lvl="0" indent="0" algn="l" rtl="0">
              <a:spcBef>
                <a:spcPts val="0"/>
              </a:spcBef>
              <a:spcAft>
                <a:spcPts val="0"/>
              </a:spcAft>
              <a:buNone/>
            </a:pPr>
            <a:endParaRPr sz="111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11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110" b="0" i="0" u="none" strike="noStrike" cap="none">
              <a:solidFill>
                <a:schemeClr val="dk1"/>
              </a:solidFill>
              <a:latin typeface="Calibri"/>
              <a:ea typeface="Calibri"/>
              <a:cs typeface="Calibri"/>
              <a:sym typeface="Calibri"/>
            </a:endParaRPr>
          </a:p>
        </p:txBody>
      </p:sp>
      <p:sp>
        <p:nvSpPr>
          <p:cNvPr id="96" name="Shape 9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4" name="Shape 2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fr-FR" sz="1200" b="0" i="0" u="none" strike="noStrike" cap="none">
                <a:solidFill>
                  <a:schemeClr val="dk1"/>
                </a:solidFill>
                <a:latin typeface="Calibri"/>
                <a:ea typeface="Calibri"/>
                <a:cs typeface="Calibri"/>
                <a:sym typeface="Calibri"/>
              </a:rPr>
              <a:t>Fournissez une brève vue d’ensemble de la présentation. Décrivez l’objectif principal de la présentation et expliquez son importance.</a:t>
            </a:r>
            <a:endParaRPr/>
          </a:p>
          <a:p>
            <a:pPr marL="0" marR="0" lvl="0" indent="0" algn="l" rtl="0">
              <a:lnSpc>
                <a:spcPct val="80000"/>
              </a:lnSpc>
              <a:spcBef>
                <a:spcPts val="0"/>
              </a:spcBef>
              <a:spcAft>
                <a:spcPts val="0"/>
              </a:spcAft>
              <a:buNone/>
            </a:pPr>
            <a:r>
              <a:rPr lang="fr-FR" sz="1200" b="0" i="0" u="none" strike="noStrike" cap="none">
                <a:solidFill>
                  <a:schemeClr val="dk1"/>
                </a:solidFill>
                <a:latin typeface="Calibri"/>
                <a:ea typeface="Calibri"/>
                <a:cs typeface="Calibri"/>
                <a:sym typeface="Calibri"/>
              </a:rPr>
              <a:t>Présentez chaque sujet principal.</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Pour fournir une feuille de route à votre audience, vous pouvez répéter cette diapositive de vue d’ensemble tout au long de la présentation afin de mettre en évidence le sujet suivant.</a:t>
            </a:r>
            <a:endParaRPr/>
          </a:p>
        </p:txBody>
      </p:sp>
      <p:sp>
        <p:nvSpPr>
          <p:cNvPr id="106" name="Shape 10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0" name="Shape 3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3" name="Shape 3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7" name="Shape 33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38" name="Shape 33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23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9" name="Shape 3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2" name="Shape 3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7" name="Shape 3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7" name="Shape 4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Intéractif et non pas dynamique parce que js ne rend pas le site dynamique! Ça peut créer une confusion</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fr-FR" sz="1200" b="0" i="0" u="none" strike="noStrike" cap="none">
                <a:solidFill>
                  <a:schemeClr val="dk1"/>
                </a:solidFill>
                <a:latin typeface="Calibri"/>
                <a:ea typeface="Calibri"/>
                <a:cs typeface="Calibri"/>
                <a:sym typeface="Calibri"/>
              </a:rPr>
              <a:t>Le Javascript est un langage de script simplifié orienté objet dont la syntaxe est basée sur celle du Java.!!! Ce n’est pas orienté objet! Mais plutôt basé sur des objets</a:t>
            </a:r>
            <a:endParaRPr sz="1200" b="0" i="0" u="none" strike="noStrike" cap="none">
              <a:solidFill>
                <a:schemeClr val="dk1"/>
              </a:solidFill>
              <a:latin typeface="Calibri"/>
              <a:ea typeface="Calibri"/>
              <a:cs typeface="Calibri"/>
              <a:sym typeface="Calibri"/>
            </a:endParaRPr>
          </a:p>
        </p:txBody>
      </p:sp>
      <p:sp>
        <p:nvSpPr>
          <p:cNvPr id="117" name="Shape 11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9" name="Shape 4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1" name="Shape 4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3" name="Shape 46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X= position à partir de laquelle nous allons récupérer la chaine (on commence par la position x)</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Y=s’arrêter à la position y-1.</a:t>
            </a:r>
            <a:endParaRPr sz="1200" b="0" i="0" u="none" strike="noStrike" cap="none">
              <a:solidFill>
                <a:schemeClr val="dk1"/>
              </a:solidFill>
              <a:latin typeface="Calibri"/>
              <a:ea typeface="Calibri"/>
              <a:cs typeface="Calibri"/>
              <a:sym typeface="Calibri"/>
            </a:endParaRPr>
          </a:p>
        </p:txBody>
      </p:sp>
      <p:sp>
        <p:nvSpPr>
          <p:cNvPr id="464" name="Shape 46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34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74" name="Shape 4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4" name="Shape 48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Correction</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&lt;!-- CSS --&gt; &lt;style&gt; input { text-align:center; font-family:monospace; font-weight:bold; font-size:18px; color:black; } &lt;/style&gt; &lt;!-- JAVASCRIPT --&gt; &lt;SCRIPT type="text/javascript"&gt; var S = ""; function addCarac(c){ S += c; document.F.aff.value=S; } // évalue l'opération et affiche le résultat function calcule() { with (Math) { S = eval(S); } document.F.aff.value = eval(S); } // efface de l'opération function efface() { S = ""; document.F.aff.value = ""; } // élimine le dernier caractère affiché function corrige() { if (S.length == 0) return; S = S.substr(0, S.length-1); document.F.aff.value = S; } &lt;/SCRIPT&gt; &lt;!-- PARTIE HTML --&gt; &lt;center&gt; &lt;form name="F"&gt; &lt;input type="text" name="aff" value=""&gt; &lt;table border="1"&gt; &lt;tr&gt; &lt;!-- 1ère ligne 1 2 3 --&gt; &lt;td&gt;&lt;input type="button" value="sin" onClick="addCarac('sin(')"&gt;&lt;/td&gt; &lt;td&gt;&lt;input type="button" value="cos" onClick="addCarac('cos(')"&gt;&lt;/td&gt; &lt;td&gt;&lt;input type="button" value="log" onClick="addCarac('log(')"&gt;&lt;/td&gt; &lt;/tr&gt; &lt;tr&gt; &lt;/table&gt; &lt;table border="1"&gt; &lt;tr&gt; &lt;!-- 1ère ligne 1 2 3 --&gt; &lt;td&gt;&lt;input type="button" value="1" onClick="addCarac(1)"&gt;&lt;/td&gt; &lt;td&gt;&lt;input type="button" value="2" onClick="addCarac(2)"&gt;&lt;/td&gt; &lt;td&gt;&lt;input type="button" value="3" onClick="addCarac(3)"&gt;&lt;/td&gt; &lt;/tr&gt; &lt;tr&gt; &lt;td&gt;&lt;input type="button" value="4" onClick="addCarac(4)"&gt;&lt;/td&gt; &lt;td&gt;&lt;input type="button" value="5" onClick="addCarac(5)"&gt;&lt;/td&gt; &lt;td&gt;&lt;input type="button" value="6" onClick="addCarac(6)"&gt;&lt;/td&gt; &lt;tr&gt; &lt;td&gt;&lt;input type="button" value="7" onClick="addCarac(7)"&gt;&lt;/td&gt; &lt;td&gt;&lt;input type="button" value="8" onClick="addCarac(8)"&gt;&lt;/td&gt; &lt;td&gt;&lt;input type="button" value="9" onClick="addCarac(9)"&gt;&lt;/td&gt; &lt;/tr&gt; &lt;tr&gt; &lt;td&gt;&lt;input type="button" value="(" onClick="addCarac('(')"&gt;&lt;/td&gt; &lt;td&gt;&lt;input type="button" value="0" onClick="addCarac(0)"&gt;&lt;/td&gt; &lt;td&gt;&lt;input type="button" value=")" onClick="addCarac(')')"&gt;&lt;/td&gt; &lt;/tr&gt; &lt;tr&gt; &lt;td&gt;&lt;input type="button" value="*" onClick="addCarac('*')"&gt;&lt;/td&gt; &lt;td&gt;&lt;input type="button" value="-" onClick="addCarac('-')"&gt;&lt;/td&gt; &lt;td&gt;&lt;input type="button" value="+" onClick="addCarac('+')"&gt;&lt;/td&gt; &lt;/tr&gt; &lt;tr&gt; &lt;td&gt;&lt;input type="button" value="/" onClick="addCarac('/')"&gt;&lt;/td&gt; &lt;td&gt;&lt;input type="button" value="." onClick="addCarac('.')"&gt;&lt;/td&gt; &lt;td&gt;&lt;input type="button" value="C" onClick="efface()"&gt;&lt;/td&gt; &lt;/tr&gt; &lt;tr&gt; &lt;td&gt;&lt;/td&gt; &lt;td&gt;&lt;input type="button" value="=" onClick="calcule()"&gt;&lt;/td&gt; &lt;td&gt;&lt;input type="button" value="E" onClick="corrige()"&gt;&lt;/td&gt; &lt;/tr&gt; &lt;/table&gt; &lt;/form&gt; &lt;/center&gt;</a:t>
            </a:r>
            <a:endParaRPr sz="1200" b="0" i="0" u="none" strike="noStrike" cap="none">
              <a:solidFill>
                <a:schemeClr val="dk1"/>
              </a:solidFill>
              <a:latin typeface="Calibri"/>
              <a:ea typeface="Calibri"/>
              <a:cs typeface="Calibri"/>
              <a:sym typeface="Calibri"/>
            </a:endParaRPr>
          </a:p>
        </p:txBody>
      </p:sp>
      <p:sp>
        <p:nvSpPr>
          <p:cNvPr id="485" name="Shape 48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36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95" name="Shape 4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20" name="Shape 5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34" name="Shape 5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48" name="Shape 5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64" name="Shape 5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0" name="Shape 580"/>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fr-FR" sz="1200" b="0" i="0" u="none" strike="noStrike" cap="none">
                <a:solidFill>
                  <a:schemeClr val="dk1"/>
                </a:solidFill>
                <a:latin typeface="Calibri"/>
                <a:ea typeface="Calibri"/>
                <a:cs typeface="Calibri"/>
                <a:sym typeface="Calibri"/>
              </a:rPr>
              <a:t>Utiliser un en-tête de section pour chacun des sujets afin de définir une transition claire pour l’audience.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81" name="Shape 581"/>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Calibri"/>
                <a:ea typeface="Calibri"/>
                <a:cs typeface="Calibri"/>
                <a:sym typeface="Calibri"/>
              </a:rPr>
              <a:pPr marL="0" marR="0" lvl="0" indent="0" algn="r" rtl="0">
                <a:spcBef>
                  <a:spcPts val="0"/>
                </a:spcBef>
                <a:spcAft>
                  <a:spcPts val="0"/>
                </a:spcAft>
                <a:buNone/>
              </a:pPr>
              <a:t>42</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a:stretch/>
        </p:blipFill>
        <p:spPr>
          <a:xfrm>
            <a:off x="43543" y="0"/>
            <a:ext cx="9100457" cy="6879771"/>
          </a:xfrm>
          <a:prstGeom prst="rect">
            <a:avLst/>
          </a:prstGeom>
          <a:noFill/>
          <a:ln>
            <a:noFill/>
          </a:ln>
        </p:spPr>
      </p:pic>
      <p:sp>
        <p:nvSpPr>
          <p:cNvPr id="19" name="Shape 19"/>
          <p:cNvSpPr txBox="1">
            <a:spLocks noGrp="1"/>
          </p:cNvSpPr>
          <p:nvPr>
            <p:ph type="ctrTitle"/>
          </p:nvPr>
        </p:nvSpPr>
        <p:spPr>
          <a:xfrm>
            <a:off x="2590800" y="2286000"/>
            <a:ext cx="6180224" cy="1470025"/>
          </a:xfrm>
          <a:prstGeom prst="rect">
            <a:avLst/>
          </a:prstGeom>
          <a:noFill/>
          <a:ln>
            <a:noFill/>
          </a:ln>
        </p:spPr>
        <p:txBody>
          <a:bodyPr spcFirstLastPara="1" wrap="square" lIns="91425" tIns="91425" rIns="91425" bIns="91425" anchor="t" anchorCtr="0"/>
          <a:lstStyle>
            <a:lvl1pPr marR="0" lvl="0" algn="r" rtl="0">
              <a:spcBef>
                <a:spcPts val="0"/>
              </a:spcBef>
              <a:spcAft>
                <a:spcPts val="0"/>
              </a:spcAft>
              <a:buClr>
                <a:srgbClr val="003300"/>
              </a:buClr>
              <a:buSzPts val="4400"/>
              <a:buFont typeface="Calibri"/>
              <a:buNone/>
              <a:defRPr sz="4400" b="1" i="0" u="none" strike="noStrike" cap="small">
                <a:solidFill>
                  <a:srgbClr val="0033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subTitle" idx="1"/>
          </p:nvPr>
        </p:nvSpPr>
        <p:spPr>
          <a:xfrm>
            <a:off x="3962400" y="4038600"/>
            <a:ext cx="4772528" cy="990600"/>
          </a:xfrm>
          <a:prstGeom prst="rect">
            <a:avLst/>
          </a:prstGeom>
          <a:noFill/>
          <a:ln>
            <a:noFill/>
          </a:ln>
        </p:spPr>
        <p:txBody>
          <a:bodyPr spcFirstLastPara="1" wrap="square" lIns="91425" tIns="91425" rIns="91425" bIns="91425" anchor="t" anchorCtr="0"/>
          <a:lstStyle>
            <a:lvl1pPr marR="0" lvl="0" algn="r" rtl="0">
              <a:spcBef>
                <a:spcPts val="400"/>
              </a:spcBef>
              <a:spcAft>
                <a:spcPts val="0"/>
              </a:spcAft>
              <a:buClr>
                <a:schemeClr val="dk1"/>
              </a:buClr>
              <a:buSzPts val="2000"/>
              <a:buFont typeface="Arial"/>
              <a:buNone/>
              <a:defRPr sz="2000" b="0" i="0" u="none" strike="noStrike" cap="none">
                <a:solidFill>
                  <a:schemeClr val="dk1"/>
                </a:solidFill>
                <a:latin typeface="Georgia"/>
                <a:ea typeface="Georgia"/>
                <a:cs typeface="Georgia"/>
                <a:sym typeface="Georgia"/>
              </a:defRPr>
            </a:lvl1pPr>
            <a:lvl2pPr marR="0" lvl="1"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2pPr>
            <a:lvl3pPr marR="0" lvl="2"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R="0" lvl="3" algn="ctr"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R="0" lvl="4" algn="ctr"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1" name="Shape 21"/>
          <p:cNvPicPr preferRelativeResize="0"/>
          <p:nvPr/>
        </p:nvPicPr>
        <p:blipFill rotWithShape="1">
          <a:blip r:embed="rId3">
            <a:alphaModFix/>
          </a:blip>
          <a:srcRect/>
          <a:stretch/>
        </p:blipFill>
        <p:spPr>
          <a:xfrm>
            <a:off x="0" y="1251"/>
            <a:ext cx="3721618" cy="6858000"/>
          </a:xfrm>
          <a:prstGeom prst="rect">
            <a:avLst/>
          </a:prstGeom>
          <a:noFill/>
          <a:ln>
            <a:noFill/>
          </a:ln>
        </p:spPr>
      </p:pic>
      <p:sp>
        <p:nvSpPr>
          <p:cNvPr id="22" name="Shape 22"/>
          <p:cNvSpPr>
            <a:spLocks noGrp="1"/>
          </p:cNvSpPr>
          <p:nvPr>
            <p:ph type="pic" idx="2"/>
          </p:nvPr>
        </p:nvSpPr>
        <p:spPr>
          <a:xfrm>
            <a:off x="6858000" y="5105400"/>
            <a:ext cx="1828800" cy="990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Shape 81"/>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84"/>
        <p:cNvGrpSpPr/>
        <p:nvPr/>
      </p:nvGrpSpPr>
      <p:grpSpPr>
        <a:xfrm>
          <a:off x="0" y="0"/>
          <a:ext cx="0" cy="0"/>
          <a:chOff x="0" y="0"/>
          <a:chExt cx="0" cy="0"/>
        </a:xfrm>
      </p:grpSpPr>
      <p:sp>
        <p:nvSpPr>
          <p:cNvPr id="85" name="Shape 85"/>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Arrière-plan uniquement">
  <p:cSld name="Arrière-plan uniquement">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2">
            <a:alphaModFix/>
          </a:blip>
          <a:srcRect/>
          <a:stretch/>
        </p:blipFill>
        <p:spPr>
          <a:xfrm>
            <a:off x="43543" y="0"/>
            <a:ext cx="9100457" cy="6879771"/>
          </a:xfrm>
          <a:prstGeom prst="rect">
            <a:avLst/>
          </a:prstGeom>
          <a:noFill/>
          <a:ln>
            <a:noFill/>
          </a:ln>
        </p:spPr>
      </p:pic>
      <p:sp>
        <p:nvSpPr>
          <p:cNvPr id="90" name="Shape 90"/>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6858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8768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p:cSld name="Titre et contenu">
    <p:bg>
      <p:bgPr>
        <a:blipFill rotWithShape="1">
          <a:blip r:embed="rId2">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62000" y="269632"/>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Shape 32"/>
          <p:cNvSpPr txBox="1">
            <a:spLocks noGrp="1"/>
          </p:cNvSpPr>
          <p:nvPr>
            <p:ph type="body" idx="1"/>
          </p:nvPr>
        </p:nvSpPr>
        <p:spPr>
          <a:xfrm>
            <a:off x="762000" y="1596413"/>
            <a:ext cx="8077200" cy="42973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tête de section">
  <p:cSld name="En-tête de section">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2">
            <a:alphaModFix/>
          </a:blip>
          <a:srcRect/>
          <a:stretch/>
        </p:blipFill>
        <p:spPr>
          <a:xfrm>
            <a:off x="43543" y="0"/>
            <a:ext cx="9100457" cy="6879771"/>
          </a:xfrm>
          <a:prstGeom prst="rect">
            <a:avLst/>
          </a:prstGeom>
          <a:noFill/>
          <a:ln>
            <a:noFill/>
          </a:ln>
        </p:spPr>
      </p:pic>
      <p:pic>
        <p:nvPicPr>
          <p:cNvPr id="38" name="Shape 38"/>
          <p:cNvPicPr preferRelativeResize="0"/>
          <p:nvPr/>
        </p:nvPicPr>
        <p:blipFill rotWithShape="1">
          <a:blip r:embed="rId3">
            <a:alphaModFix/>
          </a:blip>
          <a:srcRect/>
          <a:stretch/>
        </p:blipFill>
        <p:spPr>
          <a:xfrm rot="5400000">
            <a:off x="3161049" y="-3176815"/>
            <a:ext cx="2819400" cy="9173031"/>
          </a:xfrm>
          <a:prstGeom prst="rect">
            <a:avLst/>
          </a:prstGeom>
          <a:noFill/>
          <a:ln>
            <a:noFill/>
          </a:ln>
        </p:spPr>
      </p:pic>
      <p:sp>
        <p:nvSpPr>
          <p:cNvPr id="39" name="Shape 39"/>
          <p:cNvSpPr txBox="1">
            <a:spLocks noGrp="1"/>
          </p:cNvSpPr>
          <p:nvPr>
            <p:ph type="title"/>
          </p:nvPr>
        </p:nvSpPr>
        <p:spPr>
          <a:xfrm>
            <a:off x="4572000" y="3048000"/>
            <a:ext cx="4343400" cy="136207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003300"/>
              </a:buClr>
              <a:buSzPts val="4000"/>
              <a:buFont typeface="Calibri"/>
              <a:buNone/>
              <a:defRPr sz="4000" b="1" i="0" u="none" strike="noStrike" cap="small">
                <a:solidFill>
                  <a:srgbClr val="0033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Shape 40"/>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
        <p:nvSpPr>
          <p:cNvPr id="43" name="Shape 43"/>
          <p:cNvSpPr>
            <a:spLocks noGrp="1"/>
          </p:cNvSpPr>
          <p:nvPr>
            <p:ph type="pic" idx="2"/>
          </p:nvPr>
        </p:nvSpPr>
        <p:spPr>
          <a:xfrm>
            <a:off x="6781800" y="5334000"/>
            <a:ext cx="2133600" cy="990600"/>
          </a:xfrm>
          <a:prstGeom prst="rect">
            <a:avLst/>
          </a:prstGeom>
          <a:noFill/>
          <a:ln>
            <a:noFill/>
          </a:ln>
        </p:spPr>
        <p:txBody>
          <a:bodyPr spcFirstLastPara="1" wrap="square" lIns="91425" tIns="91425" rIns="91425" bIns="91425" anchor="t" anchorCtr="0"/>
          <a:lstStyle>
            <a:lvl1pPr marR="0" lvl="0" algn="ctr"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Shape 46"/>
          <p:cNvSpPr txBox="1">
            <a:spLocks noGrp="1"/>
          </p:cNvSpPr>
          <p:nvPr>
            <p:ph type="body" idx="1"/>
          </p:nvPr>
        </p:nvSpPr>
        <p:spPr>
          <a:xfrm>
            <a:off x="6858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6858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48736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48736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858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Shape 55"/>
          <p:cNvSpPr txBox="1">
            <a:spLocks noGrp="1"/>
          </p:cNvSpPr>
          <p:nvPr>
            <p:ph type="body" idx="1"/>
          </p:nvPr>
        </p:nvSpPr>
        <p:spPr>
          <a:xfrm>
            <a:off x="38036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858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Shape 62"/>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 name="Shape 69"/>
          <p:cNvSpPr txBox="1">
            <a:spLocks noGrp="1"/>
          </p:cNvSpPr>
          <p:nvPr>
            <p:ph type="body" idx="1"/>
          </p:nvPr>
        </p:nvSpPr>
        <p:spPr>
          <a:xfrm rot="5400000">
            <a:off x="2537618" y="-175418"/>
            <a:ext cx="4525963" cy="80772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48847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Shape 75"/>
          <p:cNvSpPr txBox="1">
            <a:spLocks noGrp="1"/>
          </p:cNvSpPr>
          <p:nvPr>
            <p:ph type="body" idx="1"/>
          </p:nvPr>
        </p:nvSpPr>
        <p:spPr>
          <a:xfrm rot="5400000">
            <a:off x="769937" y="266700"/>
            <a:ext cx="5851525" cy="58674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4">
            <a:alphaModFix/>
          </a:blip>
          <a:srcRect/>
          <a:stretch/>
        </p:blipFill>
        <p:spPr>
          <a:xfrm>
            <a:off x="43543" y="0"/>
            <a:ext cx="9100457" cy="6879771"/>
          </a:xfrm>
          <a:prstGeom prst="rect">
            <a:avLst/>
          </a:prstGeom>
          <a:noFill/>
          <a:ln>
            <a:noFill/>
          </a:ln>
        </p:spPr>
      </p:pic>
      <p:sp>
        <p:nvSpPr>
          <p:cNvPr id="11" name="Shape 11"/>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Shape 12"/>
          <p:cNvSpPr txBox="1">
            <a:spLocks noGrp="1"/>
          </p:cNvSpPr>
          <p:nvPr>
            <p:ph type="body" idx="1"/>
          </p:nvPr>
        </p:nvSpPr>
        <p:spPr>
          <a:xfrm>
            <a:off x="762000" y="1600200"/>
            <a:ext cx="80772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a:t>
            </a:fld>
            <a:endParaRPr/>
          </a:p>
        </p:txBody>
      </p:sp>
      <p:pic>
        <p:nvPicPr>
          <p:cNvPr id="16" name="Shape 16"/>
          <p:cNvPicPr preferRelativeResize="0"/>
          <p:nvPr/>
        </p:nvPicPr>
        <p:blipFill rotWithShape="1">
          <a:blip r:embed="rId15">
            <a:alphaModFix/>
          </a:blip>
          <a:srcRect/>
          <a:stretch/>
        </p:blipFill>
        <p:spPr>
          <a:xfrm>
            <a:off x="-152400" y="-109183"/>
            <a:ext cx="818707" cy="708318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590800" y="2286000"/>
            <a:ext cx="6180224" cy="14700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9ED6"/>
              </a:buClr>
              <a:buSzPts val="3959"/>
              <a:buFont typeface="Calibri"/>
              <a:buNone/>
            </a:pPr>
            <a:r>
              <a:rPr lang="fr-FR" sz="3959" b="1" i="0" u="none" strike="noStrike" cap="small">
                <a:solidFill>
                  <a:srgbClr val="009ED6"/>
                </a:solidFill>
                <a:latin typeface="Calibri"/>
                <a:ea typeface="Calibri"/>
                <a:cs typeface="Calibri"/>
                <a:sym typeface="Calibri"/>
              </a:rPr>
              <a:t>Le langage			 </a:t>
            </a:r>
            <a:br>
              <a:rPr lang="fr-FR" sz="3959" b="1" i="0" u="none" strike="noStrike" cap="small">
                <a:solidFill>
                  <a:srgbClr val="009ED6"/>
                </a:solidFill>
                <a:latin typeface="Calibri"/>
                <a:ea typeface="Calibri"/>
                <a:cs typeface="Calibri"/>
                <a:sym typeface="Calibri"/>
              </a:rPr>
            </a:br>
            <a:r>
              <a:rPr lang="fr-FR" sz="4770" b="1" i="0" u="none" strike="noStrike" cap="small">
                <a:solidFill>
                  <a:srgbClr val="FF0000"/>
                </a:solidFill>
                <a:latin typeface="Calibri"/>
                <a:ea typeface="Calibri"/>
                <a:cs typeface="Calibri"/>
                <a:sym typeface="Calibri"/>
              </a:rPr>
              <a:t>JavaScript</a:t>
            </a:r>
            <a:endParaRPr sz="3959" b="1" i="0" u="none" strike="noStrike" cap="small">
              <a:solidFill>
                <a:srgbClr val="FF0000"/>
              </a:solidFill>
              <a:latin typeface="Calibri"/>
              <a:ea typeface="Calibri"/>
              <a:cs typeface="Calibri"/>
              <a:sym typeface="Calibri"/>
            </a:endParaRPr>
          </a:p>
        </p:txBody>
      </p:sp>
      <p:sp>
        <p:nvSpPr>
          <p:cNvPr id="99" name="Shape 99"/>
          <p:cNvSpPr txBox="1">
            <a:spLocks noGrp="1"/>
          </p:cNvSpPr>
          <p:nvPr>
            <p:ph type="subTitle" idx="1"/>
          </p:nvPr>
        </p:nvSpPr>
        <p:spPr>
          <a:xfrm>
            <a:off x="3962400" y="4038600"/>
            <a:ext cx="4772528" cy="183867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Module : Technologie Web</a:t>
            </a:r>
            <a:endParaRPr/>
          </a:p>
          <a:p>
            <a:pPr marL="0" marR="0" lvl="0" indent="0" algn="r" rtl="0">
              <a:spcBef>
                <a:spcPts val="480"/>
              </a:spcBef>
              <a:spcAft>
                <a:spcPts val="0"/>
              </a:spcAft>
              <a:buClr>
                <a:schemeClr val="dk1"/>
              </a:buClr>
              <a:buSzPts val="2400"/>
              <a:buFont typeface="Arial"/>
              <a:buNone/>
            </a:pPr>
            <a:endParaRPr/>
          </a:p>
        </p:txBody>
      </p:sp>
      <p:sp>
        <p:nvSpPr>
          <p:cNvPr id="102" name="Shape 102"/>
          <p:cNvSpPr txBox="1"/>
          <p:nvPr/>
        </p:nvSpPr>
        <p:spPr>
          <a:xfrm>
            <a:off x="0" y="6516052"/>
            <a:ext cx="91440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b="0" i="0" u="none" strike="noStrike" cap="none">
                <a:solidFill>
                  <a:schemeClr val="dk1"/>
                </a:solidFill>
                <a:latin typeface="Calibri"/>
                <a:ea typeface="Calibri"/>
                <a:cs typeface="Calibri"/>
                <a:sym typeface="Calibri"/>
              </a:rPr>
              <a:t>UP WEB</a:t>
            </a:r>
            <a:endParaRPr sz="1800" b="0" i="0" u="none" strike="noStrike" cap="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194" name="Shape 194"/>
          <p:cNvSpPr txBox="1">
            <a:spLocks noGrp="1"/>
          </p:cNvSpPr>
          <p:nvPr>
            <p:ph type="body" idx="1"/>
          </p:nvPr>
        </p:nvSpPr>
        <p:spPr>
          <a:xfrm>
            <a:off x="611560" y="1740162"/>
            <a:ext cx="7901014" cy="492919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Ecrire un script qui vous permet de réaliser les boites de dialogue suivantes:</a:t>
            </a:r>
            <a:endParaRPr/>
          </a:p>
        </p:txBody>
      </p:sp>
      <p:pic>
        <p:nvPicPr>
          <p:cNvPr id="195" name="Shape 195"/>
          <p:cNvPicPr preferRelativeResize="0"/>
          <p:nvPr/>
        </p:nvPicPr>
        <p:blipFill rotWithShape="1">
          <a:blip r:embed="rId3">
            <a:alphaModFix/>
          </a:blip>
          <a:srcRect/>
          <a:stretch/>
        </p:blipFill>
        <p:spPr>
          <a:xfrm>
            <a:off x="826918" y="3071414"/>
            <a:ext cx="5329258" cy="1509714"/>
          </a:xfrm>
          <a:prstGeom prst="rect">
            <a:avLst/>
          </a:prstGeom>
          <a:noFill/>
          <a:ln>
            <a:noFill/>
          </a:ln>
        </p:spPr>
      </p:pic>
      <p:pic>
        <p:nvPicPr>
          <p:cNvPr id="196" name="Shape 196"/>
          <p:cNvPicPr preferRelativeResize="0"/>
          <p:nvPr/>
        </p:nvPicPr>
        <p:blipFill rotWithShape="1">
          <a:blip r:embed="rId4">
            <a:alphaModFix/>
          </a:blip>
          <a:srcRect/>
          <a:stretch/>
        </p:blipFill>
        <p:spPr>
          <a:xfrm>
            <a:off x="2467609" y="5220176"/>
            <a:ext cx="2047875" cy="1238250"/>
          </a:xfrm>
          <a:prstGeom prst="rect">
            <a:avLst/>
          </a:prstGeom>
          <a:noFill/>
          <a:ln>
            <a:noFill/>
          </a:ln>
        </p:spPr>
      </p:pic>
      <p:pic>
        <p:nvPicPr>
          <p:cNvPr id="197" name="Shape 197"/>
          <p:cNvPicPr preferRelativeResize="0"/>
          <p:nvPr/>
        </p:nvPicPr>
        <p:blipFill rotWithShape="1">
          <a:blip r:embed="rId5">
            <a:alphaModFix/>
          </a:blip>
          <a:srcRect/>
          <a:stretch/>
        </p:blipFill>
        <p:spPr>
          <a:xfrm>
            <a:off x="5364088" y="5220176"/>
            <a:ext cx="2057400" cy="1238250"/>
          </a:xfrm>
          <a:prstGeom prst="rect">
            <a:avLst/>
          </a:prstGeom>
          <a:noFill/>
          <a:ln>
            <a:noFill/>
          </a:ln>
        </p:spPr>
      </p:pic>
      <p:cxnSp>
        <p:nvCxnSpPr>
          <p:cNvPr id="198" name="Shape 198"/>
          <p:cNvCxnSpPr/>
          <p:nvPr/>
        </p:nvCxnSpPr>
        <p:spPr>
          <a:xfrm>
            <a:off x="3491880" y="4654952"/>
            <a:ext cx="0" cy="508074"/>
          </a:xfrm>
          <a:prstGeom prst="straightConnector1">
            <a:avLst/>
          </a:prstGeom>
          <a:noFill/>
          <a:ln w="38100" cap="flat" cmpd="sng">
            <a:solidFill>
              <a:schemeClr val="dk1"/>
            </a:solidFill>
            <a:prstDash val="solid"/>
            <a:round/>
            <a:headEnd type="none" w="med" len="med"/>
            <a:tailEnd type="stealth" w="lg" len="lg"/>
          </a:ln>
          <a:effectLst>
            <a:outerShdw blurRad="40000" dist="23000" dir="5400000" rotWithShape="0">
              <a:srgbClr val="000000">
                <a:alpha val="34901"/>
              </a:srgbClr>
            </a:outerShdw>
          </a:effectLst>
        </p:spPr>
      </p:cxnSp>
      <p:cxnSp>
        <p:nvCxnSpPr>
          <p:cNvPr id="199" name="Shape 199"/>
          <p:cNvCxnSpPr/>
          <p:nvPr/>
        </p:nvCxnSpPr>
        <p:spPr>
          <a:xfrm>
            <a:off x="4559424" y="5949280"/>
            <a:ext cx="732656" cy="0"/>
          </a:xfrm>
          <a:prstGeom prst="straightConnector1">
            <a:avLst/>
          </a:prstGeom>
          <a:noFill/>
          <a:ln w="38100" cap="flat" cmpd="sng">
            <a:solidFill>
              <a:schemeClr val="dk1"/>
            </a:solidFill>
            <a:prstDash val="solid"/>
            <a:round/>
            <a:headEnd type="none" w="med" len="med"/>
            <a:tailEnd type="stealth" w="lg" len="lg"/>
          </a:ln>
          <a:effectLst>
            <a:outerShdw blurRad="40000" dist="23000" dir="5400000" rotWithShape="0">
              <a:srgbClr val="000000">
                <a:alpha val="34901"/>
              </a:srgbClr>
            </a:outerShdw>
          </a:effectLst>
        </p:spPr>
      </p:cxnSp>
      <p:sp>
        <p:nvSpPr>
          <p:cNvPr id="200" name="Shape 200"/>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Exercice 1</a:t>
            </a:r>
            <a:endParaRPr sz="4400" b="1" i="0" u="none" strike="noStrike" cap="none">
              <a:solidFill>
                <a:schemeClr val="dk1"/>
              </a:solidFill>
              <a:latin typeface="Calibri"/>
              <a:ea typeface="Calibri"/>
              <a:cs typeface="Calibri"/>
              <a:sym typeface="Calibri"/>
            </a:endParaRPr>
          </a:p>
        </p:txBody>
      </p:sp>
      <p:sp>
        <p:nvSpPr>
          <p:cNvPr id="201" name="Shape 201"/>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202" name="Shape 202"/>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10</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208" name="Shape 208"/>
          <p:cNvSpPr txBox="1">
            <a:spLocks noGrp="1"/>
          </p:cNvSpPr>
          <p:nvPr>
            <p:ph type="body" idx="1"/>
          </p:nvPr>
        </p:nvSpPr>
        <p:spPr>
          <a:xfrm>
            <a:off x="701724" y="2060848"/>
            <a:ext cx="7974732" cy="3052936"/>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9ED6"/>
              </a:buClr>
              <a:buSzPts val="2800"/>
              <a:buFont typeface="Arial"/>
              <a:buNone/>
            </a:pPr>
            <a:r>
              <a:rPr lang="fr-FR" sz="2800" b="0" i="0" u="none" strike="noStrike" cap="none">
                <a:solidFill>
                  <a:srgbClr val="009ED6"/>
                </a:solidFill>
                <a:latin typeface="Calibri"/>
                <a:ea typeface="Calibri"/>
                <a:cs typeface="Calibri"/>
                <a:sym typeface="Calibri"/>
              </a:rPr>
              <a:t>Commentaires en JavaScript :</a:t>
            </a:r>
            <a:endParaRPr/>
          </a:p>
          <a:p>
            <a:pPr marL="342900" marR="0" lvl="0" indent="-342900" algn="just" rtl="0">
              <a:lnSpc>
                <a:spcPct val="150000"/>
              </a:lnSpc>
              <a:spcBef>
                <a:spcPts val="560"/>
              </a:spcBef>
              <a:spcAft>
                <a:spcPts val="0"/>
              </a:spcAft>
              <a:buClr>
                <a:schemeClr val="dk1"/>
              </a:buClr>
              <a:buSzPts val="2800"/>
              <a:buFont typeface="Arial"/>
              <a:buChar char="•"/>
            </a:pPr>
            <a:r>
              <a:rPr lang="fr-FR" sz="2800" b="0" i="0" u="none" strike="noStrike" cap="none">
                <a:solidFill>
                  <a:schemeClr val="dk1"/>
                </a:solidFill>
                <a:latin typeface="Calibri"/>
                <a:ea typeface="Calibri"/>
                <a:cs typeface="Calibri"/>
                <a:sym typeface="Calibri"/>
              </a:rPr>
              <a:t>Utiliser // pour les commentaires sur une ligne.</a:t>
            </a:r>
            <a:endParaRPr/>
          </a:p>
          <a:p>
            <a:pPr marL="342900" marR="0" lvl="0" indent="-342900" algn="just" rtl="0">
              <a:lnSpc>
                <a:spcPct val="150000"/>
              </a:lnSpc>
              <a:spcBef>
                <a:spcPts val="560"/>
              </a:spcBef>
              <a:spcAft>
                <a:spcPts val="0"/>
              </a:spcAft>
              <a:buClr>
                <a:schemeClr val="dk1"/>
              </a:buClr>
              <a:buSzPts val="2800"/>
              <a:buFont typeface="Arial"/>
              <a:buChar char="•"/>
            </a:pPr>
            <a:r>
              <a:rPr lang="fr-FR" sz="2800" b="0" i="0" u="none" strike="noStrike" cap="none">
                <a:solidFill>
                  <a:schemeClr val="dk1"/>
                </a:solidFill>
                <a:latin typeface="Calibri"/>
                <a:ea typeface="Calibri"/>
                <a:cs typeface="Calibri"/>
                <a:sym typeface="Calibri"/>
              </a:rPr>
              <a:t>Utiliser au début /* et à la fin */ pour les commentaires sur plusieurs lignes.</a:t>
            </a:r>
            <a:endParaRPr/>
          </a:p>
        </p:txBody>
      </p:sp>
      <p:sp>
        <p:nvSpPr>
          <p:cNvPr id="209" name="Shape 209"/>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Commentaires</a:t>
            </a:r>
            <a:endParaRPr sz="4400" b="1" i="0" u="none" strike="noStrike" cap="none">
              <a:solidFill>
                <a:schemeClr val="dk1"/>
              </a:solidFill>
              <a:latin typeface="Calibri"/>
              <a:ea typeface="Calibri"/>
              <a:cs typeface="Calibri"/>
              <a:sym typeface="Calibri"/>
            </a:endParaRPr>
          </a:p>
        </p:txBody>
      </p:sp>
      <p:sp>
        <p:nvSpPr>
          <p:cNvPr id="210" name="Shape 210"/>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211" name="Shape 211"/>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11</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217" name="Shape 217"/>
          <p:cNvSpPr/>
          <p:nvPr/>
        </p:nvSpPr>
        <p:spPr>
          <a:xfrm>
            <a:off x="971600" y="2348880"/>
            <a:ext cx="7416824" cy="936104"/>
          </a:xfrm>
          <a:prstGeom prst="rect">
            <a:avLst/>
          </a:prstGeom>
          <a:solidFill>
            <a:schemeClr val="lt1"/>
          </a:solidFill>
          <a:ln w="25400" cap="flat" cmpd="sng">
            <a:solidFill>
              <a:schemeClr val="accent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971600" y="1340768"/>
            <a:ext cx="6192688" cy="936104"/>
          </a:xfrm>
          <a:prstGeom prst="rect">
            <a:avLst/>
          </a:prstGeom>
          <a:solidFill>
            <a:schemeClr val="lt1"/>
          </a:solidFill>
          <a:ln w="254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971600" y="3356992"/>
            <a:ext cx="7416824" cy="936104"/>
          </a:xfrm>
          <a:prstGeom prst="rect">
            <a:avLst/>
          </a:prstGeom>
          <a:solidFill>
            <a:schemeClr val="lt1"/>
          </a:solidFill>
          <a:ln w="25400" cap="flat" cmpd="sng">
            <a:solidFill>
              <a:schemeClr val="accent3"/>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971600" y="4365104"/>
            <a:ext cx="7416824" cy="936104"/>
          </a:xfrm>
          <a:prstGeom prst="rect">
            <a:avLst/>
          </a:prstGeom>
          <a:solidFill>
            <a:schemeClr val="lt1"/>
          </a:solidFill>
          <a:ln w="25400" cap="flat" cmpd="sng">
            <a:solidFill>
              <a:schemeClr val="accent4"/>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1" name="Shape 221"/>
          <p:cNvSpPr/>
          <p:nvPr/>
        </p:nvSpPr>
        <p:spPr>
          <a:xfrm>
            <a:off x="971600" y="5373216"/>
            <a:ext cx="7416824" cy="1224136"/>
          </a:xfrm>
          <a:prstGeom prst="rect">
            <a:avLst/>
          </a:prstGeom>
          <a:solidFill>
            <a:schemeClr val="lt1"/>
          </a:solidFill>
          <a:ln w="2540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2" name="Shape 222"/>
          <p:cNvSpPr txBox="1">
            <a:spLocks noGrp="1"/>
          </p:cNvSpPr>
          <p:nvPr>
            <p:ph type="body" idx="1"/>
          </p:nvPr>
        </p:nvSpPr>
        <p:spPr>
          <a:xfrm>
            <a:off x="992832" y="1268760"/>
            <a:ext cx="7179568" cy="5328592"/>
          </a:xfrm>
          <a:prstGeom prst="rect">
            <a:avLst/>
          </a:prstGeom>
          <a:noFill/>
          <a:ln>
            <a:noFill/>
          </a:ln>
        </p:spPr>
        <p:txBody>
          <a:bodyPr spcFirstLastPara="1" wrap="square" lIns="91425" tIns="45700" rIns="91425" bIns="45700" anchor="t" anchorCtr="0">
            <a:noAutofit/>
          </a:bodyPr>
          <a:lstStyle/>
          <a:p>
            <a:pPr marL="342900" marR="0" lvl="0" indent="-342900" algn="l" rtl="0">
              <a:lnSpc>
                <a:spcPct val="200000"/>
              </a:lnSpc>
              <a:spcBef>
                <a:spcPts val="0"/>
              </a:spcBef>
              <a:spcAft>
                <a:spcPts val="0"/>
              </a:spcAft>
              <a:buClr>
                <a:schemeClr val="dk1"/>
              </a:buClr>
              <a:buSzPts val="2800"/>
              <a:buFont typeface="Arial"/>
              <a:buChar char="•"/>
            </a:pPr>
            <a:r>
              <a:rPr lang="fr-FR" sz="2800" b="0" i="0" u="none" strike="noStrike" cap="none">
                <a:solidFill>
                  <a:schemeClr val="dk1"/>
                </a:solidFill>
                <a:latin typeface="Calibri"/>
                <a:ea typeface="Calibri"/>
                <a:cs typeface="Calibri"/>
                <a:sym typeface="Calibri"/>
              </a:rPr>
              <a:t>Arithmétiques : 	+ - / * ++ --</a:t>
            </a:r>
            <a:endParaRPr/>
          </a:p>
          <a:p>
            <a:pPr marL="342900" marR="0" lvl="0" indent="-342900" algn="l" rtl="0">
              <a:lnSpc>
                <a:spcPct val="200000"/>
              </a:lnSpc>
              <a:spcBef>
                <a:spcPts val="560"/>
              </a:spcBef>
              <a:spcAft>
                <a:spcPts val="0"/>
              </a:spcAft>
              <a:buClr>
                <a:schemeClr val="dk1"/>
              </a:buClr>
              <a:buSzPts val="2800"/>
              <a:buFont typeface="Arial"/>
              <a:buChar char="•"/>
            </a:pPr>
            <a:r>
              <a:rPr lang="fr-FR" sz="2800" b="0" i="0" u="none" strike="noStrike" cap="none">
                <a:solidFill>
                  <a:schemeClr val="dk1"/>
                </a:solidFill>
                <a:latin typeface="Calibri"/>
                <a:ea typeface="Calibri"/>
                <a:cs typeface="Calibri"/>
                <a:sym typeface="Calibri"/>
              </a:rPr>
              <a:t>Comparaison: 		&lt; &lt;= == != &gt;= &gt;</a:t>
            </a:r>
            <a:endParaRPr/>
          </a:p>
          <a:p>
            <a:pPr marL="342900" marR="0" lvl="0" indent="-342900" algn="l" rtl="0">
              <a:lnSpc>
                <a:spcPct val="200000"/>
              </a:lnSpc>
              <a:spcBef>
                <a:spcPts val="560"/>
              </a:spcBef>
              <a:spcAft>
                <a:spcPts val="0"/>
              </a:spcAft>
              <a:buClr>
                <a:schemeClr val="dk1"/>
              </a:buClr>
              <a:buSzPts val="2800"/>
              <a:buFont typeface="Arial"/>
              <a:buChar char="•"/>
            </a:pPr>
            <a:r>
              <a:rPr lang="fr-FR" sz="2800" b="0" i="0" u="none" strike="noStrike" cap="none">
                <a:solidFill>
                  <a:schemeClr val="dk1"/>
                </a:solidFill>
                <a:latin typeface="Calibri"/>
                <a:ea typeface="Calibri"/>
                <a:cs typeface="Calibri"/>
                <a:sym typeface="Calibri"/>
              </a:rPr>
              <a:t>Concaténation des chaînes :	 +</a:t>
            </a:r>
            <a:endParaRPr/>
          </a:p>
          <a:p>
            <a:pPr marL="342900" marR="0" lvl="0" indent="-342900" algn="l" rtl="0">
              <a:lnSpc>
                <a:spcPct val="200000"/>
              </a:lnSpc>
              <a:spcBef>
                <a:spcPts val="560"/>
              </a:spcBef>
              <a:spcAft>
                <a:spcPts val="0"/>
              </a:spcAft>
              <a:buClr>
                <a:schemeClr val="dk1"/>
              </a:buClr>
              <a:buSzPts val="2800"/>
              <a:buFont typeface="Arial"/>
              <a:buChar char="•"/>
            </a:pPr>
            <a:r>
              <a:rPr lang="fr-FR" sz="2800" b="0" i="0" u="none" strike="noStrike" cap="none">
                <a:solidFill>
                  <a:schemeClr val="dk1"/>
                </a:solidFill>
                <a:latin typeface="Calibri"/>
                <a:ea typeface="Calibri"/>
                <a:cs typeface="Calibri"/>
                <a:sym typeface="Calibri"/>
              </a:rPr>
              <a:t>Assignation : 			=</a:t>
            </a:r>
            <a:endParaRPr/>
          </a:p>
          <a:p>
            <a:pPr marL="0" marR="0" lvl="0" indent="0" algn="l" rtl="0">
              <a:lnSpc>
                <a:spcPct val="200000"/>
              </a:lnSpc>
              <a:spcBef>
                <a:spcPts val="0"/>
              </a:spcBef>
              <a:spcAft>
                <a:spcPts val="0"/>
              </a:spcAft>
              <a:buClr>
                <a:schemeClr val="dk1"/>
              </a:buClr>
              <a:buSzPts val="2800"/>
              <a:buFont typeface="Arial"/>
              <a:buChar char="•"/>
            </a:pPr>
            <a:r>
              <a:rPr lang="fr-FR" sz="2800" b="0" i="0" u="none" strike="noStrike" cap="none">
                <a:solidFill>
                  <a:schemeClr val="dk1"/>
                </a:solidFill>
                <a:latin typeface="Calibri"/>
                <a:ea typeface="Calibri"/>
                <a:cs typeface="Calibri"/>
                <a:sym typeface="Calibri"/>
              </a:rPr>
              <a:t>Spéciales: == et != convertissent les opérandes de même type avant la comparaison</a:t>
            </a:r>
            <a:endParaRPr/>
          </a:p>
        </p:txBody>
      </p:sp>
      <p:sp>
        <p:nvSpPr>
          <p:cNvPr id="223" name="Shape 223"/>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Opérateurs JavaScript</a:t>
            </a:r>
            <a:endParaRPr sz="4400" b="1" i="0" u="none" strike="noStrike" cap="none">
              <a:solidFill>
                <a:schemeClr val="dk1"/>
              </a:solidFill>
              <a:latin typeface="Calibri"/>
              <a:ea typeface="Calibri"/>
              <a:cs typeface="Calibri"/>
              <a:sym typeface="Calibri"/>
            </a:endParaRPr>
          </a:p>
        </p:txBody>
      </p:sp>
      <p:sp>
        <p:nvSpPr>
          <p:cNvPr id="224" name="Shape 224"/>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225" name="Shape 225"/>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12</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231" name="Shape 231"/>
          <p:cNvSpPr txBox="1">
            <a:spLocks noGrp="1"/>
          </p:cNvSpPr>
          <p:nvPr>
            <p:ph type="body" idx="1"/>
          </p:nvPr>
        </p:nvSpPr>
        <p:spPr>
          <a:xfrm>
            <a:off x="920824" y="1643050"/>
            <a:ext cx="7467600" cy="488229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Noto Sans Symbols"/>
              <a:buChar char="✓"/>
            </a:pPr>
            <a:r>
              <a:rPr lang="fr-FR" sz="2000" b="0" i="0" u="none" strike="noStrike" cap="none">
                <a:solidFill>
                  <a:schemeClr val="dk1"/>
                </a:solidFill>
                <a:latin typeface="Calibri"/>
                <a:ea typeface="Calibri"/>
                <a:cs typeface="Calibri"/>
                <a:sym typeface="Calibri"/>
              </a:rPr>
              <a:t>If (condition) instruction;</a:t>
            </a:r>
            <a:endParaRPr/>
          </a:p>
          <a:p>
            <a:pPr marL="342900" marR="0" lvl="0" indent="-215900" algn="l" rtl="0">
              <a:spcBef>
                <a:spcPts val="40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ts val="2000"/>
              <a:buFont typeface="Noto Sans Symbols"/>
              <a:buChar char="✓"/>
            </a:pPr>
            <a:r>
              <a:rPr lang="fr-FR" sz="2000" b="0" i="0" u="none" strike="noStrike" cap="none">
                <a:solidFill>
                  <a:schemeClr val="dk1"/>
                </a:solidFill>
                <a:latin typeface="Calibri"/>
                <a:ea typeface="Calibri"/>
                <a:cs typeface="Calibri"/>
                <a:sym typeface="Calibri"/>
              </a:rPr>
              <a:t>If (condition) instruction else instruction;</a:t>
            </a:r>
            <a:endParaRPr/>
          </a:p>
          <a:p>
            <a:pPr marL="342900" marR="0" lvl="0" indent="-342900" algn="l" rtl="0">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ts val="2000"/>
              <a:buFont typeface="Arial"/>
              <a:buNone/>
            </a:pPr>
            <a:r>
              <a:rPr lang="fr-FR" sz="2000" b="0" i="1" u="sng" strike="noStrike" cap="none">
                <a:solidFill>
                  <a:schemeClr val="dk1"/>
                </a:solidFill>
                <a:latin typeface="Calibri"/>
                <a:ea typeface="Calibri"/>
                <a:cs typeface="Calibri"/>
                <a:sym typeface="Calibri"/>
              </a:rPr>
              <a:t>Exemple:</a:t>
            </a:r>
            <a:endParaRPr/>
          </a:p>
          <a:p>
            <a:pPr marL="342900" marR="0" lvl="0" indent="-342900" algn="l" rtl="0">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ts val="2000"/>
              <a:buFont typeface="Arial"/>
              <a:buNone/>
            </a:pPr>
            <a:r>
              <a:rPr lang="fr-FR" sz="2000" b="0" i="0" u="none" strike="noStrike" cap="none">
                <a:solidFill>
                  <a:schemeClr val="dk1"/>
                </a:solidFill>
                <a:latin typeface="Calibri"/>
                <a:ea typeface="Calibri"/>
                <a:cs typeface="Calibri"/>
                <a:sym typeface="Calibri"/>
              </a:rPr>
              <a:t>➔</a:t>
            </a:r>
            <a:r>
              <a:rPr lang="fr-FR" sz="1600" b="0" i="0" u="none" strike="noStrike" cap="none">
                <a:solidFill>
                  <a:srgbClr val="FF0000"/>
                </a:solidFill>
                <a:latin typeface="Calibri"/>
                <a:ea typeface="Calibri"/>
                <a:cs typeface="Calibri"/>
                <a:sym typeface="Calibri"/>
              </a:rPr>
              <a:t>REMARQUE: Mettre des { …} pour plusieurs instructions dans un block conditionnel</a:t>
            </a:r>
            <a:endParaRPr/>
          </a:p>
        </p:txBody>
      </p:sp>
      <p:pic>
        <p:nvPicPr>
          <p:cNvPr id="232" name="Shape 232"/>
          <p:cNvPicPr preferRelativeResize="0"/>
          <p:nvPr/>
        </p:nvPicPr>
        <p:blipFill rotWithShape="1">
          <a:blip r:embed="rId3">
            <a:alphaModFix/>
          </a:blip>
          <a:srcRect/>
          <a:stretch/>
        </p:blipFill>
        <p:spPr>
          <a:xfrm>
            <a:off x="962862" y="3643314"/>
            <a:ext cx="7929618" cy="2043117"/>
          </a:xfrm>
          <a:prstGeom prst="rect">
            <a:avLst/>
          </a:prstGeom>
          <a:noFill/>
          <a:ln>
            <a:noFill/>
          </a:ln>
        </p:spPr>
      </p:pic>
      <p:sp>
        <p:nvSpPr>
          <p:cNvPr id="233" name="Shape 233"/>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Structure Conditionnelle</a:t>
            </a:r>
            <a:endParaRPr sz="4400" b="1" i="0" u="none" strike="noStrike" cap="none">
              <a:solidFill>
                <a:schemeClr val="dk1"/>
              </a:solidFill>
              <a:latin typeface="Calibri"/>
              <a:ea typeface="Calibri"/>
              <a:cs typeface="Calibri"/>
              <a:sym typeface="Calibri"/>
            </a:endParaRPr>
          </a:p>
        </p:txBody>
      </p:sp>
      <p:sp>
        <p:nvSpPr>
          <p:cNvPr id="234" name="Shape 234"/>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235" name="Shape 235"/>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13</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241" name="Shape 241"/>
          <p:cNvSpPr txBox="1">
            <a:spLocks noGrp="1"/>
          </p:cNvSpPr>
          <p:nvPr>
            <p:ph type="body" idx="1"/>
          </p:nvPr>
        </p:nvSpPr>
        <p:spPr>
          <a:xfrm>
            <a:off x="971600" y="1142984"/>
            <a:ext cx="7467600" cy="5357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700"/>
              <a:buFont typeface="Arial"/>
              <a:buNone/>
            </a:pPr>
            <a:endParaRPr sz="1700" b="0" i="0" u="none" strike="noStrike" cap="none">
              <a:solidFill>
                <a:schemeClr val="dk1"/>
              </a:solidFill>
              <a:latin typeface="Calibri"/>
              <a:ea typeface="Calibri"/>
              <a:cs typeface="Calibri"/>
              <a:sym typeface="Calibri"/>
            </a:endParaRPr>
          </a:p>
          <a:p>
            <a:pPr marL="342900" marR="0" lvl="0" indent="-342900" algn="l" rtl="0">
              <a:lnSpc>
                <a:spcPct val="140000"/>
              </a:lnSpc>
              <a:spcBef>
                <a:spcPts val="442"/>
              </a:spcBef>
              <a:spcAft>
                <a:spcPts val="0"/>
              </a:spcAft>
              <a:buClr>
                <a:schemeClr val="dk1"/>
              </a:buClr>
              <a:buSzPts val="2210"/>
              <a:buFont typeface="Noto Sans Symbols"/>
              <a:buChar char="✓"/>
            </a:pPr>
            <a:r>
              <a:rPr lang="fr-FR" sz="2210" b="0" i="0" u="none" strike="noStrike" cap="none">
                <a:solidFill>
                  <a:schemeClr val="dk1"/>
                </a:solidFill>
                <a:latin typeface="Calibri"/>
                <a:ea typeface="Calibri"/>
                <a:cs typeface="Calibri"/>
                <a:sym typeface="Calibri"/>
              </a:rPr>
              <a:t>While (condition) instruction;</a:t>
            </a:r>
            <a:endParaRPr/>
          </a:p>
          <a:p>
            <a:pPr marL="342900" marR="0" lvl="0" indent="-342900" algn="l" rtl="0">
              <a:lnSpc>
                <a:spcPct val="140000"/>
              </a:lnSpc>
              <a:spcBef>
                <a:spcPts val="442"/>
              </a:spcBef>
              <a:spcAft>
                <a:spcPts val="0"/>
              </a:spcAft>
              <a:buClr>
                <a:schemeClr val="dk1"/>
              </a:buClr>
              <a:buSzPts val="2210"/>
              <a:buFont typeface="Noto Sans Symbols"/>
              <a:buChar char="✓"/>
            </a:pPr>
            <a:r>
              <a:rPr lang="fr-FR" sz="2210" b="0" i="0" u="none" strike="noStrike" cap="none">
                <a:solidFill>
                  <a:schemeClr val="dk1"/>
                </a:solidFill>
                <a:latin typeface="Calibri"/>
                <a:ea typeface="Calibri"/>
                <a:cs typeface="Calibri"/>
                <a:sym typeface="Calibri"/>
              </a:rPr>
              <a:t>Do instruction While (condition);</a:t>
            </a:r>
            <a:endParaRPr/>
          </a:p>
          <a:p>
            <a:pPr marL="342900" marR="0" lvl="0" indent="-342900" algn="l" rtl="0">
              <a:lnSpc>
                <a:spcPct val="140000"/>
              </a:lnSpc>
              <a:spcBef>
                <a:spcPts val="442"/>
              </a:spcBef>
              <a:spcAft>
                <a:spcPts val="0"/>
              </a:spcAft>
              <a:buClr>
                <a:schemeClr val="dk1"/>
              </a:buClr>
              <a:buSzPts val="2210"/>
              <a:buFont typeface="Noto Sans Symbols"/>
              <a:buChar char="✓"/>
            </a:pPr>
            <a:r>
              <a:rPr lang="fr-FR" sz="2210" b="0" i="0" u="none" strike="noStrike" cap="none">
                <a:solidFill>
                  <a:schemeClr val="dk1"/>
                </a:solidFill>
                <a:latin typeface="Calibri"/>
                <a:ea typeface="Calibri"/>
                <a:cs typeface="Calibri"/>
                <a:sym typeface="Calibri"/>
              </a:rPr>
              <a:t>For (initialisation; condition; incrémentation) instructions;</a:t>
            </a:r>
            <a:endParaRPr/>
          </a:p>
          <a:p>
            <a:pPr marL="342900" marR="0" lvl="0" indent="-342900" algn="l" rtl="0">
              <a:lnSpc>
                <a:spcPct val="90000"/>
              </a:lnSpc>
              <a:spcBef>
                <a:spcPts val="340"/>
              </a:spcBef>
              <a:spcAft>
                <a:spcPts val="0"/>
              </a:spcAft>
              <a:buClr>
                <a:schemeClr val="dk1"/>
              </a:buClr>
              <a:buSzPts val="1700"/>
              <a:buFont typeface="Arial"/>
              <a:buNone/>
            </a:pPr>
            <a:endParaRPr sz="1700" b="0" i="1" u="sng" strike="noStrike" cap="none">
              <a:solidFill>
                <a:schemeClr val="dk1"/>
              </a:solidFill>
              <a:latin typeface="Calibri"/>
              <a:ea typeface="Calibri"/>
              <a:cs typeface="Calibri"/>
              <a:sym typeface="Calibri"/>
            </a:endParaRPr>
          </a:p>
          <a:p>
            <a:pPr marL="342900" marR="0" lvl="0" indent="-342900" algn="l" rtl="0">
              <a:lnSpc>
                <a:spcPct val="90000"/>
              </a:lnSpc>
              <a:spcBef>
                <a:spcPts val="340"/>
              </a:spcBef>
              <a:spcAft>
                <a:spcPts val="0"/>
              </a:spcAft>
              <a:buClr>
                <a:schemeClr val="dk1"/>
              </a:buClr>
              <a:buSzPts val="1700"/>
              <a:buFont typeface="Arial"/>
              <a:buNone/>
            </a:pPr>
            <a:r>
              <a:rPr lang="fr-FR" sz="1700" b="0" i="1" u="sng" strike="noStrike" cap="none">
                <a:solidFill>
                  <a:schemeClr val="dk1"/>
                </a:solidFill>
                <a:latin typeface="Calibri"/>
                <a:ea typeface="Calibri"/>
                <a:cs typeface="Calibri"/>
                <a:sym typeface="Calibri"/>
              </a:rPr>
              <a:t>Exemple:</a:t>
            </a:r>
            <a:endParaRPr/>
          </a:p>
          <a:p>
            <a:pPr marL="342900" marR="0" lvl="0" indent="-342900" algn="l" rtl="0">
              <a:lnSpc>
                <a:spcPct val="90000"/>
              </a:lnSpc>
              <a:spcBef>
                <a:spcPts val="340"/>
              </a:spcBef>
              <a:spcAft>
                <a:spcPts val="0"/>
              </a:spcAft>
              <a:buClr>
                <a:schemeClr val="dk1"/>
              </a:buClr>
              <a:buSzPts val="1700"/>
              <a:buFont typeface="Arial"/>
              <a:buNone/>
            </a:pPr>
            <a:endParaRPr sz="17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544"/>
              </a:spcBef>
              <a:spcAft>
                <a:spcPts val="0"/>
              </a:spcAft>
              <a:buClr>
                <a:schemeClr val="dk1"/>
              </a:buClr>
              <a:buSzPts val="2720"/>
              <a:buFont typeface="Arial"/>
              <a:buNone/>
            </a:pPr>
            <a:endParaRPr sz="272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272"/>
              </a:spcBef>
              <a:spcAft>
                <a:spcPts val="0"/>
              </a:spcAft>
              <a:buClr>
                <a:schemeClr val="dk1"/>
              </a:buClr>
              <a:buSzPts val="1360"/>
              <a:buFont typeface="Arial"/>
              <a:buNone/>
            </a:pPr>
            <a:endParaRPr sz="136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272"/>
              </a:spcBef>
              <a:spcAft>
                <a:spcPts val="0"/>
              </a:spcAft>
              <a:buClr>
                <a:schemeClr val="dk1"/>
              </a:buClr>
              <a:buSzPts val="1360"/>
              <a:buFont typeface="Arial"/>
              <a:buNone/>
            </a:pPr>
            <a:endParaRPr sz="136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272"/>
              </a:spcBef>
              <a:spcAft>
                <a:spcPts val="0"/>
              </a:spcAft>
              <a:buClr>
                <a:schemeClr val="dk1"/>
              </a:buClr>
              <a:buSzPts val="1360"/>
              <a:buFont typeface="Arial"/>
              <a:buNone/>
            </a:pPr>
            <a:endParaRPr sz="136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272"/>
              </a:spcBef>
              <a:spcAft>
                <a:spcPts val="0"/>
              </a:spcAft>
              <a:buClr>
                <a:schemeClr val="dk1"/>
              </a:buClr>
              <a:buSzPts val="1360"/>
              <a:buFont typeface="Arial"/>
              <a:buNone/>
            </a:pPr>
            <a:endParaRPr sz="136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272"/>
              </a:spcBef>
              <a:spcAft>
                <a:spcPts val="0"/>
              </a:spcAft>
              <a:buClr>
                <a:schemeClr val="dk1"/>
              </a:buClr>
              <a:buSzPts val="1360"/>
              <a:buFont typeface="Arial"/>
              <a:buNone/>
            </a:pPr>
            <a:endParaRPr sz="136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272"/>
              </a:spcBef>
              <a:spcAft>
                <a:spcPts val="0"/>
              </a:spcAft>
              <a:buClr>
                <a:schemeClr val="dk1"/>
              </a:buClr>
              <a:buSzPts val="1360"/>
              <a:buFont typeface="Arial"/>
              <a:buNone/>
            </a:pPr>
            <a:endParaRPr sz="136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272"/>
              </a:spcBef>
              <a:spcAft>
                <a:spcPts val="0"/>
              </a:spcAft>
              <a:buClr>
                <a:schemeClr val="dk1"/>
              </a:buClr>
              <a:buSzPts val="1360"/>
              <a:buFont typeface="Arial"/>
              <a:buNone/>
            </a:pPr>
            <a:endParaRPr sz="136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323"/>
              </a:spcBef>
              <a:spcAft>
                <a:spcPts val="0"/>
              </a:spcAft>
              <a:buClr>
                <a:srgbClr val="FF0000"/>
              </a:buClr>
              <a:buSzPts val="1615"/>
              <a:buFont typeface="Arial"/>
              <a:buNone/>
            </a:pPr>
            <a:r>
              <a:rPr lang="fr-FR" sz="1615" b="0" i="0" u="none" strike="noStrike" cap="none">
                <a:solidFill>
                  <a:srgbClr val="FF0000"/>
                </a:solidFill>
                <a:latin typeface="Calibri"/>
                <a:ea typeface="Calibri"/>
                <a:cs typeface="Calibri"/>
                <a:sym typeface="Calibri"/>
              </a:rPr>
              <a:t>➔ REMARQUE: Mettre des { …} pour plusieurs instructions dans un block itératif.</a:t>
            </a:r>
            <a:endParaRPr/>
          </a:p>
          <a:p>
            <a:pPr marL="342900" marR="0" lvl="0" indent="-342900" algn="l" rtl="0">
              <a:lnSpc>
                <a:spcPct val="90000"/>
              </a:lnSpc>
              <a:spcBef>
                <a:spcPts val="544"/>
              </a:spcBef>
              <a:spcAft>
                <a:spcPts val="0"/>
              </a:spcAft>
              <a:buClr>
                <a:schemeClr val="dk1"/>
              </a:buClr>
              <a:buSzPts val="2720"/>
              <a:buFont typeface="Arial"/>
              <a:buNone/>
            </a:pPr>
            <a:endParaRPr sz="2720" b="0" i="0" u="none" strike="noStrike" cap="none">
              <a:solidFill>
                <a:schemeClr val="dk1"/>
              </a:solidFill>
              <a:latin typeface="Calibri"/>
              <a:ea typeface="Calibri"/>
              <a:cs typeface="Calibri"/>
              <a:sym typeface="Calibri"/>
            </a:endParaRPr>
          </a:p>
        </p:txBody>
      </p:sp>
      <p:pic>
        <p:nvPicPr>
          <p:cNvPr id="242" name="Shape 242"/>
          <p:cNvPicPr preferRelativeResize="0"/>
          <p:nvPr/>
        </p:nvPicPr>
        <p:blipFill rotWithShape="1">
          <a:blip r:embed="rId3">
            <a:alphaModFix/>
          </a:blip>
          <a:srcRect/>
          <a:stretch/>
        </p:blipFill>
        <p:spPr>
          <a:xfrm>
            <a:off x="1068842" y="3659844"/>
            <a:ext cx="8111670" cy="1857388"/>
          </a:xfrm>
          <a:prstGeom prst="rect">
            <a:avLst/>
          </a:prstGeom>
          <a:noFill/>
          <a:ln>
            <a:noFill/>
          </a:ln>
        </p:spPr>
      </p:pic>
      <p:sp>
        <p:nvSpPr>
          <p:cNvPr id="243" name="Shape 243"/>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Itérations</a:t>
            </a:r>
            <a:endParaRPr sz="4400" b="1" i="0" u="none" strike="noStrike" cap="none">
              <a:solidFill>
                <a:schemeClr val="dk1"/>
              </a:solidFill>
              <a:latin typeface="Calibri"/>
              <a:ea typeface="Calibri"/>
              <a:cs typeface="Calibri"/>
              <a:sym typeface="Calibri"/>
            </a:endParaRPr>
          </a:p>
        </p:txBody>
      </p:sp>
      <p:sp>
        <p:nvSpPr>
          <p:cNvPr id="244" name="Shape 244"/>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245" name="Shape 245"/>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246" name="Shape 246"/>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14</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body" idx="1"/>
          </p:nvPr>
        </p:nvSpPr>
        <p:spPr>
          <a:xfrm>
            <a:off x="762000" y="1812437"/>
            <a:ext cx="8077200" cy="2192627"/>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Noto Sans Symbols"/>
              <a:buChar char="✓"/>
            </a:pPr>
            <a:r>
              <a:rPr lang="fr-FR" sz="2800" b="0" i="0" u="none" strike="noStrike" cap="none">
                <a:solidFill>
                  <a:schemeClr val="dk1"/>
                </a:solidFill>
                <a:latin typeface="Calibri"/>
                <a:ea typeface="Calibri"/>
                <a:cs typeface="Calibri"/>
                <a:sym typeface="Calibri"/>
              </a:rPr>
              <a:t> JavaScript n’est pas un langage orienté objet mais un langage basé sur les objets.</a:t>
            </a:r>
            <a:endParaRPr/>
          </a:p>
          <a:p>
            <a:pPr marL="0" marR="0" lvl="0" indent="0" algn="just" rtl="0">
              <a:lnSpc>
                <a:spcPct val="150000"/>
              </a:lnSpc>
              <a:spcBef>
                <a:spcPts val="0"/>
              </a:spcBef>
              <a:spcAft>
                <a:spcPts val="0"/>
              </a:spcAft>
              <a:buClr>
                <a:schemeClr val="dk1"/>
              </a:buClr>
              <a:buSzPts val="2800"/>
              <a:buFont typeface="Noto Sans Symbols"/>
              <a:buChar char="✓"/>
            </a:pPr>
            <a:r>
              <a:rPr lang="fr-FR" sz="2800" b="0" i="0" u="none" strike="noStrike" cap="none">
                <a:solidFill>
                  <a:schemeClr val="dk1"/>
                </a:solidFill>
                <a:latin typeface="Calibri"/>
                <a:ea typeface="Calibri"/>
                <a:cs typeface="Calibri"/>
                <a:sym typeface="Calibri"/>
              </a:rPr>
              <a:t>Un objet est une entité prédéfinie propre à Javascript.</a:t>
            </a:r>
            <a:endParaRPr/>
          </a:p>
        </p:txBody>
      </p:sp>
      <p:sp>
        <p:nvSpPr>
          <p:cNvPr id="253" name="Shape 253"/>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Notion d’hiérarchie d’objets</a:t>
            </a:r>
            <a:endParaRPr sz="4400" b="1" i="0" u="none" strike="noStrike" cap="none">
              <a:solidFill>
                <a:schemeClr val="dk1"/>
              </a:solidFill>
              <a:latin typeface="Calibri"/>
              <a:ea typeface="Calibri"/>
              <a:cs typeface="Calibri"/>
              <a:sym typeface="Calibri"/>
            </a:endParaRPr>
          </a:p>
        </p:txBody>
      </p:sp>
      <p:sp>
        <p:nvSpPr>
          <p:cNvPr id="254" name="Shape 254"/>
          <p:cNvSpPr/>
          <p:nvPr/>
        </p:nvSpPr>
        <p:spPr>
          <a:xfrm>
            <a:off x="1259632" y="5157192"/>
            <a:ext cx="7056784" cy="1080120"/>
          </a:xfrm>
          <a:prstGeom prst="roundRect">
            <a:avLst>
              <a:gd name="adj" fmla="val 16667"/>
            </a:avLst>
          </a:prstGeom>
          <a:solidFill>
            <a:schemeClr val="lt1"/>
          </a:solidFill>
          <a:ln w="57150" cap="flat" cmpd="sng">
            <a:solidFill>
              <a:schemeClr val="accent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400"/>
              <a:buFont typeface="Calibri"/>
              <a:buNone/>
            </a:pPr>
            <a:r>
              <a:rPr lang="fr-FR" sz="2400" b="0" i="0" u="none" strike="noStrike" cap="none">
                <a:solidFill>
                  <a:schemeClr val="dk1"/>
                </a:solidFill>
                <a:latin typeface="Calibri"/>
                <a:ea typeface="Calibri"/>
                <a:cs typeface="Calibri"/>
                <a:sym typeface="Calibri"/>
              </a:rPr>
              <a:t>La page Web est considérée comme un</a:t>
            </a:r>
            <a:endParaRPr/>
          </a:p>
          <a:p>
            <a:pPr marL="0" marR="0" lvl="0" indent="0" algn="ctr" rtl="0">
              <a:spcBef>
                <a:spcPts val="0"/>
              </a:spcBef>
              <a:spcAft>
                <a:spcPts val="0"/>
              </a:spcAft>
              <a:buNone/>
            </a:pPr>
            <a:r>
              <a:rPr lang="fr-FR" sz="2400" b="1" i="0" u="none" strike="noStrike" cap="none">
                <a:solidFill>
                  <a:schemeClr val="dk1"/>
                </a:solidFill>
                <a:latin typeface="Calibri"/>
                <a:ea typeface="Calibri"/>
                <a:cs typeface="Calibri"/>
                <a:sym typeface="Calibri"/>
              </a:rPr>
              <a:t>ENSEMBLE D’OBJETS</a:t>
            </a:r>
            <a:endParaRPr sz="2400" b="0" i="0" u="none" strike="noStrike" cap="none">
              <a:solidFill>
                <a:schemeClr val="dk1"/>
              </a:solidFill>
              <a:latin typeface="Calibri"/>
              <a:ea typeface="Calibri"/>
              <a:cs typeface="Calibri"/>
              <a:sym typeface="Calibri"/>
            </a:endParaRPr>
          </a:p>
        </p:txBody>
      </p:sp>
      <p:sp>
        <p:nvSpPr>
          <p:cNvPr id="255" name="Shape 255"/>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256" name="Shape 256"/>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15</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262" name="Shape 262"/>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16</a:t>
            </a:fld>
            <a:endParaRPr sz="1200" b="0" i="0" u="none" strike="noStrike" cap="none">
              <a:solidFill>
                <a:srgbClr val="888888"/>
              </a:solidFill>
              <a:latin typeface="Calibri"/>
              <a:ea typeface="Calibri"/>
              <a:cs typeface="Calibri"/>
              <a:sym typeface="Calibri"/>
            </a:endParaRPr>
          </a:p>
        </p:txBody>
      </p:sp>
      <p:pic>
        <p:nvPicPr>
          <p:cNvPr id="263" name="Shape 263"/>
          <p:cNvPicPr preferRelativeResize="0">
            <a:picLocks noGrp="1"/>
          </p:cNvPicPr>
          <p:nvPr>
            <p:ph type="body" idx="1"/>
          </p:nvPr>
        </p:nvPicPr>
        <p:blipFill rotWithShape="1">
          <a:blip r:embed="rId3">
            <a:alphaModFix/>
          </a:blip>
          <a:srcRect/>
          <a:stretch/>
        </p:blipFill>
        <p:spPr>
          <a:xfrm>
            <a:off x="1619672" y="1403307"/>
            <a:ext cx="5708382" cy="3168352"/>
          </a:xfrm>
          <a:prstGeom prst="rect">
            <a:avLst/>
          </a:prstGeom>
          <a:noFill/>
          <a:ln>
            <a:noFill/>
          </a:ln>
        </p:spPr>
      </p:pic>
      <p:sp>
        <p:nvSpPr>
          <p:cNvPr id="264" name="Shape 264"/>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Notion d’hiérarchie d’objets</a:t>
            </a:r>
            <a:endParaRPr sz="4400" b="1" i="0" u="none" strike="noStrike" cap="none">
              <a:solidFill>
                <a:schemeClr val="dk1"/>
              </a:solidFill>
              <a:latin typeface="Calibri"/>
              <a:ea typeface="Calibri"/>
              <a:cs typeface="Calibri"/>
              <a:sym typeface="Calibri"/>
            </a:endParaRPr>
          </a:p>
        </p:txBody>
      </p:sp>
      <p:sp>
        <p:nvSpPr>
          <p:cNvPr id="265" name="Shape 265"/>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266" name="Shape 266"/>
          <p:cNvSpPr/>
          <p:nvPr/>
        </p:nvSpPr>
        <p:spPr>
          <a:xfrm>
            <a:off x="736847" y="4653136"/>
            <a:ext cx="8448095" cy="2308324"/>
          </a:xfrm>
          <a:prstGeom prst="rect">
            <a:avLst/>
          </a:prstGeom>
          <a:noFill/>
          <a:ln>
            <a:noFill/>
          </a:ln>
        </p:spPr>
        <p:txBody>
          <a:bodyPr spcFirstLastPara="1" wrap="square" lIns="91425" tIns="45700" rIns="91425" bIns="45700" anchor="t" anchorCtr="0">
            <a:noAutofit/>
          </a:bodyPr>
          <a:lstStyle/>
          <a:p>
            <a:pPr marL="285750" marR="0" lvl="0" indent="-285750" algn="l" rtl="0">
              <a:lnSpc>
                <a:spcPct val="8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libri"/>
                <a:ea typeface="Calibri"/>
                <a:cs typeface="Calibri"/>
                <a:sym typeface="Calibri"/>
              </a:rPr>
              <a:t>Ces objets sont crées par javascript automatiquement si les éléments correspondants </a:t>
            </a:r>
            <a:endParaRPr/>
          </a:p>
          <a:p>
            <a:pPr marL="0" marR="0" lvl="0" indent="0" algn="l" rtl="0">
              <a:lnSpc>
                <a:spcPct val="8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r>
              <a:rPr lang="fr-FR" sz="1800" b="0" i="0" u="none" strike="noStrike" cap="none">
                <a:solidFill>
                  <a:schemeClr val="dk1"/>
                </a:solidFill>
                <a:latin typeface="Calibri"/>
                <a:ea typeface="Calibri"/>
                <a:cs typeface="Calibri"/>
                <a:sym typeface="Calibri"/>
              </a:rPr>
              <a:t>existent dans la page</a:t>
            </a:r>
            <a:endParaRPr/>
          </a:p>
          <a:p>
            <a:pPr marL="1828800" marR="0" lvl="4" indent="0" algn="l" rtl="0">
              <a:lnSpc>
                <a:spcPct val="8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lnSpc>
                <a:spcPct val="80000"/>
              </a:lnSpc>
              <a:spcBef>
                <a:spcPts val="0"/>
              </a:spcBef>
              <a:spcAft>
                <a:spcPts val="0"/>
              </a:spcAft>
              <a:buClr>
                <a:schemeClr val="dk1"/>
              </a:buClr>
              <a:buSzPts val="1800"/>
              <a:buFont typeface="Noto Sans Symbols"/>
              <a:buChar char="➢"/>
            </a:pPr>
            <a:r>
              <a:rPr lang="fr-FR" sz="1800" b="0" i="0" u="none" strike="noStrike" cap="none">
                <a:solidFill>
                  <a:schemeClr val="dk1"/>
                </a:solidFill>
                <a:latin typeface="Calibri"/>
                <a:ea typeface="Calibri"/>
                <a:cs typeface="Calibri"/>
                <a:sym typeface="Calibri"/>
              </a:rPr>
              <a:t>Certains existent toujours</a:t>
            </a:r>
            <a:endParaRPr/>
          </a:p>
          <a:p>
            <a:pPr marL="742950" marR="0" lvl="1" indent="-285750" algn="l" rtl="0">
              <a:lnSpc>
                <a:spcPct val="80000"/>
              </a:lnSpc>
              <a:spcBef>
                <a:spcPts val="0"/>
              </a:spcBef>
              <a:spcAft>
                <a:spcPts val="0"/>
              </a:spcAft>
              <a:buClr>
                <a:schemeClr val="dk1"/>
              </a:buClr>
              <a:buSzPts val="1800"/>
              <a:buFont typeface="Arial"/>
              <a:buChar char="•"/>
            </a:pPr>
            <a:r>
              <a:rPr lang="fr-FR" sz="1800" b="0" i="0" u="none" strike="noStrike" cap="none">
                <a:solidFill>
                  <a:schemeClr val="dk1"/>
                </a:solidFill>
                <a:latin typeface="Calibri"/>
                <a:ea typeface="Calibri"/>
                <a:cs typeface="Calibri"/>
                <a:sym typeface="Calibri"/>
              </a:rPr>
              <a:t>navigator</a:t>
            </a:r>
            <a:endParaRPr sz="180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0"/>
              </a:spcBef>
              <a:spcAft>
                <a:spcPts val="0"/>
              </a:spcAft>
              <a:buClr>
                <a:schemeClr val="dk1"/>
              </a:buClr>
              <a:buSzPts val="1800"/>
              <a:buFont typeface="Arial"/>
              <a:buChar char="•"/>
            </a:pPr>
            <a:r>
              <a:rPr lang="fr-FR" sz="1800" b="0" i="0" u="none" strike="noStrike" cap="none">
                <a:solidFill>
                  <a:schemeClr val="dk1"/>
                </a:solidFill>
                <a:latin typeface="Calibri"/>
                <a:ea typeface="Calibri"/>
                <a:cs typeface="Calibri"/>
                <a:sym typeface="Calibri"/>
              </a:rPr>
              <a:t>window</a:t>
            </a:r>
            <a:endParaRPr sz="180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0"/>
              </a:spcBef>
              <a:spcAft>
                <a:spcPts val="0"/>
              </a:spcAft>
              <a:buClr>
                <a:schemeClr val="dk1"/>
              </a:buClr>
              <a:buSzPts val="1800"/>
              <a:buFont typeface="Arial"/>
              <a:buChar char="•"/>
            </a:pPr>
            <a:r>
              <a:rPr lang="fr-FR" sz="1800" b="0" i="0" u="none" strike="noStrike" cap="none">
                <a:solidFill>
                  <a:schemeClr val="dk1"/>
                </a:solidFill>
                <a:latin typeface="Calibri"/>
                <a:ea typeface="Calibri"/>
                <a:cs typeface="Calibri"/>
                <a:sym typeface="Calibri"/>
              </a:rPr>
              <a:t>document</a:t>
            </a:r>
            <a:endParaRPr/>
          </a:p>
          <a:p>
            <a:pPr marL="742950" marR="0" lvl="1" indent="-285750" algn="l" rtl="0">
              <a:lnSpc>
                <a:spcPct val="80000"/>
              </a:lnSpc>
              <a:spcBef>
                <a:spcPts val="0"/>
              </a:spcBef>
              <a:spcAft>
                <a:spcPts val="0"/>
              </a:spcAft>
              <a:buClr>
                <a:schemeClr val="dk1"/>
              </a:buClr>
              <a:buSzPts val="1800"/>
              <a:buFont typeface="Arial"/>
              <a:buChar char="•"/>
            </a:pPr>
            <a:r>
              <a:rPr lang="fr-FR" sz="1800" b="0" i="0" u="none" strike="noStrike" cap="none">
                <a:solidFill>
                  <a:schemeClr val="dk1"/>
                </a:solidFill>
                <a:latin typeface="Calibri"/>
                <a:ea typeface="Calibri"/>
                <a:cs typeface="Calibri"/>
                <a:sym typeface="Calibri"/>
              </a:rPr>
              <a:t>location</a:t>
            </a:r>
            <a:endParaRPr/>
          </a:p>
          <a:p>
            <a:pPr marL="742950" marR="0" lvl="1" indent="-285750" algn="l" rtl="0">
              <a:lnSpc>
                <a:spcPct val="80000"/>
              </a:lnSpc>
              <a:spcBef>
                <a:spcPts val="0"/>
              </a:spcBef>
              <a:spcAft>
                <a:spcPts val="0"/>
              </a:spcAft>
              <a:buClr>
                <a:schemeClr val="dk1"/>
              </a:buClr>
              <a:buSzPts val="1800"/>
              <a:buFont typeface="Arial"/>
              <a:buChar char="•"/>
            </a:pPr>
            <a:r>
              <a:rPr lang="fr-FR" sz="1800" b="0" i="0" u="none" strike="noStrike" cap="none">
                <a:solidFill>
                  <a:schemeClr val="dk1"/>
                </a:solidFill>
                <a:latin typeface="Calibri"/>
                <a:ea typeface="Calibri"/>
                <a:cs typeface="Calibri"/>
                <a:sym typeface="Calibri"/>
              </a:rPr>
              <a:t>history</a:t>
            </a:r>
            <a:endParaRPr sz="1800" b="0" i="0" u="none" strike="noStrike" cap="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762000" y="1596413"/>
            <a:ext cx="8077200" cy="42973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240"/>
              <a:buFont typeface="Arial"/>
              <a:buChar char="•"/>
            </a:pPr>
            <a:r>
              <a:rPr lang="fr-FR" sz="2240" b="0" i="0" u="none" strike="noStrike" cap="none">
                <a:solidFill>
                  <a:schemeClr val="dk1"/>
                </a:solidFill>
                <a:latin typeface="Calibri"/>
                <a:ea typeface="Calibri"/>
                <a:cs typeface="Calibri"/>
                <a:sym typeface="Calibri"/>
              </a:rPr>
              <a:t>navigator</a:t>
            </a: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ts val="1960"/>
              <a:buFont typeface="Arial"/>
              <a:buChar char="–"/>
            </a:pPr>
            <a:r>
              <a:rPr lang="fr-FR" sz="1960" b="0" i="0" u="none" strike="noStrike" cap="none">
                <a:solidFill>
                  <a:schemeClr val="dk1"/>
                </a:solidFill>
                <a:latin typeface="Calibri"/>
                <a:ea typeface="Calibri"/>
                <a:cs typeface="Calibri"/>
                <a:sym typeface="Calibri"/>
              </a:rPr>
              <a:t>Contient le nom et la version du navigateur, les plugins installés…</a:t>
            </a:r>
            <a:endParaRPr/>
          </a:p>
          <a:p>
            <a:pPr marL="2057400" marR="0" lvl="4" indent="-121920" algn="l" rtl="0">
              <a:lnSpc>
                <a:spcPct val="80000"/>
              </a:lnSpc>
              <a:spcBef>
                <a:spcPts val="336"/>
              </a:spcBef>
              <a:spcAft>
                <a:spcPts val="0"/>
              </a:spcAft>
              <a:buClr>
                <a:schemeClr val="dk1"/>
              </a:buClr>
              <a:buSzPts val="1680"/>
              <a:buFont typeface="Arial"/>
              <a:buNone/>
            </a:pPr>
            <a:endParaRPr sz="1679"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SzPts val="2240"/>
              <a:buFont typeface="Arial"/>
              <a:buChar char="•"/>
            </a:pPr>
            <a:r>
              <a:rPr lang="fr-FR" sz="2240" b="0" i="0" u="none" strike="noStrike" cap="none">
                <a:solidFill>
                  <a:schemeClr val="dk1"/>
                </a:solidFill>
                <a:latin typeface="Calibri"/>
                <a:ea typeface="Calibri"/>
                <a:cs typeface="Calibri"/>
                <a:sym typeface="Calibri"/>
              </a:rPr>
              <a:t>window</a:t>
            </a: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ts val="1960"/>
              <a:buFont typeface="Arial"/>
              <a:buChar char="–"/>
            </a:pPr>
            <a:r>
              <a:rPr lang="fr-FR" sz="1960" b="0" i="0" u="none" strike="noStrike" cap="none">
                <a:solidFill>
                  <a:schemeClr val="dk1"/>
                </a:solidFill>
                <a:latin typeface="Calibri"/>
                <a:ea typeface="Calibri"/>
                <a:cs typeface="Calibri"/>
                <a:sym typeface="Calibri"/>
              </a:rPr>
              <a:t>Propriétés qui s’appliquent à la fenêtre tout entière</a:t>
            </a:r>
            <a:endParaRPr/>
          </a:p>
          <a:p>
            <a:pPr marL="2057400" marR="0" lvl="4" indent="-121920" algn="l" rtl="0">
              <a:lnSpc>
                <a:spcPct val="80000"/>
              </a:lnSpc>
              <a:spcBef>
                <a:spcPts val="336"/>
              </a:spcBef>
              <a:spcAft>
                <a:spcPts val="0"/>
              </a:spcAft>
              <a:buClr>
                <a:schemeClr val="dk1"/>
              </a:buClr>
              <a:buSzPts val="1680"/>
              <a:buFont typeface="Arial"/>
              <a:buNone/>
            </a:pPr>
            <a:endParaRPr sz="1679"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SzPts val="2240"/>
              <a:buFont typeface="Arial"/>
              <a:buChar char="•"/>
            </a:pPr>
            <a:r>
              <a:rPr lang="fr-FR" sz="2240" b="0" i="0" u="none" strike="noStrike" cap="none">
                <a:solidFill>
                  <a:schemeClr val="dk1"/>
                </a:solidFill>
                <a:latin typeface="Calibri"/>
                <a:ea typeface="Calibri"/>
                <a:cs typeface="Calibri"/>
                <a:sym typeface="Calibri"/>
              </a:rPr>
              <a:t>document</a:t>
            </a:r>
            <a:endParaRPr/>
          </a:p>
          <a:p>
            <a:pPr marL="742950" marR="0" lvl="1" indent="-285750" algn="l" rtl="0">
              <a:lnSpc>
                <a:spcPct val="80000"/>
              </a:lnSpc>
              <a:spcBef>
                <a:spcPts val="392"/>
              </a:spcBef>
              <a:spcAft>
                <a:spcPts val="0"/>
              </a:spcAft>
              <a:buClr>
                <a:schemeClr val="dk1"/>
              </a:buClr>
              <a:buSzPts val="1960"/>
              <a:buFont typeface="Arial"/>
              <a:buChar char="–"/>
            </a:pPr>
            <a:r>
              <a:rPr lang="fr-FR" sz="1960" b="0" i="0" u="none" strike="noStrike" cap="none">
                <a:solidFill>
                  <a:schemeClr val="dk1"/>
                </a:solidFill>
                <a:latin typeface="Calibri"/>
                <a:ea typeface="Calibri"/>
                <a:cs typeface="Calibri"/>
                <a:sym typeface="Calibri"/>
              </a:rPr>
              <a:t>Propriétés sur le contenu du document (titre, couleur…)</a:t>
            </a:r>
            <a:endParaRPr/>
          </a:p>
          <a:p>
            <a:pPr marL="2057400" marR="0" lvl="4" indent="-121920" algn="l" rtl="0">
              <a:lnSpc>
                <a:spcPct val="80000"/>
              </a:lnSpc>
              <a:spcBef>
                <a:spcPts val="336"/>
              </a:spcBef>
              <a:spcAft>
                <a:spcPts val="0"/>
              </a:spcAft>
              <a:buClr>
                <a:schemeClr val="dk1"/>
              </a:buClr>
              <a:buSzPts val="1680"/>
              <a:buFont typeface="Arial"/>
              <a:buNone/>
            </a:pPr>
            <a:endParaRPr sz="1679"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SzPts val="2240"/>
              <a:buFont typeface="Arial"/>
              <a:buChar char="•"/>
            </a:pPr>
            <a:r>
              <a:rPr lang="fr-FR" sz="2240" b="0" i="0" u="none" strike="noStrike" cap="none">
                <a:solidFill>
                  <a:schemeClr val="dk1"/>
                </a:solidFill>
                <a:latin typeface="Calibri"/>
                <a:ea typeface="Calibri"/>
                <a:cs typeface="Calibri"/>
                <a:sym typeface="Calibri"/>
              </a:rPr>
              <a:t>location</a:t>
            </a:r>
            <a:endParaRPr/>
          </a:p>
          <a:p>
            <a:pPr marL="742950" marR="0" lvl="1" indent="-285750" algn="l" rtl="0">
              <a:lnSpc>
                <a:spcPct val="80000"/>
              </a:lnSpc>
              <a:spcBef>
                <a:spcPts val="392"/>
              </a:spcBef>
              <a:spcAft>
                <a:spcPts val="0"/>
              </a:spcAft>
              <a:buClr>
                <a:schemeClr val="dk1"/>
              </a:buClr>
              <a:buSzPts val="1960"/>
              <a:buFont typeface="Arial"/>
              <a:buChar char="–"/>
            </a:pPr>
            <a:r>
              <a:rPr lang="fr-FR" sz="1960" b="0" i="0" u="none" strike="noStrike" cap="none">
                <a:solidFill>
                  <a:schemeClr val="dk1"/>
                </a:solidFill>
                <a:latin typeface="Calibri"/>
                <a:ea typeface="Calibri"/>
                <a:cs typeface="Calibri"/>
                <a:sym typeface="Calibri"/>
              </a:rPr>
              <a:t>URL actuelle</a:t>
            </a:r>
            <a:endParaRPr/>
          </a:p>
          <a:p>
            <a:pPr marL="2057400" marR="0" lvl="4" indent="-121920" algn="l" rtl="0">
              <a:lnSpc>
                <a:spcPct val="80000"/>
              </a:lnSpc>
              <a:spcBef>
                <a:spcPts val="336"/>
              </a:spcBef>
              <a:spcAft>
                <a:spcPts val="0"/>
              </a:spcAft>
              <a:buClr>
                <a:schemeClr val="dk1"/>
              </a:buClr>
              <a:buSzPts val="1680"/>
              <a:buFont typeface="Arial"/>
              <a:buNone/>
            </a:pPr>
            <a:endParaRPr sz="1679"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SzPts val="2240"/>
              <a:buFont typeface="Arial"/>
              <a:buChar char="•"/>
            </a:pPr>
            <a:r>
              <a:rPr lang="fr-FR" sz="2240" b="0" i="0" u="none" strike="noStrike" cap="none">
                <a:solidFill>
                  <a:schemeClr val="dk1"/>
                </a:solidFill>
                <a:latin typeface="Calibri"/>
                <a:ea typeface="Calibri"/>
                <a:cs typeface="Calibri"/>
                <a:sym typeface="Calibri"/>
              </a:rPr>
              <a:t>history</a:t>
            </a: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ts val="1960"/>
              <a:buFont typeface="Arial"/>
              <a:buChar char="–"/>
            </a:pPr>
            <a:r>
              <a:rPr lang="fr-FR" sz="1960" b="0" i="0" u="none" strike="noStrike" cap="none">
                <a:solidFill>
                  <a:schemeClr val="dk1"/>
                </a:solidFill>
                <a:latin typeface="Calibri"/>
                <a:ea typeface="Calibri"/>
                <a:cs typeface="Calibri"/>
                <a:sym typeface="Calibri"/>
              </a:rPr>
              <a:t>URLs visitées</a:t>
            </a:r>
            <a:endParaRPr/>
          </a:p>
          <a:p>
            <a:pPr marL="342900" marR="0" lvl="0" indent="-200660" algn="l" rtl="0">
              <a:lnSpc>
                <a:spcPct val="80000"/>
              </a:lnSpc>
              <a:spcBef>
                <a:spcPts val="448"/>
              </a:spcBef>
              <a:spcAft>
                <a:spcPts val="0"/>
              </a:spcAft>
              <a:buClr>
                <a:schemeClr val="dk1"/>
              </a:buClr>
              <a:buSzPts val="2240"/>
              <a:buFont typeface="Arial"/>
              <a:buNone/>
            </a:pPr>
            <a:endParaRPr sz="2240" b="0" i="0" u="none" strike="noStrike" cap="none">
              <a:solidFill>
                <a:schemeClr val="dk1"/>
              </a:solidFill>
              <a:latin typeface="Calibri"/>
              <a:ea typeface="Calibri"/>
              <a:cs typeface="Calibri"/>
              <a:sym typeface="Calibri"/>
            </a:endParaRPr>
          </a:p>
        </p:txBody>
      </p:sp>
      <p:sp>
        <p:nvSpPr>
          <p:cNvPr id="272" name="Shape 272"/>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273" name="Shape 273"/>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17</a:t>
            </a:fld>
            <a:endParaRPr sz="1200" b="0" i="0" u="none" strike="noStrike" cap="none">
              <a:solidFill>
                <a:srgbClr val="888888"/>
              </a:solidFill>
              <a:latin typeface="Calibri"/>
              <a:ea typeface="Calibri"/>
              <a:cs typeface="Calibri"/>
              <a:sym typeface="Calibri"/>
            </a:endParaRPr>
          </a:p>
        </p:txBody>
      </p:sp>
      <p:sp>
        <p:nvSpPr>
          <p:cNvPr id="274" name="Shape 274"/>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Notion d’hiérarchie d’objets</a:t>
            </a:r>
            <a:endParaRPr sz="4400" b="1" i="0" u="none" strike="noStrike" cap="none">
              <a:solidFill>
                <a:schemeClr val="dk1"/>
              </a:solidFill>
              <a:latin typeface="Calibri"/>
              <a:ea typeface="Calibri"/>
              <a:cs typeface="Calibri"/>
              <a:sym typeface="Calibri"/>
            </a:endParaRPr>
          </a:p>
        </p:txBody>
      </p:sp>
      <p:sp>
        <p:nvSpPr>
          <p:cNvPr id="275" name="Shape 275"/>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p:nvPr/>
        </p:nvSpPr>
        <p:spPr>
          <a:xfrm>
            <a:off x="762000" y="1412632"/>
            <a:ext cx="3737992" cy="1944360"/>
          </a:xfrm>
          <a:prstGeom prst="roundRect">
            <a:avLst>
              <a:gd name="adj" fmla="val 16667"/>
            </a:avLst>
          </a:prstGeom>
          <a:solidFill>
            <a:schemeClr val="lt1"/>
          </a:solidFill>
          <a:ln w="28575"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1" name="Shape 281"/>
          <p:cNvSpPr/>
          <p:nvPr/>
        </p:nvSpPr>
        <p:spPr>
          <a:xfrm>
            <a:off x="762000" y="3635330"/>
            <a:ext cx="6330280" cy="1017806"/>
          </a:xfrm>
          <a:prstGeom prst="roundRect">
            <a:avLst>
              <a:gd name="adj" fmla="val 16667"/>
            </a:avLst>
          </a:prstGeom>
          <a:solidFill>
            <a:schemeClr val="lt1"/>
          </a:solidFill>
          <a:ln w="28575"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2" name="Shape 282"/>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283" name="Shape 283"/>
          <p:cNvSpPr/>
          <p:nvPr/>
        </p:nvSpPr>
        <p:spPr>
          <a:xfrm>
            <a:off x="762000" y="4869160"/>
            <a:ext cx="6762328" cy="1008112"/>
          </a:xfrm>
          <a:prstGeom prst="roundRect">
            <a:avLst>
              <a:gd name="adj" fmla="val 16667"/>
            </a:avLst>
          </a:prstGeom>
          <a:solidFill>
            <a:schemeClr val="lt1"/>
          </a:solidFill>
          <a:ln w="254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4" name="Shape 284"/>
          <p:cNvSpPr txBox="1">
            <a:spLocks noGrp="1"/>
          </p:cNvSpPr>
          <p:nvPr>
            <p:ph type="body" idx="1"/>
          </p:nvPr>
        </p:nvSpPr>
        <p:spPr>
          <a:xfrm>
            <a:off x="762000" y="1596413"/>
            <a:ext cx="8077200" cy="42973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Création de l’objet :</a:t>
            </a:r>
            <a:endParaRPr/>
          </a:p>
          <a:p>
            <a:pPr marL="342900" marR="0" lvl="0" indent="-342900" algn="l" rtl="0">
              <a:lnSpc>
                <a:spcPct val="80000"/>
              </a:lnSpc>
              <a:spcBef>
                <a:spcPts val="388"/>
              </a:spcBef>
              <a:spcAft>
                <a:spcPts val="0"/>
              </a:spcAft>
              <a:buClr>
                <a:schemeClr val="dk1"/>
              </a:buClr>
              <a:buSzPts val="1942"/>
              <a:buFont typeface="Arial"/>
              <a:buNone/>
            </a:pPr>
            <a:r>
              <a:rPr lang="fr-FR" sz="1942" b="1" i="0" u="none" strike="noStrike" cap="none">
                <a:solidFill>
                  <a:schemeClr val="dk1"/>
                </a:solidFill>
                <a:latin typeface="Calibri"/>
                <a:ea typeface="Calibri"/>
                <a:cs typeface="Calibri"/>
                <a:sym typeface="Calibri"/>
              </a:rPr>
              <a:t>		var mycars=new Array() ;</a:t>
            </a:r>
            <a:endParaRPr/>
          </a:p>
          <a:p>
            <a:pPr marL="342900" marR="0" lvl="0" indent="-342900" algn="l" rtl="0">
              <a:lnSpc>
                <a:spcPct val="80000"/>
              </a:lnSpc>
              <a:spcBef>
                <a:spcPts val="388"/>
              </a:spcBef>
              <a:spcAft>
                <a:spcPts val="0"/>
              </a:spcAft>
              <a:buClr>
                <a:schemeClr val="dk1"/>
              </a:buClr>
              <a:buSzPts val="1942"/>
              <a:buFont typeface="Arial"/>
              <a:buNone/>
            </a:pPr>
            <a:r>
              <a:rPr lang="fr-FR" sz="1942" b="1" i="0" u="none" strike="noStrike" cap="none">
                <a:solidFill>
                  <a:schemeClr val="dk1"/>
                </a:solidFill>
                <a:latin typeface="Calibri"/>
                <a:ea typeface="Calibri"/>
                <a:cs typeface="Calibri"/>
                <a:sym typeface="Calibri"/>
              </a:rPr>
              <a:t>		mycars[0]="Saab" ;</a:t>
            </a:r>
            <a:endParaRPr/>
          </a:p>
          <a:p>
            <a:pPr marL="342900" marR="0" lvl="0" indent="-342900" algn="l" rtl="0">
              <a:lnSpc>
                <a:spcPct val="80000"/>
              </a:lnSpc>
              <a:spcBef>
                <a:spcPts val="388"/>
              </a:spcBef>
              <a:spcAft>
                <a:spcPts val="0"/>
              </a:spcAft>
              <a:buClr>
                <a:schemeClr val="dk1"/>
              </a:buClr>
              <a:buSzPts val="1942"/>
              <a:buFont typeface="Arial"/>
              <a:buNone/>
            </a:pPr>
            <a:r>
              <a:rPr lang="fr-FR" sz="1942" b="1" i="0" u="none" strike="noStrike" cap="none">
                <a:solidFill>
                  <a:schemeClr val="dk1"/>
                </a:solidFill>
                <a:latin typeface="Calibri"/>
                <a:ea typeface="Calibri"/>
                <a:cs typeface="Calibri"/>
                <a:sym typeface="Calibri"/>
              </a:rPr>
              <a:t>		mycars[1]="Volvo" ;</a:t>
            </a:r>
            <a:endParaRPr/>
          </a:p>
          <a:p>
            <a:pPr marL="342900" marR="0" lvl="0" indent="-342900" algn="l" rtl="0">
              <a:lnSpc>
                <a:spcPct val="80000"/>
              </a:lnSpc>
              <a:spcBef>
                <a:spcPts val="388"/>
              </a:spcBef>
              <a:spcAft>
                <a:spcPts val="0"/>
              </a:spcAft>
              <a:buClr>
                <a:schemeClr val="dk1"/>
              </a:buClr>
              <a:buSzPts val="1942"/>
              <a:buFont typeface="Arial"/>
              <a:buNone/>
            </a:pPr>
            <a:r>
              <a:rPr lang="fr-FR" sz="1942" b="1" i="0" u="none" strike="noStrike" cap="none">
                <a:solidFill>
                  <a:schemeClr val="dk1"/>
                </a:solidFill>
                <a:latin typeface="Calibri"/>
                <a:ea typeface="Calibri"/>
                <a:cs typeface="Calibri"/>
                <a:sym typeface="Calibri"/>
              </a:rPr>
              <a:t>		mycars[2]="BMW" ;</a:t>
            </a:r>
            <a:endParaRPr/>
          </a:p>
          <a:p>
            <a:pPr marL="342900" marR="0" lvl="0" indent="-342900" algn="l"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Ou bien :</a:t>
            </a:r>
            <a:endParaRPr/>
          </a:p>
          <a:p>
            <a:pPr marL="342900" marR="0" lvl="0" indent="-342900" algn="l" rtl="0">
              <a:lnSpc>
                <a:spcPct val="80000"/>
              </a:lnSpc>
              <a:spcBef>
                <a:spcPts val="370"/>
              </a:spcBef>
              <a:spcAft>
                <a:spcPts val="0"/>
              </a:spcAft>
              <a:buClr>
                <a:schemeClr val="dk1"/>
              </a:buClr>
              <a:buSzPts val="1850"/>
              <a:buFont typeface="Arial"/>
              <a:buNone/>
            </a:pPr>
            <a:r>
              <a:rPr lang="fr-FR" sz="1850" b="1" i="0" u="none" strike="noStrike" cap="none">
                <a:solidFill>
                  <a:schemeClr val="dk1"/>
                </a:solidFill>
                <a:latin typeface="Calibri"/>
                <a:ea typeface="Calibri"/>
                <a:cs typeface="Calibri"/>
                <a:sym typeface="Calibri"/>
              </a:rPr>
              <a:t>		var mycars=new Array("Saab“ ,"Volvo“ ,"BMW") ;</a:t>
            </a:r>
            <a:endParaRPr/>
          </a:p>
          <a:p>
            <a:pPr marL="342900" marR="0" lvl="0" indent="-342900" algn="l"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➔Pour contrôler la grandeur du tableau :</a:t>
            </a:r>
            <a:endParaRPr/>
          </a:p>
          <a:p>
            <a:pPr marL="342900" marR="0" lvl="0" indent="-342900" algn="l" rtl="0">
              <a:lnSpc>
                <a:spcPct val="80000"/>
              </a:lnSpc>
              <a:spcBef>
                <a:spcPts val="592"/>
              </a:spcBef>
              <a:spcAft>
                <a:spcPts val="0"/>
              </a:spcAft>
              <a:buClr>
                <a:schemeClr val="dk1"/>
              </a:buClr>
              <a:buSzPts val="2960"/>
              <a:buFont typeface="Arial"/>
              <a:buNone/>
            </a:pPr>
            <a:r>
              <a:rPr lang="fr-FR" sz="2960" b="1" i="0" u="none" strike="noStrike" cap="none">
                <a:solidFill>
                  <a:schemeClr val="dk1"/>
                </a:solidFill>
                <a:latin typeface="Calibri"/>
                <a:ea typeface="Calibri"/>
                <a:cs typeface="Calibri"/>
                <a:sym typeface="Calibri"/>
              </a:rPr>
              <a:t>		</a:t>
            </a:r>
            <a:r>
              <a:rPr lang="fr-FR" sz="1850" b="1" i="0" u="none" strike="noStrike" cap="none">
                <a:solidFill>
                  <a:schemeClr val="dk1"/>
                </a:solidFill>
                <a:latin typeface="Calibri"/>
                <a:ea typeface="Calibri"/>
                <a:cs typeface="Calibri"/>
                <a:sym typeface="Calibri"/>
              </a:rPr>
              <a:t>var myArray=new Array(3) ;</a:t>
            </a:r>
            <a:endParaRPr/>
          </a:p>
        </p:txBody>
      </p:sp>
      <p:sp>
        <p:nvSpPr>
          <p:cNvPr id="285" name="Shape 285"/>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Objet Array</a:t>
            </a:r>
            <a:endParaRPr sz="4400" b="1" i="0" u="none" strike="noStrike" cap="none">
              <a:solidFill>
                <a:schemeClr val="dk1"/>
              </a:solidFill>
              <a:latin typeface="Calibri"/>
              <a:ea typeface="Calibri"/>
              <a:cs typeface="Calibri"/>
              <a:sym typeface="Calibri"/>
            </a:endParaRPr>
          </a:p>
        </p:txBody>
      </p:sp>
      <p:sp>
        <p:nvSpPr>
          <p:cNvPr id="286" name="Shape 286"/>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287" name="Shape 287"/>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288" name="Shape 288"/>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18</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762000" y="557808"/>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Exercice: Affichage de</a:t>
            </a:r>
            <a:br>
              <a:rPr lang="fr-FR" sz="4400" b="1" i="0" u="none" strike="noStrike" cap="none">
                <a:solidFill>
                  <a:schemeClr val="dk1"/>
                </a:solidFill>
                <a:latin typeface="Calibri"/>
                <a:ea typeface="Calibri"/>
                <a:cs typeface="Calibri"/>
                <a:sym typeface="Calibri"/>
              </a:rPr>
            </a:br>
            <a:r>
              <a:rPr lang="fr-FR" sz="4400" b="1" i="0" u="none" strike="noStrike" cap="none">
                <a:solidFill>
                  <a:schemeClr val="dk1"/>
                </a:solidFill>
                <a:latin typeface="Calibri"/>
                <a:ea typeface="Calibri"/>
                <a:cs typeface="Calibri"/>
                <a:sym typeface="Calibri"/>
              </a:rPr>
              <a:t> la date du jour</a:t>
            </a:r>
            <a:br>
              <a:rPr lang="fr-FR" sz="4400" b="1" i="0" u="none" strike="noStrike" cap="none">
                <a:solidFill>
                  <a:schemeClr val="dk1"/>
                </a:solidFill>
                <a:latin typeface="Calibri"/>
                <a:ea typeface="Calibri"/>
                <a:cs typeface="Calibri"/>
                <a:sym typeface="Calibri"/>
              </a:rPr>
            </a:br>
            <a:endParaRPr sz="4400" b="1" i="0" u="none" strike="noStrike" cap="none">
              <a:solidFill>
                <a:schemeClr val="dk1"/>
              </a:solidFill>
              <a:latin typeface="Calibri"/>
              <a:ea typeface="Calibri"/>
              <a:cs typeface="Calibri"/>
              <a:sym typeface="Calibri"/>
            </a:endParaRPr>
          </a:p>
        </p:txBody>
      </p:sp>
      <p:sp>
        <p:nvSpPr>
          <p:cNvPr id="294" name="Shape 294"/>
          <p:cNvSpPr txBox="1">
            <a:spLocks noGrp="1"/>
          </p:cNvSpPr>
          <p:nvPr>
            <p:ph type="body" idx="1"/>
          </p:nvPr>
        </p:nvSpPr>
        <p:spPr>
          <a:xfrm>
            <a:off x="762000" y="1596413"/>
            <a:ext cx="8077200" cy="42973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Arial"/>
              <a:buNone/>
            </a:pPr>
            <a:r>
              <a:rPr lang="fr-FR" sz="1400" b="0" i="0" u="none" strike="noStrike" cap="none">
                <a:solidFill>
                  <a:schemeClr val="dk1"/>
                </a:solidFill>
                <a:latin typeface="Courier New"/>
                <a:ea typeface="Courier New"/>
                <a:cs typeface="Courier New"/>
                <a:sym typeface="Courier New"/>
              </a:rPr>
              <a:t>&lt;HTML&gt;</a:t>
            </a:r>
            <a:endParaRPr/>
          </a:p>
          <a:p>
            <a:pPr marL="0" marR="0" lvl="0" indent="0" algn="l" rtl="0">
              <a:spcBef>
                <a:spcPts val="280"/>
              </a:spcBef>
              <a:spcAft>
                <a:spcPts val="0"/>
              </a:spcAft>
              <a:buClr>
                <a:schemeClr val="dk1"/>
              </a:buClr>
              <a:buSzPts val="1400"/>
              <a:buFont typeface="Arial"/>
              <a:buNone/>
            </a:pPr>
            <a:r>
              <a:rPr lang="fr-FR" sz="1400" b="0" i="0" u="none" strike="noStrike" cap="none">
                <a:solidFill>
                  <a:schemeClr val="dk1"/>
                </a:solidFill>
                <a:latin typeface="Courier New"/>
                <a:ea typeface="Courier New"/>
                <a:cs typeface="Courier New"/>
                <a:sym typeface="Courier New"/>
              </a:rPr>
              <a:t>	&lt;HEAD&gt;	&lt;TITLE&gt; Exemple Date &lt;/TITLE&gt; &lt;/HEAD&gt;</a:t>
            </a:r>
            <a:endParaRPr/>
          </a:p>
          <a:p>
            <a:pPr marL="0" marR="0" lvl="0" indent="0" algn="l" rtl="0">
              <a:spcBef>
                <a:spcPts val="280"/>
              </a:spcBef>
              <a:spcAft>
                <a:spcPts val="0"/>
              </a:spcAft>
              <a:buClr>
                <a:schemeClr val="dk1"/>
              </a:buClr>
              <a:buSzPts val="1400"/>
              <a:buFont typeface="Arial"/>
              <a:buNone/>
            </a:pPr>
            <a:r>
              <a:rPr lang="fr-FR" sz="1400" b="0" i="0" u="none" strike="noStrike" cap="none">
                <a:solidFill>
                  <a:schemeClr val="dk1"/>
                </a:solidFill>
                <a:latin typeface="Courier New"/>
                <a:ea typeface="Courier New"/>
                <a:cs typeface="Courier New"/>
                <a:sym typeface="Courier New"/>
              </a:rPr>
              <a:t> 	&lt;BODY&gt; </a:t>
            </a:r>
            <a:endParaRPr/>
          </a:p>
          <a:p>
            <a:pPr marL="0" marR="0" lvl="0" indent="0" algn="l" rtl="0">
              <a:spcBef>
                <a:spcPts val="280"/>
              </a:spcBef>
              <a:spcAft>
                <a:spcPts val="0"/>
              </a:spcAft>
              <a:buClr>
                <a:schemeClr val="dk1"/>
              </a:buClr>
              <a:buSzPts val="1400"/>
              <a:buFont typeface="Arial"/>
              <a:buNone/>
            </a:pPr>
            <a:r>
              <a:rPr lang="fr-FR" sz="1400" b="0" i="0" u="none" strike="noStrike" cap="none">
                <a:solidFill>
                  <a:schemeClr val="dk1"/>
                </a:solidFill>
                <a:latin typeface="Courier New"/>
                <a:ea typeface="Courier New"/>
                <a:cs typeface="Courier New"/>
                <a:sym typeface="Courier New"/>
              </a:rPr>
              <a:t>	&lt;SCRIPT LANGUAGE="JavaScript"&gt;</a:t>
            </a:r>
            <a:r>
              <a:rPr lang="fr-FR" sz="1400" b="1" i="0" u="none" strike="noStrike" cap="none">
                <a:solidFill>
                  <a:schemeClr val="dk1"/>
                </a:solidFill>
                <a:latin typeface="Courier New"/>
                <a:ea typeface="Courier New"/>
                <a:cs typeface="Courier New"/>
                <a:sym typeface="Courier New"/>
              </a:rPr>
              <a:t> 	</a:t>
            </a:r>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var dt=new Date;</a:t>
            </a:r>
            <a:endParaRPr sz="1400" b="1" i="0" u="none" strike="noStrike" cap="none">
              <a:solidFill>
                <a:schemeClr val="dk1"/>
              </a:solidFill>
              <a:latin typeface="Courier New"/>
              <a:ea typeface="Courier New"/>
              <a:cs typeface="Courier New"/>
              <a:sym typeface="Courier New"/>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var jour=dt.getDay( );		// renvoi un jour [0..6]</a:t>
            </a:r>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var numero=dt.getDate( ); 	// renvoi le numéro dans le mois</a:t>
            </a:r>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var mois=dt.getMonth( );		// renvoi le mois [0..11]</a:t>
            </a:r>
            <a:endParaRPr/>
          </a:p>
          <a:p>
            <a:pPr marL="0" marR="0" lvl="0" indent="0" algn="l" rtl="0">
              <a:spcBef>
                <a:spcPts val="280"/>
              </a:spcBef>
              <a:spcAft>
                <a:spcPts val="0"/>
              </a:spcAft>
              <a:buClr>
                <a:schemeClr val="dk1"/>
              </a:buClr>
              <a:buSzPts val="1400"/>
              <a:buFont typeface="Arial"/>
              <a:buNone/>
            </a:pPr>
            <a:endParaRPr sz="1400" b="1" i="0" u="none" strike="noStrike" cap="none">
              <a:solidFill>
                <a:schemeClr val="dk1"/>
              </a:solidFill>
              <a:latin typeface="Courier New"/>
              <a:ea typeface="Courier New"/>
              <a:cs typeface="Courier New"/>
              <a:sym typeface="Courier New"/>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var tab_jour=new Array("Dimanche","Lundi","Mardi",</a:t>
            </a:r>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"Mercredi","Jeudi","Vendredi","Samedi");</a:t>
            </a:r>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var tab_mois=new Array("Janvier","Février","Mars","Avril","Mai",</a:t>
            </a:r>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"Juin","Juillet","Août","Septembre",</a:t>
            </a:r>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"Octobre","Novembre","Décembre");</a:t>
            </a:r>
            <a:endParaRPr/>
          </a:p>
          <a:p>
            <a:pPr marL="0" marR="0" lvl="0" indent="0" algn="l" rtl="0">
              <a:spcBef>
                <a:spcPts val="280"/>
              </a:spcBef>
              <a:spcAft>
                <a:spcPts val="0"/>
              </a:spcAft>
              <a:buClr>
                <a:schemeClr val="dk1"/>
              </a:buClr>
              <a:buSzPts val="1400"/>
              <a:buFont typeface="Arial"/>
              <a:buNone/>
            </a:pPr>
            <a:endParaRPr sz="1400" b="1" i="0" u="none" strike="noStrike" cap="none">
              <a:solidFill>
                <a:schemeClr val="dk1"/>
              </a:solidFill>
              <a:latin typeface="Courier New"/>
              <a:ea typeface="Courier New"/>
              <a:cs typeface="Courier New"/>
              <a:sym typeface="Courier New"/>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document.write("Nous sommes le "+tab_jour[jour]+" "</a:t>
            </a:r>
            <a:br>
              <a:rPr lang="fr-FR" sz="1400" b="1" i="0" u="none" strike="noStrike" cap="none">
                <a:solidFill>
                  <a:schemeClr val="dk1"/>
                </a:solidFill>
                <a:latin typeface="Courier New"/>
                <a:ea typeface="Courier New"/>
                <a:cs typeface="Courier New"/>
                <a:sym typeface="Courier New"/>
              </a:rPr>
            </a:br>
            <a:r>
              <a:rPr lang="fr-FR" sz="1400" b="1" i="0" u="none" strike="noStrike" cap="none">
                <a:solidFill>
                  <a:schemeClr val="dk1"/>
                </a:solidFill>
                <a:latin typeface="Courier New"/>
                <a:ea typeface="Courier New"/>
                <a:cs typeface="Courier New"/>
                <a:sym typeface="Courier New"/>
              </a:rPr>
              <a:t>		+numero+" "+tab_mois[mois]);</a:t>
            </a:r>
            <a:endParaRPr/>
          </a:p>
          <a:p>
            <a:pPr marL="0" marR="0" lvl="0" indent="0" algn="l" rtl="0">
              <a:spcBef>
                <a:spcPts val="280"/>
              </a:spcBef>
              <a:spcAft>
                <a:spcPts val="0"/>
              </a:spcAft>
              <a:buClr>
                <a:schemeClr val="dk1"/>
              </a:buClr>
              <a:buSzPts val="1400"/>
              <a:buFont typeface="Arial"/>
              <a:buNone/>
            </a:pPr>
            <a:r>
              <a:rPr lang="fr-FR" sz="1400" b="1" i="0" u="none" strike="noStrike" cap="none">
                <a:solidFill>
                  <a:schemeClr val="dk1"/>
                </a:solidFill>
                <a:latin typeface="Courier New"/>
                <a:ea typeface="Courier New"/>
                <a:cs typeface="Courier New"/>
                <a:sym typeface="Courier New"/>
              </a:rPr>
              <a:t>	</a:t>
            </a:r>
            <a:endParaRPr sz="1400" b="0" i="0" u="none" strike="noStrike" cap="none">
              <a:solidFill>
                <a:schemeClr val="dk1"/>
              </a:solidFill>
              <a:latin typeface="Courier New"/>
              <a:ea typeface="Courier New"/>
              <a:cs typeface="Courier New"/>
              <a:sym typeface="Courier New"/>
            </a:endParaRPr>
          </a:p>
          <a:p>
            <a:pPr marL="0" marR="0" lvl="0" indent="0" algn="l" rtl="0">
              <a:spcBef>
                <a:spcPts val="280"/>
              </a:spcBef>
              <a:spcAft>
                <a:spcPts val="0"/>
              </a:spcAft>
              <a:buClr>
                <a:schemeClr val="dk1"/>
              </a:buClr>
              <a:buSzPts val="1400"/>
              <a:buFont typeface="Arial"/>
              <a:buNone/>
            </a:pPr>
            <a:r>
              <a:rPr lang="fr-FR" sz="1400" b="0" i="0" u="none" strike="noStrike" cap="none">
                <a:solidFill>
                  <a:schemeClr val="dk1"/>
                </a:solidFill>
                <a:latin typeface="Courier New"/>
                <a:ea typeface="Courier New"/>
                <a:cs typeface="Courier New"/>
                <a:sym typeface="Courier New"/>
              </a:rPr>
              <a:t>	&lt;/SCRIPT&gt; </a:t>
            </a:r>
            <a:endParaRPr/>
          </a:p>
          <a:p>
            <a:pPr marL="0" marR="0" lvl="0" indent="0" algn="l" rtl="0">
              <a:spcBef>
                <a:spcPts val="280"/>
              </a:spcBef>
              <a:spcAft>
                <a:spcPts val="0"/>
              </a:spcAft>
              <a:buClr>
                <a:schemeClr val="dk1"/>
              </a:buClr>
              <a:buSzPts val="1400"/>
              <a:buFont typeface="Arial"/>
              <a:buNone/>
            </a:pPr>
            <a:r>
              <a:rPr lang="fr-FR" sz="1400" b="0" i="0" u="none" strike="noStrike" cap="none">
                <a:solidFill>
                  <a:schemeClr val="dk1"/>
                </a:solidFill>
                <a:latin typeface="Courier New"/>
                <a:ea typeface="Courier New"/>
                <a:cs typeface="Courier New"/>
                <a:sym typeface="Courier New"/>
              </a:rPr>
              <a:t>	&lt;/BODY&gt;</a:t>
            </a:r>
            <a:endParaRPr/>
          </a:p>
          <a:p>
            <a:pPr marL="0" marR="0" lvl="0" indent="0" algn="l" rtl="0">
              <a:spcBef>
                <a:spcPts val="280"/>
              </a:spcBef>
              <a:spcAft>
                <a:spcPts val="0"/>
              </a:spcAft>
              <a:buClr>
                <a:schemeClr val="dk1"/>
              </a:buClr>
              <a:buSzPts val="1400"/>
              <a:buFont typeface="Arial"/>
              <a:buNone/>
            </a:pPr>
            <a:r>
              <a:rPr lang="fr-FR" sz="1400" b="0" i="0" u="none" strike="noStrike" cap="none">
                <a:solidFill>
                  <a:schemeClr val="dk1"/>
                </a:solidFill>
                <a:latin typeface="Courier New"/>
                <a:ea typeface="Courier New"/>
                <a:cs typeface="Courier New"/>
                <a:sym typeface="Courier New"/>
              </a:rPr>
              <a:t>&lt;/HTML&gt; </a:t>
            </a:r>
            <a:endParaRPr/>
          </a:p>
          <a:p>
            <a:pPr marL="0" marR="0" lvl="0" indent="0" algn="l" rtl="0">
              <a:spcBef>
                <a:spcPts val="28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5" name="Shape 295"/>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296" name="Shape 296"/>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19</a:t>
            </a:fld>
            <a:endParaRPr sz="1200" b="0" i="0" u="none" strike="noStrike" cap="none">
              <a:solidFill>
                <a:srgbClr val="888888"/>
              </a:solidFill>
              <a:latin typeface="Calibri"/>
              <a:ea typeface="Calibri"/>
              <a:cs typeface="Calibri"/>
              <a:sym typeface="Calibri"/>
            </a:endParaRPr>
          </a:p>
        </p:txBody>
      </p:sp>
      <p:sp>
        <p:nvSpPr>
          <p:cNvPr id="297" name="Shape 297"/>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7B4E4"/>
            </a:gs>
            <a:gs pos="50000">
              <a:srgbClr val="BFCFEC"/>
            </a:gs>
            <a:gs pos="100000">
              <a:srgbClr val="E0E8F4"/>
            </a:gs>
          </a:gsLst>
          <a:lin ang="5400000" scaled="0"/>
        </a:gra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762000" y="-27384"/>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Plan</a:t>
            </a:r>
            <a:endParaRPr sz="4400" b="1" i="0" u="none" strike="noStrike" cap="none">
              <a:solidFill>
                <a:schemeClr val="dk1"/>
              </a:solidFill>
              <a:latin typeface="Calibri"/>
              <a:ea typeface="Calibri"/>
              <a:cs typeface="Calibri"/>
              <a:sym typeface="Calibri"/>
            </a:endParaRPr>
          </a:p>
        </p:txBody>
      </p:sp>
      <p:sp>
        <p:nvSpPr>
          <p:cNvPr id="109" name="Shape 109"/>
          <p:cNvSpPr/>
          <p:nvPr/>
        </p:nvSpPr>
        <p:spPr>
          <a:xfrm>
            <a:off x="611560" y="1124744"/>
            <a:ext cx="3960440" cy="5400600"/>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0" name="Shape 110"/>
          <p:cNvSpPr txBox="1">
            <a:spLocks noGrp="1"/>
          </p:cNvSpPr>
          <p:nvPr>
            <p:ph type="body" idx="1"/>
          </p:nvPr>
        </p:nvSpPr>
        <p:spPr>
          <a:xfrm>
            <a:off x="755576" y="1340768"/>
            <a:ext cx="4038600" cy="532859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3100"/>
              <a:buFont typeface="Arial"/>
              <a:buChar char="•"/>
            </a:pPr>
            <a:r>
              <a:rPr lang="fr-FR" sz="3100" b="0" i="0" u="none" strike="noStrike" cap="none">
                <a:solidFill>
                  <a:schemeClr val="dk1"/>
                </a:solidFill>
                <a:latin typeface="Calibri"/>
                <a:ea typeface="Calibri"/>
                <a:cs typeface="Calibri"/>
                <a:sym typeface="Calibri"/>
              </a:rPr>
              <a:t>Partie 1</a:t>
            </a:r>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JavaScript?</a:t>
            </a:r>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HTML et JavaScript</a:t>
            </a:r>
            <a:endParaRPr sz="1860" b="0" i="0" u="none" strike="noStrike" cap="none">
              <a:solidFill>
                <a:schemeClr val="dk1"/>
              </a:solidFill>
              <a:latin typeface="Calibri"/>
              <a:ea typeface="Calibri"/>
              <a:cs typeface="Calibri"/>
              <a:sym typeface="Calibri"/>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Les Variables</a:t>
            </a:r>
            <a:endParaRPr sz="1860" b="0" i="0" u="none" strike="noStrike" cap="none">
              <a:solidFill>
                <a:schemeClr val="dk1"/>
              </a:solidFill>
              <a:latin typeface="Calibri"/>
              <a:ea typeface="Calibri"/>
              <a:cs typeface="Calibri"/>
              <a:sym typeface="Calibri"/>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Les Types</a:t>
            </a:r>
            <a:endParaRPr sz="1860" b="0" i="0" u="none" strike="noStrike" cap="none">
              <a:solidFill>
                <a:schemeClr val="dk1"/>
              </a:solidFill>
              <a:latin typeface="Calibri"/>
              <a:ea typeface="Calibri"/>
              <a:cs typeface="Calibri"/>
              <a:sym typeface="Calibri"/>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Les Boites de dialogue</a:t>
            </a:r>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Les Opérateurs Javascript</a:t>
            </a:r>
            <a:endParaRPr sz="1860" b="0" i="0" u="none" strike="noStrike" cap="none">
              <a:solidFill>
                <a:schemeClr val="dk1"/>
              </a:solidFill>
              <a:latin typeface="Calibri"/>
              <a:ea typeface="Calibri"/>
              <a:cs typeface="Calibri"/>
              <a:sym typeface="Calibri"/>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Les Structures conditionnelle</a:t>
            </a:r>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Les Itérations</a:t>
            </a:r>
            <a:endParaRPr sz="1860" b="0" i="0" u="none" strike="noStrike" cap="none">
              <a:solidFill>
                <a:schemeClr val="dk1"/>
              </a:solidFill>
              <a:latin typeface="Calibri"/>
              <a:ea typeface="Calibri"/>
              <a:cs typeface="Calibri"/>
              <a:sym typeface="Calibri"/>
            </a:endParaRPr>
          </a:p>
          <a:p>
            <a:pPr marL="742950" marR="0" lvl="1" indent="-285750" algn="l"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Hiérarchie d’objets en JavaScript</a:t>
            </a:r>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Fonctions Prédéfinis</a:t>
            </a:r>
            <a:endParaRPr/>
          </a:p>
          <a:p>
            <a:pPr marL="742950" marR="0" lvl="1" indent="-167640" algn="l" rtl="0">
              <a:lnSpc>
                <a:spcPct val="80000"/>
              </a:lnSpc>
              <a:spcBef>
                <a:spcPts val="372"/>
              </a:spcBef>
              <a:spcAft>
                <a:spcPts val="0"/>
              </a:spcAft>
              <a:buClr>
                <a:schemeClr val="dk1"/>
              </a:buClr>
              <a:buSzPts val="1860"/>
              <a:buFont typeface="Arial"/>
              <a:buNone/>
            </a:pPr>
            <a:endParaRPr sz="1860" b="0" i="0" u="none" strike="noStrike" cap="none">
              <a:solidFill>
                <a:schemeClr val="dk1"/>
              </a:solidFill>
              <a:latin typeface="Calibri"/>
              <a:ea typeface="Calibri"/>
              <a:cs typeface="Calibri"/>
              <a:sym typeface="Calibri"/>
            </a:endParaRPr>
          </a:p>
        </p:txBody>
      </p:sp>
      <p:sp>
        <p:nvSpPr>
          <p:cNvPr id="111" name="Shape 111"/>
          <p:cNvSpPr/>
          <p:nvPr/>
        </p:nvSpPr>
        <p:spPr>
          <a:xfrm>
            <a:off x="4788024" y="1124744"/>
            <a:ext cx="3960440" cy="5400600"/>
          </a:xfrm>
          <a:prstGeom prst="roundRect">
            <a:avLst>
              <a:gd name="adj" fmla="val 16667"/>
            </a:avLst>
          </a:prstGeom>
          <a:solidFill>
            <a:schemeClr val="lt1"/>
          </a:solidFill>
          <a:ln w="38100" cap="flat" cmpd="sng">
            <a:solidFill>
              <a:schemeClr val="accent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2" name="Shape 112"/>
          <p:cNvSpPr txBox="1">
            <a:spLocks noGrp="1"/>
          </p:cNvSpPr>
          <p:nvPr>
            <p:ph type="body" idx="2"/>
          </p:nvPr>
        </p:nvSpPr>
        <p:spPr>
          <a:xfrm>
            <a:off x="4997896" y="1340769"/>
            <a:ext cx="4038600" cy="489654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3100"/>
              <a:buFont typeface="Arial"/>
              <a:buChar char="•"/>
            </a:pPr>
            <a:r>
              <a:rPr lang="fr-FR" sz="3100" b="0" i="0" u="none" strike="noStrike" cap="none">
                <a:solidFill>
                  <a:schemeClr val="dk1"/>
                </a:solidFill>
                <a:latin typeface="Calibri"/>
                <a:ea typeface="Calibri"/>
                <a:cs typeface="Calibri"/>
                <a:sym typeface="Calibri"/>
              </a:rPr>
              <a:t>Partie 2</a:t>
            </a:r>
            <a:endParaRPr sz="3100" b="0" i="0" u="none" strike="noStrike" cap="none">
              <a:solidFill>
                <a:schemeClr val="dk1"/>
              </a:solidFill>
              <a:latin typeface="Calibri"/>
              <a:ea typeface="Calibri"/>
              <a:cs typeface="Calibri"/>
              <a:sym typeface="Calibri"/>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Déclaration des fonctions</a:t>
            </a:r>
            <a:endParaRPr sz="1860" b="0" i="0" u="none" strike="noStrike" cap="none">
              <a:solidFill>
                <a:schemeClr val="dk1"/>
              </a:solidFill>
              <a:latin typeface="Calibri"/>
              <a:ea typeface="Calibri"/>
              <a:cs typeface="Calibri"/>
              <a:sym typeface="Calibri"/>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Méthodes utilisées</a:t>
            </a:r>
            <a:endParaRPr sz="1860" b="0" i="0" u="none" strike="noStrike" cap="none">
              <a:solidFill>
                <a:schemeClr val="dk1"/>
              </a:solidFill>
              <a:latin typeface="Calibri"/>
              <a:ea typeface="Calibri"/>
              <a:cs typeface="Calibri"/>
              <a:sym typeface="Calibri"/>
            </a:endParaRPr>
          </a:p>
          <a:p>
            <a:pPr marL="742950" marR="0" lvl="1" indent="-285750" algn="just" rtl="0">
              <a:lnSpc>
                <a:spcPct val="130000"/>
              </a:lnSpc>
              <a:spcBef>
                <a:spcPts val="372"/>
              </a:spcBef>
              <a:spcAft>
                <a:spcPts val="0"/>
              </a:spcAft>
              <a:buClr>
                <a:schemeClr val="dk1"/>
              </a:buClr>
              <a:buSzPts val="1860"/>
              <a:buFont typeface="Noto Sans Symbols"/>
              <a:buChar char="▪"/>
            </a:pPr>
            <a:r>
              <a:rPr lang="fr-FR" sz="1860" b="0" i="0" u="none" strike="noStrike" cap="none">
                <a:solidFill>
                  <a:schemeClr val="dk1"/>
                </a:solidFill>
                <a:latin typeface="Calibri"/>
                <a:ea typeface="Calibri"/>
                <a:cs typeface="Calibri"/>
                <a:sym typeface="Calibri"/>
              </a:rPr>
              <a:t>L’ Accès aux éléments</a:t>
            </a:r>
            <a:endParaRPr sz="1860" b="0" i="0" u="none" strike="noStrike" cap="none">
              <a:solidFill>
                <a:schemeClr val="dk1"/>
              </a:solidFill>
              <a:latin typeface="Calibri"/>
              <a:ea typeface="Calibri"/>
              <a:cs typeface="Calibri"/>
              <a:sym typeface="Calibri"/>
            </a:endParaRPr>
          </a:p>
        </p:txBody>
      </p:sp>
      <p:sp>
        <p:nvSpPr>
          <p:cNvPr id="113" name="Shape 113"/>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303" name="Shape 303"/>
          <p:cNvSpPr txBox="1">
            <a:spLocks noGrp="1"/>
          </p:cNvSpPr>
          <p:nvPr>
            <p:ph type="body" idx="1"/>
          </p:nvPr>
        </p:nvSpPr>
        <p:spPr>
          <a:xfrm>
            <a:off x="2130152" y="1596413"/>
            <a:ext cx="3593976" cy="42973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80000"/>
              </a:lnSpc>
              <a:spcBef>
                <a:spcPts val="0"/>
              </a:spcBef>
              <a:spcAft>
                <a:spcPts val="0"/>
              </a:spcAft>
              <a:buClr>
                <a:schemeClr val="dk1"/>
              </a:buClr>
              <a:buSzPts val="2720"/>
              <a:buFont typeface="Arial"/>
              <a:buNone/>
            </a:pPr>
            <a:r>
              <a:rPr lang="fr-FR" sz="2720" b="0" i="0" u="none" strike="noStrike" cap="none" dirty="0">
                <a:solidFill>
                  <a:schemeClr val="dk1"/>
                </a:solidFill>
                <a:latin typeface="Calibri"/>
                <a:ea typeface="Calibri"/>
                <a:cs typeface="Calibri"/>
                <a:sym typeface="Calibri"/>
              </a:rPr>
              <a:t>• </a:t>
            </a:r>
            <a:r>
              <a:rPr lang="fr-FR" sz="2720" b="1" i="0" u="none" strike="noStrike" cap="none" dirty="0" err="1">
                <a:solidFill>
                  <a:schemeClr val="dk1"/>
                </a:solidFill>
                <a:latin typeface="Calibri"/>
                <a:ea typeface="Calibri"/>
                <a:cs typeface="Calibri"/>
                <a:sym typeface="Calibri"/>
              </a:rPr>
              <a:t>parseFloat</a:t>
            </a:r>
            <a:r>
              <a:rPr lang="fr-FR" sz="2720" b="1" i="0" u="none" strike="noStrike" cap="none" dirty="0">
                <a:solidFill>
                  <a:schemeClr val="dk1"/>
                </a:solidFill>
                <a:latin typeface="Calibri"/>
                <a:ea typeface="Calibri"/>
                <a:cs typeface="Calibri"/>
                <a:sym typeface="Calibri"/>
              </a:rPr>
              <a:t> ()</a:t>
            </a:r>
            <a:endParaRPr/>
          </a:p>
          <a:p>
            <a:pPr marL="342900" marR="0" lvl="0" indent="-342900" algn="l" rtl="0">
              <a:lnSpc>
                <a:spcPct val="180000"/>
              </a:lnSpc>
              <a:spcBef>
                <a:spcPts val="544"/>
              </a:spcBef>
              <a:spcAft>
                <a:spcPts val="0"/>
              </a:spcAft>
              <a:buClr>
                <a:schemeClr val="dk1"/>
              </a:buClr>
              <a:buSzPts val="2720"/>
              <a:buFont typeface="Arial"/>
              <a:buNone/>
            </a:pPr>
            <a:r>
              <a:rPr lang="fr-FR" sz="2720" b="0" i="0" u="none" strike="noStrike" cap="none" dirty="0">
                <a:solidFill>
                  <a:schemeClr val="dk1"/>
                </a:solidFill>
                <a:latin typeface="Calibri"/>
                <a:ea typeface="Calibri"/>
                <a:cs typeface="Calibri"/>
                <a:sym typeface="Calibri"/>
              </a:rPr>
              <a:t>• </a:t>
            </a:r>
            <a:r>
              <a:rPr lang="fr-FR" sz="2720" b="1"/>
              <a:t>p</a:t>
            </a:r>
            <a:r>
              <a:rPr lang="fr-FR" sz="2720" b="1" i="0" u="none" strike="noStrike" cap="none">
                <a:solidFill>
                  <a:schemeClr val="dk1"/>
                </a:solidFill>
                <a:latin typeface="Calibri"/>
                <a:ea typeface="Calibri"/>
                <a:cs typeface="Calibri"/>
                <a:sym typeface="Calibri"/>
              </a:rPr>
              <a:t>arseInt</a:t>
            </a:r>
            <a:r>
              <a:rPr lang="fr-FR" sz="2720" b="1" i="0" u="none" strike="noStrike" cap="none" dirty="0">
                <a:solidFill>
                  <a:schemeClr val="dk1"/>
                </a:solidFill>
                <a:latin typeface="Calibri"/>
                <a:ea typeface="Calibri"/>
                <a:cs typeface="Calibri"/>
                <a:sym typeface="Calibri"/>
              </a:rPr>
              <a:t> ()</a:t>
            </a:r>
            <a:endParaRPr/>
          </a:p>
          <a:p>
            <a:pPr marL="342900" marR="0" lvl="0" indent="-342900" algn="l" rtl="0">
              <a:lnSpc>
                <a:spcPct val="180000"/>
              </a:lnSpc>
              <a:spcBef>
                <a:spcPts val="544"/>
              </a:spcBef>
              <a:spcAft>
                <a:spcPts val="0"/>
              </a:spcAft>
              <a:buClr>
                <a:schemeClr val="dk1"/>
              </a:buClr>
              <a:buSzPts val="2720"/>
              <a:buFont typeface="Arial"/>
              <a:buNone/>
            </a:pPr>
            <a:r>
              <a:rPr lang="fr-FR" sz="2720" b="0" i="0" u="none" strike="noStrike" cap="none" dirty="0">
                <a:solidFill>
                  <a:schemeClr val="dk1"/>
                </a:solidFill>
                <a:latin typeface="Calibri"/>
                <a:ea typeface="Calibri"/>
                <a:cs typeface="Calibri"/>
                <a:sym typeface="Calibri"/>
              </a:rPr>
              <a:t>• </a:t>
            </a:r>
            <a:r>
              <a:rPr lang="fr-FR" sz="2720" b="1" i="0" u="none" strike="noStrike" cap="none" dirty="0">
                <a:solidFill>
                  <a:schemeClr val="dk1"/>
                </a:solidFill>
                <a:latin typeface="Calibri"/>
                <a:ea typeface="Calibri"/>
                <a:cs typeface="Calibri"/>
                <a:sym typeface="Calibri"/>
              </a:rPr>
              <a:t>String ()</a:t>
            </a:r>
            <a:endParaRPr/>
          </a:p>
          <a:p>
            <a:pPr marL="342900" marR="0" lvl="0" indent="-342900" algn="l" rtl="0">
              <a:lnSpc>
                <a:spcPct val="180000"/>
              </a:lnSpc>
              <a:spcBef>
                <a:spcPts val="544"/>
              </a:spcBef>
              <a:spcAft>
                <a:spcPts val="0"/>
              </a:spcAft>
              <a:buClr>
                <a:schemeClr val="dk1"/>
              </a:buClr>
              <a:buSzPts val="2720"/>
              <a:buFont typeface="Arial"/>
              <a:buNone/>
            </a:pPr>
            <a:r>
              <a:rPr lang="fr-FR" sz="2720" b="0" i="0" u="none" strike="noStrike" cap="none" dirty="0">
                <a:solidFill>
                  <a:schemeClr val="dk1"/>
                </a:solidFill>
                <a:latin typeface="Calibri"/>
                <a:ea typeface="Calibri"/>
                <a:cs typeface="Calibri"/>
                <a:sym typeface="Calibri"/>
              </a:rPr>
              <a:t>• </a:t>
            </a:r>
            <a:r>
              <a:rPr lang="fr-FR" sz="2720" b="1" i="0" u="none" strike="noStrike" cap="none" dirty="0" err="1">
                <a:solidFill>
                  <a:schemeClr val="dk1"/>
                </a:solidFill>
                <a:latin typeface="Calibri"/>
                <a:ea typeface="Calibri"/>
                <a:cs typeface="Calibri"/>
                <a:sym typeface="Calibri"/>
              </a:rPr>
              <a:t>Number</a:t>
            </a:r>
            <a:r>
              <a:rPr lang="fr-FR" sz="2720" b="1" i="0" u="none" strike="noStrike" cap="none" dirty="0">
                <a:solidFill>
                  <a:schemeClr val="dk1"/>
                </a:solidFill>
                <a:latin typeface="Calibri"/>
                <a:ea typeface="Calibri"/>
                <a:cs typeface="Calibri"/>
                <a:sym typeface="Calibri"/>
              </a:rPr>
              <a:t> ()</a:t>
            </a:r>
            <a:endParaRPr/>
          </a:p>
          <a:p>
            <a:pPr marL="342900" marR="0" lvl="0" indent="-342900" algn="l" rtl="0">
              <a:lnSpc>
                <a:spcPct val="180000"/>
              </a:lnSpc>
              <a:spcBef>
                <a:spcPts val="544"/>
              </a:spcBef>
              <a:spcAft>
                <a:spcPts val="0"/>
              </a:spcAft>
              <a:buClr>
                <a:schemeClr val="dk1"/>
              </a:buClr>
              <a:buSzPts val="2720"/>
              <a:buFont typeface="Arial"/>
              <a:buNone/>
            </a:pPr>
            <a:r>
              <a:rPr lang="fr-FR" sz="2720" b="0" i="0" u="none" strike="noStrike" cap="none" dirty="0">
                <a:solidFill>
                  <a:schemeClr val="dk1"/>
                </a:solidFill>
                <a:latin typeface="Calibri"/>
                <a:ea typeface="Calibri"/>
                <a:cs typeface="Calibri"/>
                <a:sym typeface="Calibri"/>
              </a:rPr>
              <a:t>• </a:t>
            </a:r>
            <a:r>
              <a:rPr lang="fr-FR" sz="2720" b="1" i="0" u="none" strike="noStrike" cap="none" dirty="0" err="1">
                <a:solidFill>
                  <a:schemeClr val="dk1"/>
                </a:solidFill>
                <a:latin typeface="Calibri"/>
                <a:ea typeface="Calibri"/>
                <a:cs typeface="Calibri"/>
                <a:sym typeface="Calibri"/>
              </a:rPr>
              <a:t>Length</a:t>
            </a:r>
            <a:r>
              <a:rPr lang="fr-FR" sz="2720" b="1" i="0" u="none" strike="noStrike" cap="none" dirty="0">
                <a:solidFill>
                  <a:schemeClr val="dk1"/>
                </a:solidFill>
                <a:latin typeface="Calibri"/>
                <a:ea typeface="Calibri"/>
                <a:cs typeface="Calibri"/>
                <a:sym typeface="Calibri"/>
              </a:rPr>
              <a:t>()</a:t>
            </a:r>
            <a:endParaRPr sz="2720" b="0" i="0" u="none" strike="noStrike" cap="none">
              <a:solidFill>
                <a:schemeClr val="dk1"/>
              </a:solidFill>
              <a:latin typeface="Calibri"/>
              <a:ea typeface="Calibri"/>
              <a:cs typeface="Calibri"/>
              <a:sym typeface="Calibri"/>
            </a:endParaRPr>
          </a:p>
        </p:txBody>
      </p:sp>
      <p:sp>
        <p:nvSpPr>
          <p:cNvPr id="304" name="Shape 304"/>
          <p:cNvSpPr txBox="1"/>
          <p:nvPr/>
        </p:nvSpPr>
        <p:spPr>
          <a:xfrm>
            <a:off x="827584"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Fonctions Prédéfinies</a:t>
            </a:r>
            <a:endParaRPr sz="4400" b="1" i="0" u="none" strike="noStrike" cap="none">
              <a:solidFill>
                <a:schemeClr val="dk1"/>
              </a:solidFill>
              <a:latin typeface="Calibri"/>
              <a:ea typeface="Calibri"/>
              <a:cs typeface="Calibri"/>
              <a:sym typeface="Calibri"/>
            </a:endParaRPr>
          </a:p>
        </p:txBody>
      </p:sp>
      <p:sp>
        <p:nvSpPr>
          <p:cNvPr id="305" name="Shape 305"/>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306" name="Shape 306"/>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307" name="Shape 307"/>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20</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313" name="Shape 313"/>
          <p:cNvSpPr txBox="1">
            <a:spLocks noGrp="1"/>
          </p:cNvSpPr>
          <p:nvPr>
            <p:ph type="body" idx="1"/>
          </p:nvPr>
        </p:nvSpPr>
        <p:spPr>
          <a:xfrm>
            <a:off x="632792" y="1341330"/>
            <a:ext cx="7467600" cy="487375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fr-FR" sz="2800" b="0" i="0" u="none" strike="noStrike" cap="none">
                <a:solidFill>
                  <a:schemeClr val="dk1"/>
                </a:solidFill>
                <a:latin typeface="Calibri"/>
                <a:ea typeface="Calibri"/>
                <a:cs typeface="Calibri"/>
                <a:sym typeface="Calibri"/>
              </a:rPr>
              <a:t> parsefloat(une_chaine);</a:t>
            </a:r>
            <a:endParaRPr/>
          </a:p>
          <a:p>
            <a:pPr marL="342900" marR="0" lvl="0" indent="-342900" algn="just" rtl="0">
              <a:spcBef>
                <a:spcPts val="56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 		➔ Convertit une chaîne en nombre à virgule flottante si la chaîne commence par un caractère numérique.</a:t>
            </a:r>
            <a:endParaRPr/>
          </a:p>
          <a:p>
            <a:pPr marL="342900" marR="0" lvl="0" indent="-342900" algn="just" rtl="0">
              <a:spcBef>
                <a:spcPts val="640"/>
              </a:spcBef>
              <a:spcAft>
                <a:spcPts val="0"/>
              </a:spcAft>
              <a:buClr>
                <a:schemeClr val="dk1"/>
              </a:buClr>
              <a:buSzPts val="2800"/>
              <a:buFont typeface="Arial"/>
              <a:buNone/>
            </a:pPr>
            <a:r>
              <a:rPr lang="fr-FR" sz="2800" b="1" i="0" u="none" strike="noStrike" cap="none">
                <a:solidFill>
                  <a:schemeClr val="dk1"/>
                </a:solidFill>
                <a:latin typeface="Calibri"/>
                <a:ea typeface="Calibri"/>
                <a:cs typeface="Calibri"/>
                <a:sym typeface="Calibri"/>
              </a:rPr>
              <a:t>Exemple</a:t>
            </a:r>
            <a:r>
              <a:rPr lang="fr-FR" sz="3200" b="1" i="0" u="none" strike="noStrike" cap="none">
                <a:solidFill>
                  <a:schemeClr val="dk1"/>
                </a:solidFill>
                <a:latin typeface="Calibri"/>
                <a:ea typeface="Calibri"/>
                <a:cs typeface="Calibri"/>
                <a:sym typeface="Calibri"/>
              </a:rPr>
              <a:t>:</a:t>
            </a:r>
            <a:endParaRPr/>
          </a:p>
          <a:p>
            <a:pPr marL="342900" marR="0" lvl="0" indent="-342900" algn="just"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just"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314" name="Shape 314"/>
          <p:cNvPicPr preferRelativeResize="0"/>
          <p:nvPr/>
        </p:nvPicPr>
        <p:blipFill rotWithShape="1">
          <a:blip r:embed="rId3">
            <a:alphaModFix/>
          </a:blip>
          <a:srcRect/>
          <a:stretch/>
        </p:blipFill>
        <p:spPr>
          <a:xfrm>
            <a:off x="654308" y="3798143"/>
            <a:ext cx="6638925" cy="2943225"/>
          </a:xfrm>
          <a:prstGeom prst="rect">
            <a:avLst/>
          </a:prstGeom>
          <a:noFill/>
          <a:ln>
            <a:noFill/>
          </a:ln>
        </p:spPr>
      </p:pic>
      <p:pic>
        <p:nvPicPr>
          <p:cNvPr id="315" name="Shape 315"/>
          <p:cNvPicPr preferRelativeResize="0"/>
          <p:nvPr/>
        </p:nvPicPr>
        <p:blipFill rotWithShape="1">
          <a:blip r:embed="rId4">
            <a:alphaModFix/>
          </a:blip>
          <a:srcRect/>
          <a:stretch/>
        </p:blipFill>
        <p:spPr>
          <a:xfrm>
            <a:off x="7308304" y="4631002"/>
            <a:ext cx="1214446" cy="2038358"/>
          </a:xfrm>
          <a:prstGeom prst="rect">
            <a:avLst/>
          </a:prstGeom>
          <a:noFill/>
          <a:ln>
            <a:noFill/>
          </a:ln>
        </p:spPr>
      </p:pic>
      <p:cxnSp>
        <p:nvCxnSpPr>
          <p:cNvPr id="316" name="Shape 316"/>
          <p:cNvCxnSpPr/>
          <p:nvPr/>
        </p:nvCxnSpPr>
        <p:spPr>
          <a:xfrm>
            <a:off x="5662380" y="5445224"/>
            <a:ext cx="1285884" cy="1588"/>
          </a:xfrm>
          <a:prstGeom prst="straightConnector1">
            <a:avLst/>
          </a:prstGeom>
          <a:noFill/>
          <a:ln w="76200" cap="flat" cmpd="sng">
            <a:solidFill>
              <a:schemeClr val="dk1"/>
            </a:solidFill>
            <a:prstDash val="solid"/>
            <a:round/>
            <a:headEnd type="none" w="med" len="med"/>
            <a:tailEnd type="stealth" w="lg" len="lg"/>
          </a:ln>
        </p:spPr>
      </p:cxnSp>
      <p:sp>
        <p:nvSpPr>
          <p:cNvPr id="317" name="Shape 317"/>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Fonctions Parsefloat</a:t>
            </a:r>
            <a:endParaRPr sz="4400" b="1" i="0" u="none" strike="noStrike" cap="none">
              <a:solidFill>
                <a:schemeClr val="dk1"/>
              </a:solidFill>
              <a:latin typeface="Calibri"/>
              <a:ea typeface="Calibri"/>
              <a:cs typeface="Calibri"/>
              <a:sym typeface="Calibri"/>
            </a:endParaRPr>
          </a:p>
        </p:txBody>
      </p:sp>
      <p:sp>
        <p:nvSpPr>
          <p:cNvPr id="318" name="Shape 318"/>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319" name="Shape 319"/>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320" name="Shape 320"/>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21</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326" name="Shape 326"/>
          <p:cNvSpPr txBox="1">
            <a:spLocks noGrp="1"/>
          </p:cNvSpPr>
          <p:nvPr>
            <p:ph type="body" idx="1"/>
          </p:nvPr>
        </p:nvSpPr>
        <p:spPr>
          <a:xfrm>
            <a:off x="920824" y="1341330"/>
            <a:ext cx="7467600" cy="487375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fr-FR" sz="2800" b="0" i="0" u="none" strike="noStrike" cap="none">
                <a:solidFill>
                  <a:schemeClr val="dk1"/>
                </a:solidFill>
                <a:latin typeface="Calibri"/>
                <a:ea typeface="Calibri"/>
                <a:cs typeface="Calibri"/>
                <a:sym typeface="Calibri"/>
              </a:rPr>
              <a:t>parseInt(chaine_de_caractère);</a:t>
            </a:r>
            <a:endParaRPr/>
          </a:p>
          <a:p>
            <a:pPr marL="342900" marR="0" lvl="0" indent="-342900" algn="l"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 Convertit l'argument en un nombre entier</a:t>
            </a:r>
            <a:endParaRPr/>
          </a:p>
          <a:p>
            <a:pPr marL="342900" marR="0" lvl="0" indent="-342900" algn="l"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 Renvoie NaN si la conversion est impossible</a:t>
            </a:r>
            <a:endParaRPr/>
          </a:p>
          <a:p>
            <a:pPr marL="342900" marR="0" lvl="0" indent="-342900" algn="l" rtl="0">
              <a:spcBef>
                <a:spcPts val="560"/>
              </a:spcBef>
              <a:spcAft>
                <a:spcPts val="0"/>
              </a:spcAft>
              <a:buClr>
                <a:schemeClr val="dk1"/>
              </a:buClr>
              <a:buSzPts val="2800"/>
              <a:buFont typeface="Arial"/>
              <a:buNone/>
            </a:pPr>
            <a:r>
              <a:rPr lang="fr-FR" sz="2800" b="1" i="0" u="none" strike="noStrike" cap="none">
                <a:solidFill>
                  <a:schemeClr val="dk1"/>
                </a:solidFill>
                <a:latin typeface="Calibri"/>
                <a:ea typeface="Calibri"/>
                <a:cs typeface="Calibri"/>
                <a:sym typeface="Calibri"/>
              </a:rPr>
              <a:t>Exemple:</a:t>
            </a:r>
            <a:endParaRPr/>
          </a:p>
          <a:p>
            <a:pPr marL="342900" marR="0" lvl="0" indent="-342900" algn="just"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just"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cxnSp>
        <p:nvCxnSpPr>
          <p:cNvPr id="327" name="Shape 327"/>
          <p:cNvCxnSpPr/>
          <p:nvPr/>
        </p:nvCxnSpPr>
        <p:spPr>
          <a:xfrm>
            <a:off x="5286380" y="5286388"/>
            <a:ext cx="1285884" cy="1588"/>
          </a:xfrm>
          <a:prstGeom prst="straightConnector1">
            <a:avLst/>
          </a:prstGeom>
          <a:noFill/>
          <a:ln w="76200" cap="flat" cmpd="sng">
            <a:solidFill>
              <a:schemeClr val="dk1"/>
            </a:solidFill>
            <a:prstDash val="solid"/>
            <a:round/>
            <a:headEnd type="none" w="med" len="med"/>
            <a:tailEnd type="stealth" w="lg" len="lg"/>
          </a:ln>
        </p:spPr>
      </p:cxnSp>
      <p:pic>
        <p:nvPicPr>
          <p:cNvPr id="328" name="Shape 328"/>
          <p:cNvPicPr preferRelativeResize="0"/>
          <p:nvPr/>
        </p:nvPicPr>
        <p:blipFill rotWithShape="1">
          <a:blip r:embed="rId3">
            <a:alphaModFix/>
          </a:blip>
          <a:srcRect/>
          <a:stretch/>
        </p:blipFill>
        <p:spPr>
          <a:xfrm>
            <a:off x="1026320" y="3455220"/>
            <a:ext cx="6858048" cy="3286148"/>
          </a:xfrm>
          <a:prstGeom prst="rect">
            <a:avLst/>
          </a:prstGeom>
          <a:noFill/>
          <a:ln>
            <a:noFill/>
          </a:ln>
        </p:spPr>
      </p:pic>
      <p:pic>
        <p:nvPicPr>
          <p:cNvPr id="329" name="Shape 329"/>
          <p:cNvPicPr preferRelativeResize="0"/>
          <p:nvPr/>
        </p:nvPicPr>
        <p:blipFill rotWithShape="1">
          <a:blip r:embed="rId4">
            <a:alphaModFix/>
          </a:blip>
          <a:srcRect/>
          <a:stretch/>
        </p:blipFill>
        <p:spPr>
          <a:xfrm>
            <a:off x="7101400" y="4071942"/>
            <a:ext cx="1143008" cy="2164419"/>
          </a:xfrm>
          <a:prstGeom prst="rect">
            <a:avLst/>
          </a:prstGeom>
          <a:noFill/>
          <a:ln>
            <a:noFill/>
          </a:ln>
        </p:spPr>
      </p:pic>
      <p:cxnSp>
        <p:nvCxnSpPr>
          <p:cNvPr id="330" name="Shape 330"/>
          <p:cNvCxnSpPr/>
          <p:nvPr/>
        </p:nvCxnSpPr>
        <p:spPr>
          <a:xfrm>
            <a:off x="5590372" y="5286388"/>
            <a:ext cx="1285884" cy="1588"/>
          </a:xfrm>
          <a:prstGeom prst="straightConnector1">
            <a:avLst/>
          </a:prstGeom>
          <a:noFill/>
          <a:ln w="76200" cap="flat" cmpd="sng">
            <a:solidFill>
              <a:schemeClr val="dk1"/>
            </a:solidFill>
            <a:prstDash val="solid"/>
            <a:round/>
            <a:headEnd type="none" w="med" len="med"/>
            <a:tailEnd type="stealth" w="lg" len="lg"/>
          </a:ln>
        </p:spPr>
      </p:cxnSp>
      <p:sp>
        <p:nvSpPr>
          <p:cNvPr id="331" name="Shape 331"/>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Fonctions Parseint</a:t>
            </a:r>
            <a:endParaRPr sz="4400" b="1" i="0" u="none" strike="noStrike" cap="none">
              <a:solidFill>
                <a:schemeClr val="dk1"/>
              </a:solidFill>
              <a:latin typeface="Calibri"/>
              <a:ea typeface="Calibri"/>
              <a:cs typeface="Calibri"/>
              <a:sym typeface="Calibri"/>
            </a:endParaRPr>
          </a:p>
        </p:txBody>
      </p:sp>
      <p:sp>
        <p:nvSpPr>
          <p:cNvPr id="332" name="Shape 332"/>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333" name="Shape 333"/>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334" name="Shape 334"/>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22</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776808" y="1341330"/>
            <a:ext cx="7467600" cy="487375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75"/>
              <a:buFont typeface="Noto Sans Symbols"/>
              <a:buChar char="✓"/>
            </a:pPr>
            <a:r>
              <a:rPr lang="fr-FR" sz="2775" b="0" i="0" u="none" strike="noStrike" cap="none">
                <a:solidFill>
                  <a:schemeClr val="dk1"/>
                </a:solidFill>
                <a:latin typeface="Calibri"/>
                <a:ea typeface="Calibri"/>
                <a:cs typeface="Calibri"/>
                <a:sym typeface="Calibri"/>
              </a:rPr>
              <a:t>String (une_chose);</a:t>
            </a:r>
            <a:endParaRPr/>
          </a:p>
          <a:p>
            <a:pPr marL="342900" marR="0" lvl="0" indent="-342900" algn="l" rtl="0">
              <a:lnSpc>
                <a:spcPct val="80000"/>
              </a:lnSpc>
              <a:spcBef>
                <a:spcPts val="592"/>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		</a:t>
            </a:r>
            <a:r>
              <a:rPr lang="fr-FR" sz="2405" b="0" i="0" u="none" strike="noStrike" cap="none">
                <a:solidFill>
                  <a:schemeClr val="dk1"/>
                </a:solidFill>
                <a:latin typeface="Calibri"/>
                <a:ea typeface="Calibri"/>
                <a:cs typeface="Calibri"/>
                <a:sym typeface="Calibri"/>
              </a:rPr>
              <a:t>➔Convertit l'argument en une chaîne</a:t>
            </a:r>
            <a:endParaRPr/>
          </a:p>
          <a:p>
            <a:pPr marL="342900" marR="0" lvl="0" indent="-342900" algn="l" rtl="0">
              <a:lnSpc>
                <a:spcPct val="80000"/>
              </a:lnSpc>
              <a:spcBef>
                <a:spcPts val="555"/>
              </a:spcBef>
              <a:spcAft>
                <a:spcPts val="0"/>
              </a:spcAft>
              <a:buClr>
                <a:schemeClr val="dk1"/>
              </a:buClr>
              <a:buSzPts val="2775"/>
              <a:buFont typeface="Arial"/>
              <a:buNone/>
            </a:pPr>
            <a:r>
              <a:rPr lang="fr-FR" sz="2775" b="1" i="0" u="none" strike="noStrike" cap="none">
                <a:solidFill>
                  <a:schemeClr val="dk1"/>
                </a:solidFill>
                <a:latin typeface="Calibri"/>
                <a:ea typeface="Calibri"/>
                <a:cs typeface="Calibri"/>
                <a:sym typeface="Calibri"/>
              </a:rPr>
              <a:t>Exemple:</a:t>
            </a:r>
            <a:endParaRPr/>
          </a:p>
          <a:p>
            <a:pPr marL="342900" marR="0" lvl="0" indent="-34290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just" rtl="0">
              <a:lnSpc>
                <a:spcPct val="80000"/>
              </a:lnSpc>
              <a:spcBef>
                <a:spcPts val="555"/>
              </a:spcBef>
              <a:spcAft>
                <a:spcPts val="0"/>
              </a:spcAft>
              <a:buClr>
                <a:schemeClr val="dk1"/>
              </a:buClr>
              <a:buSzPts val="2775"/>
              <a:buFont typeface="Arial"/>
              <a:buNone/>
            </a:pPr>
            <a:r>
              <a:rPr lang="fr-FR" sz="2775" b="1" i="0" u="none" strike="noStrike" cap="none">
                <a:solidFill>
                  <a:schemeClr val="dk1"/>
                </a:solidFill>
                <a:latin typeface="Calibri"/>
                <a:ea typeface="Calibri"/>
                <a:cs typeface="Calibri"/>
                <a:sym typeface="Calibri"/>
              </a:rPr>
              <a:t>Resultat : </a:t>
            </a:r>
            <a:endParaRPr/>
          </a:p>
          <a:p>
            <a:pPr marL="342900" marR="0" lvl="0" indent="-34290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p:txBody>
      </p:sp>
      <p:pic>
        <p:nvPicPr>
          <p:cNvPr id="341" name="Shape 341"/>
          <p:cNvPicPr preferRelativeResize="0"/>
          <p:nvPr/>
        </p:nvPicPr>
        <p:blipFill rotWithShape="1">
          <a:blip r:embed="rId3">
            <a:alphaModFix/>
          </a:blip>
          <a:srcRect/>
          <a:stretch/>
        </p:blipFill>
        <p:spPr>
          <a:xfrm>
            <a:off x="836240" y="3068960"/>
            <a:ext cx="7696200" cy="2143140"/>
          </a:xfrm>
          <a:prstGeom prst="rect">
            <a:avLst/>
          </a:prstGeom>
          <a:noFill/>
          <a:ln>
            <a:noFill/>
          </a:ln>
        </p:spPr>
      </p:pic>
      <p:pic>
        <p:nvPicPr>
          <p:cNvPr id="342" name="Shape 342"/>
          <p:cNvPicPr preferRelativeResize="0"/>
          <p:nvPr/>
        </p:nvPicPr>
        <p:blipFill rotWithShape="1">
          <a:blip r:embed="rId4">
            <a:alphaModFix/>
          </a:blip>
          <a:srcRect/>
          <a:stretch/>
        </p:blipFill>
        <p:spPr>
          <a:xfrm>
            <a:off x="2872308" y="5862129"/>
            <a:ext cx="3571900" cy="1095263"/>
          </a:xfrm>
          <a:prstGeom prst="rect">
            <a:avLst/>
          </a:prstGeom>
          <a:noFill/>
          <a:ln>
            <a:noFill/>
          </a:ln>
        </p:spPr>
      </p:pic>
      <p:sp>
        <p:nvSpPr>
          <p:cNvPr id="343" name="Shape 343"/>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Fonctions String</a:t>
            </a:r>
            <a:endParaRPr sz="4400" b="1" i="0" u="none" strike="noStrike" cap="none">
              <a:solidFill>
                <a:schemeClr val="dk1"/>
              </a:solidFill>
              <a:latin typeface="Calibri"/>
              <a:ea typeface="Calibri"/>
              <a:cs typeface="Calibri"/>
              <a:sym typeface="Calibri"/>
            </a:endParaRPr>
          </a:p>
        </p:txBody>
      </p:sp>
      <p:sp>
        <p:nvSpPr>
          <p:cNvPr id="344" name="Shape 344"/>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345" name="Shape 345"/>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346" name="Shape 346"/>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23</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352" name="Shape 352"/>
          <p:cNvSpPr txBox="1">
            <a:spLocks noGrp="1"/>
          </p:cNvSpPr>
          <p:nvPr>
            <p:ph type="body" idx="1"/>
          </p:nvPr>
        </p:nvSpPr>
        <p:spPr>
          <a:xfrm>
            <a:off x="848816" y="1341330"/>
            <a:ext cx="7467600" cy="487375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fr-FR" sz="2800" b="0" i="0" u="none" strike="noStrike" cap="none">
                <a:solidFill>
                  <a:schemeClr val="dk1"/>
                </a:solidFill>
                <a:latin typeface="Calibri"/>
                <a:ea typeface="Calibri"/>
                <a:cs typeface="Calibri"/>
                <a:sym typeface="Calibri"/>
              </a:rPr>
              <a:t>Number(une_valeur);</a:t>
            </a:r>
            <a:endParaRPr/>
          </a:p>
          <a:p>
            <a:pPr marL="342900" marR="0" lvl="0" indent="-342900" algn="l"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➔Convertit l'argument en un nombre</a:t>
            </a:r>
            <a:endParaRPr/>
          </a:p>
          <a:p>
            <a:pPr marL="342900" marR="0" lvl="0" indent="-342900" algn="l"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➔Renvoie NaN si la convertion est impossible </a:t>
            </a:r>
            <a:endParaRPr/>
          </a:p>
          <a:p>
            <a:pPr marL="342900" marR="0" lvl="0" indent="-342900" algn="l" rtl="0">
              <a:spcBef>
                <a:spcPts val="360"/>
              </a:spcBef>
              <a:spcAft>
                <a:spcPts val="0"/>
              </a:spcAft>
              <a:buClr>
                <a:schemeClr val="dk1"/>
              </a:buClr>
              <a:buSzPts val="1800"/>
              <a:buFont typeface="Arial"/>
              <a:buNone/>
            </a:pPr>
            <a:endParaRPr sz="1800" b="0" i="1" u="sng" strike="noStrike" cap="none">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ts val="2800"/>
              <a:buFont typeface="Arial"/>
              <a:buNone/>
            </a:pPr>
            <a:r>
              <a:rPr lang="fr-FR" sz="2800" b="1" i="0" u="none" strike="noStrike" cap="none">
                <a:solidFill>
                  <a:schemeClr val="dk1"/>
                </a:solidFill>
                <a:latin typeface="Calibri"/>
                <a:ea typeface="Calibri"/>
                <a:cs typeface="Calibri"/>
                <a:sym typeface="Calibri"/>
              </a:rPr>
              <a:t>Exemple:</a:t>
            </a:r>
            <a:endParaRPr/>
          </a:p>
          <a:p>
            <a:pPr marL="342900" marR="0" lvl="0" indent="-342900" algn="just"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just"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353" name="Shape 353"/>
          <p:cNvPicPr preferRelativeResize="0"/>
          <p:nvPr/>
        </p:nvPicPr>
        <p:blipFill rotWithShape="1">
          <a:blip r:embed="rId3">
            <a:alphaModFix/>
          </a:blip>
          <a:srcRect/>
          <a:stretch/>
        </p:blipFill>
        <p:spPr>
          <a:xfrm>
            <a:off x="1000844" y="3810130"/>
            <a:ext cx="6667500" cy="2643206"/>
          </a:xfrm>
          <a:prstGeom prst="rect">
            <a:avLst/>
          </a:prstGeom>
          <a:noFill/>
          <a:ln>
            <a:noFill/>
          </a:ln>
        </p:spPr>
      </p:pic>
      <p:cxnSp>
        <p:nvCxnSpPr>
          <p:cNvPr id="354" name="Shape 354"/>
          <p:cNvCxnSpPr/>
          <p:nvPr/>
        </p:nvCxnSpPr>
        <p:spPr>
          <a:xfrm>
            <a:off x="5662380" y="5443636"/>
            <a:ext cx="1285884" cy="1588"/>
          </a:xfrm>
          <a:prstGeom prst="straightConnector1">
            <a:avLst/>
          </a:prstGeom>
          <a:noFill/>
          <a:ln w="76200" cap="flat" cmpd="sng">
            <a:solidFill>
              <a:schemeClr val="dk1"/>
            </a:solidFill>
            <a:prstDash val="solid"/>
            <a:round/>
            <a:headEnd type="none" w="med" len="med"/>
            <a:tailEnd type="stealth" w="lg" len="lg"/>
          </a:ln>
        </p:spPr>
      </p:cxnSp>
      <p:pic>
        <p:nvPicPr>
          <p:cNvPr id="355" name="Shape 355"/>
          <p:cNvPicPr preferRelativeResize="0"/>
          <p:nvPr/>
        </p:nvPicPr>
        <p:blipFill rotWithShape="1">
          <a:blip r:embed="rId4">
            <a:alphaModFix/>
          </a:blip>
          <a:srcRect/>
          <a:stretch/>
        </p:blipFill>
        <p:spPr>
          <a:xfrm>
            <a:off x="7187027" y="4365104"/>
            <a:ext cx="1417421" cy="1785950"/>
          </a:xfrm>
          <a:prstGeom prst="rect">
            <a:avLst/>
          </a:prstGeom>
          <a:noFill/>
          <a:ln>
            <a:noFill/>
          </a:ln>
        </p:spPr>
      </p:pic>
      <p:sp>
        <p:nvSpPr>
          <p:cNvPr id="356" name="Shape 356"/>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Fonctions Number</a:t>
            </a:r>
            <a:endParaRPr sz="4400" b="1" i="0" u="none" strike="noStrike" cap="none">
              <a:solidFill>
                <a:schemeClr val="dk1"/>
              </a:solidFill>
              <a:latin typeface="Calibri"/>
              <a:ea typeface="Calibri"/>
              <a:cs typeface="Calibri"/>
              <a:sym typeface="Calibri"/>
            </a:endParaRPr>
          </a:p>
        </p:txBody>
      </p:sp>
      <p:sp>
        <p:nvSpPr>
          <p:cNvPr id="357" name="Shape 357"/>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358" name="Shape 358"/>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359" name="Shape 359"/>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24</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365" name="Shape 365"/>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Fonctions</a:t>
            </a:r>
            <a:endParaRPr sz="4400" b="1" i="0" u="none" strike="noStrike" cap="none">
              <a:solidFill>
                <a:schemeClr val="dk1"/>
              </a:solidFill>
              <a:latin typeface="Calibri"/>
              <a:ea typeface="Calibri"/>
              <a:cs typeface="Calibri"/>
              <a:sym typeface="Calibri"/>
            </a:endParaRPr>
          </a:p>
        </p:txBody>
      </p:sp>
      <p:sp>
        <p:nvSpPr>
          <p:cNvPr id="366" name="Shape 366"/>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367" name="Shape 367"/>
          <p:cNvSpPr txBox="1"/>
          <p:nvPr/>
        </p:nvSpPr>
        <p:spPr>
          <a:xfrm>
            <a:off x="961256" y="1608842"/>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368" name="Shape 368"/>
          <p:cNvSpPr txBox="1">
            <a:spLocks noGrp="1"/>
          </p:cNvSpPr>
          <p:nvPr>
            <p:ph type="body" idx="1"/>
          </p:nvPr>
        </p:nvSpPr>
        <p:spPr>
          <a:xfrm>
            <a:off x="755576" y="1700808"/>
            <a:ext cx="7467600" cy="122413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Définies dans la partie &lt;head&gt; et appelé dans la partie &lt;body&gt;</a:t>
            </a:r>
            <a:endParaRPr/>
          </a:p>
        </p:txBody>
      </p:sp>
      <p:pic>
        <p:nvPicPr>
          <p:cNvPr id="369" name="Shape 369"/>
          <p:cNvPicPr preferRelativeResize="0"/>
          <p:nvPr/>
        </p:nvPicPr>
        <p:blipFill rotWithShape="1">
          <a:blip r:embed="rId3">
            <a:alphaModFix/>
          </a:blip>
          <a:srcRect/>
          <a:stretch/>
        </p:blipFill>
        <p:spPr>
          <a:xfrm>
            <a:off x="683568" y="2719115"/>
            <a:ext cx="8360252" cy="4094261"/>
          </a:xfrm>
          <a:prstGeom prst="rect">
            <a:avLst/>
          </a:prstGeom>
          <a:noFill/>
          <a:ln>
            <a:noFill/>
          </a:ln>
        </p:spPr>
      </p:pic>
      <p:sp>
        <p:nvSpPr>
          <p:cNvPr id="370" name="Shape 370"/>
          <p:cNvSpPr/>
          <p:nvPr/>
        </p:nvSpPr>
        <p:spPr>
          <a:xfrm>
            <a:off x="611560" y="3450595"/>
            <a:ext cx="7000892" cy="996712"/>
          </a:xfrm>
          <a:prstGeom prst="rect">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1" name="Shape 371"/>
          <p:cNvSpPr/>
          <p:nvPr/>
        </p:nvSpPr>
        <p:spPr>
          <a:xfrm>
            <a:off x="4891414" y="5671443"/>
            <a:ext cx="3857050" cy="500066"/>
          </a:xfrm>
          <a:prstGeom prst="rect">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 name="Shape 372"/>
          <p:cNvSpPr/>
          <p:nvPr/>
        </p:nvSpPr>
        <p:spPr>
          <a:xfrm rot="-7412778">
            <a:off x="7280004" y="3993029"/>
            <a:ext cx="2324448" cy="1007050"/>
          </a:xfrm>
          <a:prstGeom prst="curvedUpArrow">
            <a:avLst>
              <a:gd name="adj1" fmla="val 25000"/>
              <a:gd name="adj2" fmla="val 50000"/>
              <a:gd name="adj3" fmla="val 25000"/>
            </a:avLst>
          </a:prstGeom>
          <a:solidFill>
            <a:srgbClr val="00B0F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73" name="Shape 373"/>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374" name="Shape 374"/>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25</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380" name="Shape 380"/>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Méthodes Utilisées</a:t>
            </a:r>
            <a:endParaRPr sz="4400" b="1" i="0" u="none" strike="noStrike" cap="none">
              <a:solidFill>
                <a:schemeClr val="dk1"/>
              </a:solidFill>
              <a:latin typeface="Calibri"/>
              <a:ea typeface="Calibri"/>
              <a:cs typeface="Calibri"/>
              <a:sym typeface="Calibri"/>
            </a:endParaRPr>
          </a:p>
        </p:txBody>
      </p:sp>
      <p:sp>
        <p:nvSpPr>
          <p:cNvPr id="381" name="Shape 381"/>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graphicFrame>
        <p:nvGraphicFramePr>
          <p:cNvPr id="382" name="Shape 382"/>
          <p:cNvGraphicFramePr/>
          <p:nvPr/>
        </p:nvGraphicFramePr>
        <p:xfrm>
          <a:off x="899592" y="2024631"/>
          <a:ext cx="3000000" cy="3000000"/>
        </p:xfrm>
        <a:graphic>
          <a:graphicData uri="http://schemas.openxmlformats.org/drawingml/2006/table">
            <a:tbl>
              <a:tblPr>
                <a:noFill/>
                <a:tableStyleId>{F788A308-B664-4F48-B3E6-35421629BCC8}</a:tableStyleId>
              </a:tblPr>
              <a:tblGrid>
                <a:gridCol w="3964800">
                  <a:extLst>
                    <a:ext uri="{9D8B030D-6E8A-4147-A177-3AD203B41FA5}">
                      <a16:colId xmlns:a16="http://schemas.microsoft.com/office/drawing/2014/main" val="20000"/>
                    </a:ext>
                  </a:extLst>
                </a:gridCol>
                <a:gridCol w="3964800">
                  <a:extLst>
                    <a:ext uri="{9D8B030D-6E8A-4147-A177-3AD203B41FA5}">
                      <a16:colId xmlns:a16="http://schemas.microsoft.com/office/drawing/2014/main" val="20001"/>
                    </a:ext>
                  </a:extLst>
                </a:gridCol>
              </a:tblGrid>
              <a:tr h="281025">
                <a:tc>
                  <a:txBody>
                    <a:bodyPr/>
                    <a:lstStyle/>
                    <a:p>
                      <a:pPr marL="0" marR="0" lvl="0" indent="0" algn="ctr" rtl="0">
                        <a:spcBef>
                          <a:spcPts val="0"/>
                        </a:spcBef>
                        <a:spcAft>
                          <a:spcPts val="0"/>
                        </a:spcAft>
                        <a:buNone/>
                      </a:pPr>
                      <a:r>
                        <a:rPr lang="fr-FR" sz="1600" u="none" strike="noStrike" cap="none"/>
                        <a:t>Instruction</a:t>
                      </a:r>
                      <a:endParaRPr sz="1600" b="1" i="0" u="none" strike="noStrike" cap="none">
                        <a:solidFill>
                          <a:srgbClr val="000000"/>
                        </a:solidFill>
                        <a:latin typeface="Calibri"/>
                        <a:ea typeface="Calibri"/>
                        <a:cs typeface="Calibri"/>
                        <a:sym typeface="Calibri"/>
                      </a:endParaRPr>
                    </a:p>
                  </a:txBody>
                  <a:tcPr marL="8350" marR="8350" marT="8350" marB="0" anchor="ctr"/>
                </a:tc>
                <a:tc>
                  <a:txBody>
                    <a:bodyPr/>
                    <a:lstStyle/>
                    <a:p>
                      <a:pPr marL="0" marR="0" lvl="0" indent="0" algn="ctr" rtl="0">
                        <a:spcBef>
                          <a:spcPts val="0"/>
                        </a:spcBef>
                        <a:spcAft>
                          <a:spcPts val="0"/>
                        </a:spcAft>
                        <a:buNone/>
                      </a:pPr>
                      <a:r>
                        <a:rPr lang="fr-FR" sz="1600" u="none" strike="noStrike" cap="none"/>
                        <a:t>Description</a:t>
                      </a:r>
                      <a:endParaRPr sz="1600" b="1"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0"/>
                  </a:ext>
                </a:extLst>
              </a:tr>
              <a:tr h="527375">
                <a:tc>
                  <a:txBody>
                    <a:bodyPr/>
                    <a:lstStyle/>
                    <a:p>
                      <a:pPr marL="0" marR="0" lvl="0" indent="0" algn="l" rtl="0">
                        <a:spcBef>
                          <a:spcPts val="0"/>
                        </a:spcBef>
                        <a:spcAft>
                          <a:spcPts val="0"/>
                        </a:spcAft>
                        <a:buNone/>
                      </a:pPr>
                      <a:r>
                        <a:rPr lang="fr-FR" sz="1600" u="none" strike="noStrike" cap="none"/>
                        <a:t>length</a:t>
                      </a:r>
                      <a:endParaRPr sz="1600" b="0" i="0" u="none" strike="noStrike" cap="none">
                        <a:solidFill>
                          <a:srgbClr val="000000"/>
                        </a:solidFill>
                        <a:latin typeface="Calibri"/>
                        <a:ea typeface="Calibri"/>
                        <a:cs typeface="Calibri"/>
                        <a:sym typeface="Calibri"/>
                      </a:endParaRPr>
                    </a:p>
                  </a:txBody>
                  <a:tcPr marL="8350" marR="8350" marT="8350" marB="0" anchor="ctr"/>
                </a:tc>
                <a:tc>
                  <a:txBody>
                    <a:bodyPr/>
                    <a:lstStyle/>
                    <a:p>
                      <a:pPr marL="0" marR="0" lvl="0" indent="0" algn="l" rtl="0">
                        <a:spcBef>
                          <a:spcPts val="0"/>
                        </a:spcBef>
                        <a:spcAft>
                          <a:spcPts val="0"/>
                        </a:spcAft>
                        <a:buNone/>
                      </a:pPr>
                      <a:r>
                        <a:rPr lang="fr-FR" sz="1600" u="none" strike="noStrike" cap="none"/>
                        <a:t>C'est un entier qui indique la longueur de la chaîne de caractères.</a:t>
                      </a:r>
                      <a:endParaRPr sz="1600" b="0"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1"/>
                  </a:ext>
                </a:extLst>
              </a:tr>
              <a:tr h="527375">
                <a:tc>
                  <a:txBody>
                    <a:bodyPr/>
                    <a:lstStyle/>
                    <a:p>
                      <a:pPr marL="0" marR="0" lvl="0" indent="0" algn="l" rtl="0">
                        <a:spcBef>
                          <a:spcPts val="0"/>
                        </a:spcBef>
                        <a:spcAft>
                          <a:spcPts val="0"/>
                        </a:spcAft>
                        <a:buNone/>
                      </a:pPr>
                      <a:r>
                        <a:rPr lang="fr-FR" sz="1600" u="none" strike="noStrike" cap="none"/>
                        <a:t>charAt()</a:t>
                      </a:r>
                      <a:endParaRPr sz="1600" b="0" i="0" u="none" strike="noStrike" cap="none">
                        <a:solidFill>
                          <a:srgbClr val="000000"/>
                        </a:solidFill>
                        <a:latin typeface="Calibri"/>
                        <a:ea typeface="Calibri"/>
                        <a:cs typeface="Calibri"/>
                        <a:sym typeface="Calibri"/>
                      </a:endParaRPr>
                    </a:p>
                  </a:txBody>
                  <a:tcPr marL="8350" marR="8350" marT="8350" marB="0" anchor="ctr"/>
                </a:tc>
                <a:tc>
                  <a:txBody>
                    <a:bodyPr/>
                    <a:lstStyle/>
                    <a:p>
                      <a:pPr marL="0" marR="0" lvl="0" indent="0" algn="l" rtl="0">
                        <a:spcBef>
                          <a:spcPts val="0"/>
                        </a:spcBef>
                        <a:spcAft>
                          <a:spcPts val="0"/>
                        </a:spcAft>
                        <a:buNone/>
                      </a:pPr>
                      <a:r>
                        <a:rPr lang="fr-FR" sz="1600" u="none" strike="noStrike" cap="none"/>
                        <a:t>Méthode qui permet d'accéder à un caractère isolé d'une chaîne.</a:t>
                      </a:r>
                      <a:endParaRPr sz="1600" b="0"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2"/>
                  </a:ext>
                </a:extLst>
              </a:tr>
              <a:tr h="562050">
                <a:tc rowSpan="2">
                  <a:txBody>
                    <a:bodyPr/>
                    <a:lstStyle/>
                    <a:p>
                      <a:pPr marL="0" marR="0" lvl="0" indent="0" algn="l" rtl="0">
                        <a:spcBef>
                          <a:spcPts val="0"/>
                        </a:spcBef>
                        <a:spcAft>
                          <a:spcPts val="0"/>
                        </a:spcAft>
                        <a:buNone/>
                      </a:pPr>
                      <a:r>
                        <a:rPr lang="fr-FR" sz="1600" u="none" strike="noStrike" cap="none"/>
                        <a:t>indexOf()</a:t>
                      </a:r>
                      <a:endParaRPr sz="1600" b="0" i="0" u="none" strike="noStrike" cap="none">
                        <a:solidFill>
                          <a:srgbClr val="000000"/>
                        </a:solidFill>
                        <a:latin typeface="Calibri"/>
                        <a:ea typeface="Calibri"/>
                        <a:cs typeface="Calibri"/>
                        <a:sym typeface="Calibri"/>
                      </a:endParaRPr>
                    </a:p>
                  </a:txBody>
                  <a:tcPr marL="8350" marR="8350" marT="8350" marB="0" anchor="ctr"/>
                </a:tc>
                <a:tc>
                  <a:txBody>
                    <a:bodyPr/>
                    <a:lstStyle/>
                    <a:p>
                      <a:pPr marL="0" marR="0" lvl="0" indent="0" algn="l" rtl="0">
                        <a:spcBef>
                          <a:spcPts val="0"/>
                        </a:spcBef>
                        <a:spcAft>
                          <a:spcPts val="0"/>
                        </a:spcAft>
                        <a:buNone/>
                      </a:pPr>
                      <a:r>
                        <a:rPr lang="fr-FR" sz="1600" u="none" strike="noStrike" cap="none"/>
                        <a:t>Méthode qui renvoie la position d'une chaîne partielle à partir d'une position déterminée.</a:t>
                      </a:r>
                      <a:endParaRPr sz="1600" b="0"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3"/>
                  </a:ext>
                </a:extLst>
              </a:tr>
              <a:tr h="527375">
                <a:tc vMerge="1">
                  <a:txBody>
                    <a:bodyPr/>
                    <a:lstStyle/>
                    <a:p>
                      <a:endParaRPr lang="fr-FR"/>
                    </a:p>
                  </a:txBody>
                  <a:tcPr/>
                </a:tc>
                <a:tc>
                  <a:txBody>
                    <a:bodyPr/>
                    <a:lstStyle/>
                    <a:p>
                      <a:pPr marL="0" marR="0" lvl="0" indent="0" algn="l" rtl="0">
                        <a:spcBef>
                          <a:spcPts val="0"/>
                        </a:spcBef>
                        <a:spcAft>
                          <a:spcPts val="0"/>
                        </a:spcAft>
                        <a:buNone/>
                      </a:pPr>
                      <a:r>
                        <a:rPr lang="fr-FR" sz="1600" u="none" strike="noStrike" cap="none"/>
                        <a:t>(en commençant au début de la chaîne pricipale soit en position 0).</a:t>
                      </a:r>
                      <a:endParaRPr sz="1600" b="0"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4"/>
                  </a:ext>
                </a:extLst>
              </a:tr>
              <a:tr h="562050">
                <a:tc rowSpan="2">
                  <a:txBody>
                    <a:bodyPr/>
                    <a:lstStyle/>
                    <a:p>
                      <a:pPr marL="0" marR="0" lvl="0" indent="0" algn="l" rtl="0">
                        <a:spcBef>
                          <a:spcPts val="0"/>
                        </a:spcBef>
                        <a:spcAft>
                          <a:spcPts val="0"/>
                        </a:spcAft>
                        <a:buNone/>
                      </a:pPr>
                      <a:r>
                        <a:rPr lang="fr-FR" sz="1600" u="none" strike="noStrike" cap="none"/>
                        <a:t>lastIndexOf()</a:t>
                      </a:r>
                      <a:endParaRPr sz="1600" b="0" i="0" u="none" strike="noStrike" cap="none">
                        <a:solidFill>
                          <a:srgbClr val="000000"/>
                        </a:solidFill>
                        <a:latin typeface="Calibri"/>
                        <a:ea typeface="Calibri"/>
                        <a:cs typeface="Calibri"/>
                        <a:sym typeface="Calibri"/>
                      </a:endParaRPr>
                    </a:p>
                  </a:txBody>
                  <a:tcPr marL="8350" marR="8350" marT="8350" marB="0" anchor="ctr"/>
                </a:tc>
                <a:tc>
                  <a:txBody>
                    <a:bodyPr/>
                    <a:lstStyle/>
                    <a:p>
                      <a:pPr marL="0" marR="0" lvl="0" indent="0" algn="l" rtl="0">
                        <a:spcBef>
                          <a:spcPts val="0"/>
                        </a:spcBef>
                        <a:spcAft>
                          <a:spcPts val="0"/>
                        </a:spcAft>
                        <a:buNone/>
                      </a:pPr>
                      <a:r>
                        <a:rPr lang="fr-FR" sz="1600" u="none" strike="noStrike" cap="none"/>
                        <a:t>Méthode qui renvoie la position d'une chaîne partielle à partir d'une position déterminée.</a:t>
                      </a:r>
                      <a:endParaRPr sz="1600" b="0"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5"/>
                  </a:ext>
                </a:extLst>
              </a:tr>
              <a:tr h="281025">
                <a:tc vMerge="1">
                  <a:txBody>
                    <a:bodyPr/>
                    <a:lstStyle/>
                    <a:p>
                      <a:endParaRPr lang="fr-FR"/>
                    </a:p>
                  </a:txBody>
                  <a:tcPr/>
                </a:tc>
                <a:tc>
                  <a:txBody>
                    <a:bodyPr/>
                    <a:lstStyle/>
                    <a:p>
                      <a:pPr marL="0" marR="0" lvl="0" indent="0" algn="l" rtl="0">
                        <a:spcBef>
                          <a:spcPts val="0"/>
                        </a:spcBef>
                        <a:spcAft>
                          <a:spcPts val="0"/>
                        </a:spcAft>
                        <a:buNone/>
                      </a:pPr>
                      <a:r>
                        <a:rPr lang="fr-FR" sz="1600" u="none" strike="noStrike" cap="none"/>
                        <a:t>(en commençant à la fin soit en position length moins 1).</a:t>
                      </a:r>
                      <a:endParaRPr sz="1600" b="0"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6"/>
                  </a:ext>
                </a:extLst>
              </a:tr>
              <a:tr h="527375">
                <a:tc>
                  <a:txBody>
                    <a:bodyPr/>
                    <a:lstStyle/>
                    <a:p>
                      <a:pPr marL="0" marR="0" lvl="0" indent="0" algn="l" rtl="0">
                        <a:spcBef>
                          <a:spcPts val="0"/>
                        </a:spcBef>
                        <a:spcAft>
                          <a:spcPts val="0"/>
                        </a:spcAft>
                        <a:buNone/>
                      </a:pPr>
                      <a:r>
                        <a:rPr lang="fr-FR" sz="1600" u="none" strike="noStrike" cap="none"/>
                        <a:t>substring(x,y)</a:t>
                      </a:r>
                      <a:endParaRPr sz="1600" b="0" i="0" u="none" strike="noStrike" cap="none">
                        <a:solidFill>
                          <a:srgbClr val="000000"/>
                        </a:solidFill>
                        <a:latin typeface="Calibri"/>
                        <a:ea typeface="Calibri"/>
                        <a:cs typeface="Calibri"/>
                        <a:sym typeface="Calibri"/>
                      </a:endParaRPr>
                    </a:p>
                  </a:txBody>
                  <a:tcPr marL="8350" marR="8350" marT="8350" marB="0" anchor="ctr"/>
                </a:tc>
                <a:tc>
                  <a:txBody>
                    <a:bodyPr/>
                    <a:lstStyle/>
                    <a:p>
                      <a:pPr marL="0" marR="0" lvl="0" indent="0" algn="l" rtl="0">
                        <a:spcBef>
                          <a:spcPts val="0"/>
                        </a:spcBef>
                        <a:spcAft>
                          <a:spcPts val="0"/>
                        </a:spcAft>
                        <a:buNone/>
                      </a:pPr>
                      <a:r>
                        <a:rPr lang="fr-FR" sz="1600" u="none" strike="noStrike" cap="none"/>
                        <a:t>Méthode qui renvoie un string partiel situé entre l position x et la position y-1.</a:t>
                      </a:r>
                      <a:endParaRPr sz="1600" b="0"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7"/>
                  </a:ext>
                </a:extLst>
              </a:tr>
              <a:tr h="281025">
                <a:tc>
                  <a:txBody>
                    <a:bodyPr/>
                    <a:lstStyle/>
                    <a:p>
                      <a:pPr marL="0" marR="0" lvl="0" indent="0" algn="l" rtl="0">
                        <a:spcBef>
                          <a:spcPts val="0"/>
                        </a:spcBef>
                        <a:spcAft>
                          <a:spcPts val="0"/>
                        </a:spcAft>
                        <a:buNone/>
                      </a:pPr>
                      <a:r>
                        <a:rPr lang="fr-FR" sz="1600" u="none" strike="noStrike" cap="none"/>
                        <a:t>toLowerCase()</a:t>
                      </a:r>
                      <a:endParaRPr sz="1600" b="0" i="0" u="none" strike="noStrike" cap="none">
                        <a:solidFill>
                          <a:srgbClr val="000000"/>
                        </a:solidFill>
                        <a:latin typeface="Calibri"/>
                        <a:ea typeface="Calibri"/>
                        <a:cs typeface="Calibri"/>
                        <a:sym typeface="Calibri"/>
                      </a:endParaRPr>
                    </a:p>
                  </a:txBody>
                  <a:tcPr marL="8350" marR="8350" marT="8350" marB="0" anchor="ctr"/>
                </a:tc>
                <a:tc>
                  <a:txBody>
                    <a:bodyPr/>
                    <a:lstStyle/>
                    <a:p>
                      <a:pPr marL="0" marR="0" lvl="0" indent="0" algn="l" rtl="0">
                        <a:spcBef>
                          <a:spcPts val="0"/>
                        </a:spcBef>
                        <a:spcAft>
                          <a:spcPts val="0"/>
                        </a:spcAft>
                        <a:buNone/>
                      </a:pPr>
                      <a:r>
                        <a:rPr lang="fr-FR" sz="1600" u="none" strike="noStrike" cap="none"/>
                        <a:t>Transforme toutes les lettres en minuscules.</a:t>
                      </a:r>
                      <a:endParaRPr sz="1600" b="0"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8"/>
                  </a:ext>
                </a:extLst>
              </a:tr>
              <a:tr h="281025">
                <a:tc>
                  <a:txBody>
                    <a:bodyPr/>
                    <a:lstStyle/>
                    <a:p>
                      <a:pPr marL="0" marR="0" lvl="0" indent="0" algn="l" rtl="0">
                        <a:spcBef>
                          <a:spcPts val="0"/>
                        </a:spcBef>
                        <a:spcAft>
                          <a:spcPts val="0"/>
                        </a:spcAft>
                        <a:buNone/>
                      </a:pPr>
                      <a:r>
                        <a:rPr lang="fr-FR" sz="1600" u="none" strike="noStrike" cap="none"/>
                        <a:t>toUpperCase()</a:t>
                      </a:r>
                      <a:endParaRPr sz="1600" b="0" i="0" u="none" strike="noStrike" cap="none">
                        <a:solidFill>
                          <a:srgbClr val="000000"/>
                        </a:solidFill>
                        <a:latin typeface="Calibri"/>
                        <a:ea typeface="Calibri"/>
                        <a:cs typeface="Calibri"/>
                        <a:sym typeface="Calibri"/>
                      </a:endParaRPr>
                    </a:p>
                  </a:txBody>
                  <a:tcPr marL="8350" marR="8350" marT="8350" marB="0" anchor="ctr"/>
                </a:tc>
                <a:tc>
                  <a:txBody>
                    <a:bodyPr/>
                    <a:lstStyle/>
                    <a:p>
                      <a:pPr marL="0" marR="0" lvl="0" indent="0" algn="l" rtl="0">
                        <a:spcBef>
                          <a:spcPts val="0"/>
                        </a:spcBef>
                        <a:spcAft>
                          <a:spcPts val="0"/>
                        </a:spcAft>
                        <a:buNone/>
                      </a:pPr>
                      <a:r>
                        <a:rPr lang="fr-FR" sz="1600" u="none" strike="noStrike" cap="none"/>
                        <a:t>Transforme toutes les lettres en Majuscules.</a:t>
                      </a:r>
                      <a:endParaRPr sz="1600" b="0" i="0" u="none" strike="noStrike" cap="none">
                        <a:solidFill>
                          <a:srgbClr val="000000"/>
                        </a:solidFill>
                        <a:latin typeface="Calibri"/>
                        <a:ea typeface="Calibri"/>
                        <a:cs typeface="Calibri"/>
                        <a:sym typeface="Calibri"/>
                      </a:endParaRPr>
                    </a:p>
                  </a:txBody>
                  <a:tcPr marL="8350" marR="8350" marT="8350" marB="0" anchor="ctr"/>
                </a:tc>
                <a:extLst>
                  <a:ext uri="{0D108BD9-81ED-4DB2-BD59-A6C34878D82A}">
                    <a16:rowId xmlns:a16="http://schemas.microsoft.com/office/drawing/2014/main" val="10009"/>
                  </a:ext>
                </a:extLst>
              </a:tr>
            </a:tbl>
          </a:graphicData>
        </a:graphic>
      </p:graphicFrame>
      <p:sp>
        <p:nvSpPr>
          <p:cNvPr id="383" name="Shape 383"/>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384" name="Shape 384"/>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26</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390" name="Shape 390"/>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Propriété Length</a:t>
            </a:r>
            <a:endParaRPr sz="4400" b="1" i="0" u="none" strike="noStrike" cap="none">
              <a:solidFill>
                <a:schemeClr val="dk1"/>
              </a:solidFill>
              <a:latin typeface="Calibri"/>
              <a:ea typeface="Calibri"/>
              <a:cs typeface="Calibri"/>
              <a:sym typeface="Calibri"/>
            </a:endParaRPr>
          </a:p>
        </p:txBody>
      </p:sp>
      <p:sp>
        <p:nvSpPr>
          <p:cNvPr id="391" name="Shape 391"/>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392" name="Shape 392"/>
          <p:cNvSpPr txBox="1">
            <a:spLocks noGrp="1"/>
          </p:cNvSpPr>
          <p:nvPr>
            <p:ph type="body" idx="1"/>
          </p:nvPr>
        </p:nvSpPr>
        <p:spPr>
          <a:xfrm>
            <a:off x="755576" y="2158498"/>
            <a:ext cx="8115328" cy="4006806"/>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2"/>
              </a:buClr>
              <a:buSzPts val="2200"/>
              <a:buFont typeface="Arial"/>
              <a:buChar char="•"/>
            </a:pPr>
            <a:r>
              <a:rPr lang="fr-FR" sz="2200" b="0" i="0" u="none" strike="noStrike" cap="none">
                <a:solidFill>
                  <a:schemeClr val="dk1"/>
                </a:solidFill>
                <a:latin typeface="Calibri"/>
                <a:ea typeface="Calibri"/>
                <a:cs typeface="Calibri"/>
                <a:sym typeface="Calibri"/>
              </a:rPr>
              <a:t>La propriété length retourne un entier qui indique le nombre d'éléments dans une chaîne de caractères. Si la chaîne est vide (" "), le nombre est zéro.</a:t>
            </a:r>
            <a:endParaRPr/>
          </a:p>
          <a:p>
            <a:pPr marL="342900" marR="0" lvl="0" indent="-342900" algn="just" rtl="0">
              <a:lnSpc>
                <a:spcPct val="150000"/>
              </a:lnSpc>
              <a:spcBef>
                <a:spcPts val="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La syntaxe est simple :</a:t>
            </a:r>
            <a:endParaRPr/>
          </a:p>
          <a:p>
            <a:pPr marL="1600200" marR="0" lvl="3" indent="-228600" algn="just" rtl="0">
              <a:lnSpc>
                <a:spcPct val="150000"/>
              </a:lnSpc>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x=variable.length; </a:t>
            </a:r>
            <a:endParaRPr/>
          </a:p>
          <a:p>
            <a:pPr marL="1600200" marR="0" lvl="3" indent="-228600" algn="just" rtl="0">
              <a:lnSpc>
                <a:spcPct val="150000"/>
              </a:lnSpc>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x=("chaîne de caractères").length;</a:t>
            </a:r>
            <a:endParaRPr sz="2200" b="0" i="0" u="none" strike="noStrike" cap="none">
              <a:solidFill>
                <a:srgbClr val="CC0066"/>
              </a:solidFill>
              <a:latin typeface="Calibri"/>
              <a:ea typeface="Calibri"/>
              <a:cs typeface="Calibri"/>
              <a:sym typeface="Calibri"/>
            </a:endParaRPr>
          </a:p>
        </p:txBody>
      </p:sp>
      <p:sp>
        <p:nvSpPr>
          <p:cNvPr id="393" name="Shape 393"/>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394" name="Shape 394"/>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27</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400" name="Shape 400"/>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Propriété Length</a:t>
            </a:r>
            <a:endParaRPr sz="4400" b="1" i="0" u="none" strike="noStrike" cap="none">
              <a:solidFill>
                <a:schemeClr val="dk1"/>
              </a:solidFill>
              <a:latin typeface="Calibri"/>
              <a:ea typeface="Calibri"/>
              <a:cs typeface="Calibri"/>
              <a:sym typeface="Calibri"/>
            </a:endParaRPr>
          </a:p>
        </p:txBody>
      </p:sp>
      <p:sp>
        <p:nvSpPr>
          <p:cNvPr id="401" name="Shape 401"/>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402" name="Shape 402"/>
          <p:cNvSpPr txBox="1">
            <a:spLocks noGrp="1"/>
          </p:cNvSpPr>
          <p:nvPr>
            <p:ph type="body" idx="1"/>
          </p:nvPr>
        </p:nvSpPr>
        <p:spPr>
          <a:xfrm>
            <a:off x="755576" y="2230506"/>
            <a:ext cx="8115328" cy="35027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200"/>
              <a:buFont typeface="Arial"/>
              <a:buChar char="•"/>
            </a:pPr>
            <a:r>
              <a:rPr lang="fr-FR" sz="2200" b="0" i="0" u="none" strike="noStrike" cap="none">
                <a:solidFill>
                  <a:schemeClr val="dk1"/>
                </a:solidFill>
                <a:latin typeface="Calibri"/>
                <a:ea typeface="Calibri"/>
                <a:cs typeface="Calibri"/>
                <a:sym typeface="Calibri"/>
              </a:rPr>
              <a:t>La propriété length ne sert pas que pour les Strings, mais aussi pour connaître la longueur ou le nombre d'éléments :</a:t>
            </a:r>
            <a:endParaRPr/>
          </a:p>
          <a:p>
            <a:pPr marL="342900" marR="0" lvl="0" indent="-342900" algn="just" rtl="0">
              <a:lnSpc>
                <a:spcPct val="150000"/>
              </a:lnSpc>
              <a:spcBef>
                <a:spcPts val="0"/>
              </a:spcBef>
              <a:spcAft>
                <a:spcPts val="0"/>
              </a:spcAft>
              <a:buClr>
                <a:schemeClr val="dk1"/>
              </a:buClr>
              <a:buSzPts val="2200"/>
              <a:buFont typeface="Noto Sans Symbols"/>
              <a:buChar char="✓"/>
            </a:pPr>
            <a:r>
              <a:rPr lang="fr-FR" sz="2200" b="0" i="0" u="none" strike="noStrike" cap="none">
                <a:solidFill>
                  <a:schemeClr val="dk1"/>
                </a:solidFill>
                <a:latin typeface="Calibri"/>
                <a:ea typeface="Calibri"/>
                <a:cs typeface="Calibri"/>
                <a:sym typeface="Calibri"/>
              </a:rPr>
              <a:t>Formulaires: Combien a-t-il de formulaires différents ?</a:t>
            </a:r>
            <a:endParaRPr/>
          </a:p>
          <a:p>
            <a:pPr marL="342900" marR="0" lvl="0" indent="-342900" algn="just" rtl="0">
              <a:lnSpc>
                <a:spcPct val="150000"/>
              </a:lnSpc>
              <a:spcBef>
                <a:spcPts val="0"/>
              </a:spcBef>
              <a:spcAft>
                <a:spcPts val="0"/>
              </a:spcAft>
              <a:buClr>
                <a:schemeClr val="dk1"/>
              </a:buClr>
              <a:buSzPts val="2200"/>
              <a:buFont typeface="Noto Sans Symbols"/>
              <a:buChar char="✓"/>
            </a:pPr>
            <a:r>
              <a:rPr lang="fr-FR" sz="2200" b="0" i="0" u="none" strike="noStrike" cap="none">
                <a:solidFill>
                  <a:schemeClr val="dk1"/>
                </a:solidFill>
                <a:latin typeface="Calibri"/>
                <a:ea typeface="Calibri"/>
                <a:cs typeface="Calibri"/>
                <a:sym typeface="Calibri"/>
              </a:rPr>
              <a:t>Boutons radio: Combien a-t-il de boutons radio dans un groupe ? </a:t>
            </a:r>
            <a:endParaRPr/>
          </a:p>
          <a:p>
            <a:pPr marL="342900" marR="0" lvl="0" indent="-342900" algn="just" rtl="0">
              <a:lnSpc>
                <a:spcPct val="150000"/>
              </a:lnSpc>
              <a:spcBef>
                <a:spcPts val="0"/>
              </a:spcBef>
              <a:spcAft>
                <a:spcPts val="0"/>
              </a:spcAft>
              <a:buClr>
                <a:schemeClr val="dk1"/>
              </a:buClr>
              <a:buSzPts val="2200"/>
              <a:buFont typeface="Noto Sans Symbols"/>
              <a:buChar char="✓"/>
            </a:pPr>
            <a:r>
              <a:rPr lang="fr-FR" sz="2200" b="0" i="0" u="none" strike="noStrike" cap="none">
                <a:solidFill>
                  <a:schemeClr val="dk1"/>
                </a:solidFill>
                <a:latin typeface="Calibri"/>
                <a:ea typeface="Calibri"/>
                <a:cs typeface="Calibri"/>
                <a:sym typeface="Calibri"/>
              </a:rPr>
              <a:t>Cases à cocher: Combien a-t-il de cases à cocher dans un groupe ? </a:t>
            </a:r>
            <a:endParaRPr/>
          </a:p>
          <a:p>
            <a:pPr marL="342900" marR="0" lvl="0" indent="-342900" algn="just" rtl="0">
              <a:lnSpc>
                <a:spcPct val="150000"/>
              </a:lnSpc>
              <a:spcBef>
                <a:spcPts val="0"/>
              </a:spcBef>
              <a:spcAft>
                <a:spcPts val="0"/>
              </a:spcAft>
              <a:buClr>
                <a:schemeClr val="dk1"/>
              </a:buClr>
              <a:buSzPts val="2200"/>
              <a:buFont typeface="Noto Sans Symbols"/>
              <a:buChar char="✓"/>
            </a:pPr>
            <a:r>
              <a:rPr lang="fr-FR" sz="2200" b="0" i="0" u="none" strike="noStrike" cap="none">
                <a:solidFill>
                  <a:schemeClr val="dk1"/>
                </a:solidFill>
                <a:latin typeface="Calibri"/>
                <a:ea typeface="Calibri"/>
                <a:cs typeface="Calibri"/>
                <a:sym typeface="Calibri"/>
              </a:rPr>
              <a:t>Options: Combien a-t-il d'options dans un Select ?</a:t>
            </a:r>
            <a:endParaRPr sz="2200" b="0" i="0" u="none" strike="noStrike" cap="none">
              <a:solidFill>
                <a:srgbClr val="CC0066"/>
              </a:solidFill>
              <a:latin typeface="Calibri"/>
              <a:ea typeface="Calibri"/>
              <a:cs typeface="Calibri"/>
              <a:sym typeface="Calibri"/>
            </a:endParaRPr>
          </a:p>
        </p:txBody>
      </p:sp>
      <p:sp>
        <p:nvSpPr>
          <p:cNvPr id="403" name="Shape 403"/>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404" name="Shape 404"/>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28</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410" name="Shape 410"/>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Méthode CharAt()</a:t>
            </a:r>
            <a:endParaRPr sz="4400" b="1" i="0" u="none" strike="noStrike" cap="none">
              <a:solidFill>
                <a:schemeClr val="dk1"/>
              </a:solidFill>
              <a:latin typeface="Calibri"/>
              <a:ea typeface="Calibri"/>
              <a:cs typeface="Calibri"/>
              <a:sym typeface="Calibri"/>
            </a:endParaRPr>
          </a:p>
        </p:txBody>
      </p:sp>
      <p:sp>
        <p:nvSpPr>
          <p:cNvPr id="411" name="Shape 411"/>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412" name="Shape 412"/>
          <p:cNvSpPr txBox="1">
            <a:spLocks noGrp="1"/>
          </p:cNvSpPr>
          <p:nvPr>
            <p:ph type="body" idx="1"/>
          </p:nvPr>
        </p:nvSpPr>
        <p:spPr>
          <a:xfrm>
            <a:off x="849730" y="1871606"/>
            <a:ext cx="8186766" cy="4797754"/>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Il faut d'abord bien noter que les caractères sont comptés de gauche à droite et que la position du premier caractère est 0. La position du dernier caractère est donc la longueur (length) de la chaîne de caractère moins 1.	</a:t>
            </a:r>
            <a:endParaRPr/>
          </a:p>
          <a:p>
            <a:pPr marL="342900" marR="0" lvl="0" indent="-342900" algn="l" rtl="0">
              <a:lnSpc>
                <a:spcPct val="150000"/>
              </a:lnSpc>
              <a:spcBef>
                <a:spcPts val="0"/>
              </a:spcBef>
              <a:spcAft>
                <a:spcPts val="0"/>
              </a:spcAft>
              <a:buClr>
                <a:srgbClr val="CC0066"/>
              </a:buClr>
              <a:buSzPts val="2200"/>
              <a:buFont typeface="Arial"/>
              <a:buNone/>
            </a:pPr>
            <a:r>
              <a:rPr lang="fr-FR" sz="2200" b="0" i="0" u="none" strike="noStrike" cap="none">
                <a:solidFill>
                  <a:srgbClr val="CC0066"/>
                </a:solidFill>
                <a:latin typeface="Calibri"/>
                <a:ea typeface="Calibri"/>
                <a:cs typeface="Calibri"/>
                <a:sym typeface="Calibri"/>
              </a:rPr>
              <a:t>			</a:t>
            </a:r>
            <a:r>
              <a:rPr lang="fr-FR" sz="2200" b="0" i="0" u="none" strike="noStrike" cap="none">
                <a:solidFill>
                  <a:srgbClr val="7F7F7F"/>
                </a:solidFill>
                <a:latin typeface="Calibri"/>
                <a:ea typeface="Calibri"/>
                <a:cs typeface="Calibri"/>
                <a:sym typeface="Calibri"/>
              </a:rPr>
              <a:t>chaîne :   Javascript (longueur = 10) </a:t>
            </a:r>
            <a:br>
              <a:rPr lang="fr-FR" sz="2200" b="0" i="0" u="none" strike="noStrike" cap="none">
                <a:solidFill>
                  <a:srgbClr val="7F7F7F"/>
                </a:solidFill>
                <a:latin typeface="Calibri"/>
                <a:ea typeface="Calibri"/>
                <a:cs typeface="Calibri"/>
                <a:sym typeface="Calibri"/>
              </a:rPr>
            </a:br>
            <a:r>
              <a:rPr lang="fr-FR" sz="2200" b="0" i="0" u="none" strike="noStrike" cap="none">
                <a:solidFill>
                  <a:srgbClr val="7F7F7F"/>
                </a:solidFill>
                <a:latin typeface="Calibri"/>
                <a:ea typeface="Calibri"/>
                <a:cs typeface="Calibri"/>
                <a:sym typeface="Calibri"/>
              </a:rPr>
              <a:t> 			     |||||||||| </a:t>
            </a:r>
            <a:br>
              <a:rPr lang="fr-FR" sz="2200" b="0" i="0" u="none" strike="noStrike" cap="none">
                <a:solidFill>
                  <a:srgbClr val="7F7F7F"/>
                </a:solidFill>
                <a:latin typeface="Calibri"/>
                <a:ea typeface="Calibri"/>
                <a:cs typeface="Calibri"/>
                <a:sym typeface="Calibri"/>
              </a:rPr>
            </a:br>
            <a:r>
              <a:rPr lang="fr-FR" sz="2200" b="0" i="0" u="none" strike="noStrike" cap="none">
                <a:solidFill>
                  <a:srgbClr val="7F7F7F"/>
                </a:solidFill>
                <a:latin typeface="Calibri"/>
                <a:ea typeface="Calibri"/>
                <a:cs typeface="Calibri"/>
                <a:sym typeface="Calibri"/>
              </a:rPr>
              <a:t>		position : 0123456789 (longueur - 1) </a:t>
            </a:r>
            <a:endParaRPr sz="22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Si la position que vous indiquer est inférieure à zéro ou plus grande que la longueur moins 1, Javascript retourne une chaîne vide.</a:t>
            </a:r>
            <a:endParaRPr/>
          </a:p>
        </p:txBody>
      </p:sp>
      <p:sp>
        <p:nvSpPr>
          <p:cNvPr id="413" name="Shape 413"/>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414" name="Shape 414"/>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29</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120" name="Shape 120"/>
          <p:cNvSpPr txBox="1">
            <a:spLocks noGrp="1"/>
          </p:cNvSpPr>
          <p:nvPr>
            <p:ph type="body" idx="1"/>
          </p:nvPr>
        </p:nvSpPr>
        <p:spPr>
          <a:xfrm>
            <a:off x="687268" y="1897356"/>
            <a:ext cx="8186766" cy="4411964"/>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590"/>
              <a:buFont typeface="Noto Sans Symbols"/>
              <a:buChar char="✓"/>
            </a:pPr>
            <a:r>
              <a:rPr lang="fr-FR" sz="2590" b="0" i="0" u="none" strike="noStrike" cap="none">
                <a:solidFill>
                  <a:schemeClr val="dk1"/>
                </a:solidFill>
                <a:latin typeface="Calibri"/>
                <a:ea typeface="Calibri"/>
                <a:cs typeface="Calibri"/>
                <a:sym typeface="Calibri"/>
              </a:rPr>
              <a:t>Javascript permet de rendre </a:t>
            </a:r>
            <a:r>
              <a:rPr lang="fr-FR" sz="2590" b="1" i="0" u="none" strike="noStrike" cap="none">
                <a:solidFill>
                  <a:schemeClr val="dk1"/>
                </a:solidFill>
                <a:latin typeface="Calibri"/>
                <a:ea typeface="Calibri"/>
                <a:cs typeface="Calibri"/>
                <a:sym typeface="Calibri"/>
              </a:rPr>
              <a:t>intércatif</a:t>
            </a:r>
            <a:r>
              <a:rPr lang="fr-FR" sz="2590" b="0" i="0" u="none" strike="noStrike" cap="none">
                <a:solidFill>
                  <a:schemeClr val="dk1"/>
                </a:solidFill>
                <a:latin typeface="Calibri"/>
                <a:ea typeface="Calibri"/>
                <a:cs typeface="Calibri"/>
                <a:sym typeface="Calibri"/>
              </a:rPr>
              <a:t> un site internet développé en HTML. </a:t>
            </a:r>
            <a:endParaRPr/>
          </a:p>
          <a:p>
            <a:pPr marL="742950" marR="0" lvl="1" indent="-285750" algn="just" rtl="0">
              <a:lnSpc>
                <a:spcPct val="80000"/>
              </a:lnSpc>
              <a:spcBef>
                <a:spcPts val="166"/>
              </a:spcBef>
              <a:spcAft>
                <a:spcPts val="0"/>
              </a:spcAft>
              <a:buClr>
                <a:schemeClr val="dk1"/>
              </a:buClr>
              <a:buSzPts val="832"/>
              <a:buFont typeface="Noto Sans Symbols"/>
              <a:buNone/>
            </a:pPr>
            <a:endParaRPr sz="832" b="0" i="0" u="none" strike="noStrike" cap="none">
              <a:solidFill>
                <a:schemeClr val="dk1"/>
              </a:solidFill>
              <a:latin typeface="Calibri"/>
              <a:ea typeface="Calibri"/>
              <a:cs typeface="Calibri"/>
              <a:sym typeface="Calibri"/>
            </a:endParaRPr>
          </a:p>
          <a:p>
            <a:pPr marL="342900" marR="0" lvl="0" indent="-342900" algn="just" rtl="0">
              <a:lnSpc>
                <a:spcPct val="80000"/>
              </a:lnSpc>
              <a:spcBef>
                <a:spcPts val="518"/>
              </a:spcBef>
              <a:spcAft>
                <a:spcPts val="0"/>
              </a:spcAft>
              <a:buClr>
                <a:schemeClr val="dk1"/>
              </a:buClr>
              <a:buSzPts val="2590"/>
              <a:buFont typeface="Noto Sans Symbols"/>
              <a:buChar char="✓"/>
            </a:pPr>
            <a:r>
              <a:rPr lang="fr-FR" sz="2590" b="0" i="0" u="none" strike="noStrike" cap="none">
                <a:solidFill>
                  <a:schemeClr val="dk1"/>
                </a:solidFill>
                <a:latin typeface="Calibri"/>
                <a:ea typeface="Calibri"/>
                <a:cs typeface="Calibri"/>
                <a:sym typeface="Calibri"/>
              </a:rPr>
              <a:t>Javascript permet de développer de véritables applications fonctionna nt exclusivement dans le cadre d'Internet.</a:t>
            </a:r>
            <a:endParaRPr sz="832" b="0" i="0" u="none" strike="noStrike" cap="none">
              <a:solidFill>
                <a:schemeClr val="dk1"/>
              </a:solidFill>
              <a:latin typeface="Calibri"/>
              <a:ea typeface="Calibri"/>
              <a:cs typeface="Calibri"/>
              <a:sym typeface="Calibri"/>
            </a:endParaRPr>
          </a:p>
          <a:p>
            <a:pPr marL="342900" marR="0" lvl="0" indent="-342900" algn="just" rtl="0">
              <a:lnSpc>
                <a:spcPct val="80000"/>
              </a:lnSpc>
              <a:spcBef>
                <a:spcPts val="518"/>
              </a:spcBef>
              <a:spcAft>
                <a:spcPts val="0"/>
              </a:spcAft>
              <a:buClr>
                <a:schemeClr val="dk1"/>
              </a:buClr>
              <a:buSzPts val="2590"/>
              <a:buFont typeface="Noto Sans Symbols"/>
              <a:buChar char="✓"/>
            </a:pPr>
            <a:r>
              <a:rPr lang="fr-FR" sz="2590" b="0" i="0" u="none" strike="noStrike" cap="none">
                <a:solidFill>
                  <a:schemeClr val="dk1"/>
                </a:solidFill>
                <a:latin typeface="Calibri"/>
                <a:ea typeface="Calibri"/>
                <a:cs typeface="Calibri"/>
                <a:sym typeface="Calibri"/>
              </a:rPr>
              <a:t>Javascript a été initialement élaboré par Netscape en association avec Sun Microsystem.</a:t>
            </a:r>
            <a:endParaRPr/>
          </a:p>
          <a:p>
            <a:pPr marL="342900" marR="0" lvl="0" indent="-342900" algn="just" rtl="0">
              <a:lnSpc>
                <a:spcPct val="80000"/>
              </a:lnSpc>
              <a:spcBef>
                <a:spcPts val="518"/>
              </a:spcBef>
              <a:spcAft>
                <a:spcPts val="0"/>
              </a:spcAft>
              <a:buClr>
                <a:schemeClr val="dk1"/>
              </a:buClr>
              <a:buSzPts val="2590"/>
              <a:buFont typeface="Noto Sans Symbols"/>
              <a:buChar char="✓"/>
            </a:pPr>
            <a:r>
              <a:rPr lang="fr-FR" sz="2590" b="0" i="0" u="none" strike="noStrike" cap="none">
                <a:solidFill>
                  <a:schemeClr val="dk1"/>
                </a:solidFill>
                <a:latin typeface="Calibri"/>
                <a:ea typeface="Calibri"/>
                <a:cs typeface="Calibri"/>
                <a:sym typeface="Calibri"/>
              </a:rPr>
              <a:t>Javascript est standardisé par un comité spécialisé, l'ECMA (European Computer Manufactures Association).</a:t>
            </a:r>
            <a:endParaRPr sz="259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18"/>
              </a:spcBef>
              <a:spcAft>
                <a:spcPts val="0"/>
              </a:spcAft>
              <a:buClr>
                <a:schemeClr val="dk1"/>
              </a:buClr>
              <a:buSzPts val="2590"/>
              <a:buFont typeface="Noto Sans Symbols"/>
              <a:buChar char="✓"/>
            </a:pPr>
            <a:r>
              <a:rPr lang="fr-FR" sz="2590" b="0" i="0" u="none" strike="noStrike" cap="none">
                <a:solidFill>
                  <a:schemeClr val="dk1"/>
                </a:solidFill>
                <a:latin typeface="Calibri"/>
                <a:ea typeface="Calibri"/>
                <a:cs typeface="Calibri"/>
                <a:sym typeface="Calibri"/>
              </a:rPr>
              <a:t>Langage interprété au chargement de  la page par le navigateur client</a:t>
            </a:r>
            <a:endParaRPr sz="2590" b="0" i="0" u="none" strike="noStrike" cap="none">
              <a:solidFill>
                <a:schemeClr val="dk1"/>
              </a:solidFill>
              <a:latin typeface="Calibri"/>
              <a:ea typeface="Calibri"/>
              <a:cs typeface="Calibri"/>
              <a:sym typeface="Calibri"/>
            </a:endParaRPr>
          </a:p>
          <a:p>
            <a:pPr marL="342900" marR="0" lvl="0" indent="-178435" algn="just" rtl="0">
              <a:lnSpc>
                <a:spcPct val="150000"/>
              </a:lnSpc>
              <a:spcBef>
                <a:spcPts val="518"/>
              </a:spcBef>
              <a:spcAft>
                <a:spcPts val="0"/>
              </a:spcAft>
              <a:buClr>
                <a:schemeClr val="dk1"/>
              </a:buClr>
              <a:buSzPts val="2590"/>
              <a:buFont typeface="Noto Sans Symbols"/>
              <a:buNone/>
            </a:pPr>
            <a:endParaRPr sz="2590" b="0" i="0" u="none" strike="noStrike" cap="none">
              <a:solidFill>
                <a:schemeClr val="dk1"/>
              </a:solidFill>
              <a:latin typeface="Calibri"/>
              <a:ea typeface="Calibri"/>
              <a:cs typeface="Calibri"/>
              <a:sym typeface="Calibri"/>
            </a:endParaRPr>
          </a:p>
          <a:p>
            <a:pPr marL="342900" marR="0" lvl="0" indent="-178435" algn="just" rtl="0">
              <a:lnSpc>
                <a:spcPct val="150000"/>
              </a:lnSpc>
              <a:spcBef>
                <a:spcPts val="518"/>
              </a:spcBef>
              <a:spcAft>
                <a:spcPts val="0"/>
              </a:spcAft>
              <a:buClr>
                <a:schemeClr val="dk1"/>
              </a:buClr>
              <a:buSzPts val="2590"/>
              <a:buFont typeface="Noto Sans Symbols"/>
              <a:buNone/>
            </a:pPr>
            <a:endParaRPr sz="2590" b="0" i="0" u="none" strike="noStrike" cap="none">
              <a:solidFill>
                <a:schemeClr val="dk1"/>
              </a:solidFill>
              <a:latin typeface="Calibri"/>
              <a:ea typeface="Calibri"/>
              <a:cs typeface="Calibri"/>
              <a:sym typeface="Calibri"/>
            </a:endParaRPr>
          </a:p>
          <a:p>
            <a:pPr marL="0" marR="0" lvl="0" indent="0" algn="just" rtl="0">
              <a:lnSpc>
                <a:spcPct val="150000"/>
              </a:lnSpc>
              <a:spcBef>
                <a:spcPts val="518"/>
              </a:spcBef>
              <a:spcAft>
                <a:spcPts val="0"/>
              </a:spcAft>
              <a:buClr>
                <a:schemeClr val="dk1"/>
              </a:buClr>
              <a:buSzPts val="2590"/>
              <a:buFont typeface="Arial"/>
              <a:buNone/>
            </a:pPr>
            <a:endParaRPr sz="2590" b="0" i="0" u="none" strike="noStrike" cap="none">
              <a:solidFill>
                <a:schemeClr val="dk1"/>
              </a:solidFill>
              <a:latin typeface="Calibri"/>
              <a:ea typeface="Calibri"/>
              <a:cs typeface="Calibri"/>
              <a:sym typeface="Calibri"/>
            </a:endParaRPr>
          </a:p>
        </p:txBody>
      </p:sp>
      <p:sp>
        <p:nvSpPr>
          <p:cNvPr id="121" name="Shape 121"/>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JavaScript?</a:t>
            </a:r>
            <a:endParaRPr sz="4400" b="1" i="0" u="none" strike="noStrike" cap="none">
              <a:solidFill>
                <a:schemeClr val="dk1"/>
              </a:solidFill>
              <a:latin typeface="Calibri"/>
              <a:ea typeface="Calibri"/>
              <a:cs typeface="Calibri"/>
              <a:sym typeface="Calibri"/>
            </a:endParaRPr>
          </a:p>
        </p:txBody>
      </p:sp>
      <p:sp>
        <p:nvSpPr>
          <p:cNvPr id="122" name="Shape 122"/>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123" name="Shape 123"/>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420" name="Shape 420"/>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Méthode CharAt()</a:t>
            </a:r>
            <a:endParaRPr sz="4400" b="1" i="0" u="none" strike="noStrike" cap="none">
              <a:solidFill>
                <a:schemeClr val="dk1"/>
              </a:solidFill>
              <a:latin typeface="Calibri"/>
              <a:ea typeface="Calibri"/>
              <a:cs typeface="Calibri"/>
              <a:sym typeface="Calibri"/>
            </a:endParaRPr>
          </a:p>
        </p:txBody>
      </p:sp>
      <p:sp>
        <p:nvSpPr>
          <p:cNvPr id="421" name="Shape 421"/>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422" name="Shape 422"/>
          <p:cNvSpPr/>
          <p:nvPr/>
        </p:nvSpPr>
        <p:spPr>
          <a:xfrm>
            <a:off x="4788024" y="3068959"/>
            <a:ext cx="3456384" cy="3456385"/>
          </a:xfrm>
          <a:prstGeom prst="roundRect">
            <a:avLst>
              <a:gd name="adj" fmla="val 16667"/>
            </a:avLst>
          </a:prstGeom>
          <a:solidFill>
            <a:schemeClr val="lt1"/>
          </a:solidFill>
          <a:ln w="254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23" name="Shape 423"/>
          <p:cNvSpPr txBox="1">
            <a:spLocks noGrp="1"/>
          </p:cNvSpPr>
          <p:nvPr>
            <p:ph type="body" idx="1"/>
          </p:nvPr>
        </p:nvSpPr>
        <p:spPr>
          <a:xfrm>
            <a:off x="849730" y="1340768"/>
            <a:ext cx="8186766" cy="266429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La syntaxe de charAt() est :</a:t>
            </a:r>
            <a:endParaRPr/>
          </a:p>
          <a:p>
            <a:pPr marL="342900" marR="0" lvl="0" indent="-342900" algn="l" rtl="0">
              <a:lnSpc>
                <a:spcPct val="150000"/>
              </a:lnSpc>
              <a:spcBef>
                <a:spcPts val="0"/>
              </a:spcBef>
              <a:spcAft>
                <a:spcPts val="0"/>
              </a:spcAft>
              <a:buClr>
                <a:schemeClr val="dk1"/>
              </a:buClr>
              <a:buSzPts val="2200"/>
              <a:buFont typeface="Arial"/>
              <a:buNone/>
            </a:pPr>
            <a:r>
              <a:rPr lang="fr-FR" sz="2200" b="1" i="0" u="none" strike="noStrike" cap="none">
                <a:solidFill>
                  <a:schemeClr val="dk1"/>
                </a:solidFill>
                <a:latin typeface="Calibri"/>
                <a:ea typeface="Calibri"/>
                <a:cs typeface="Calibri"/>
                <a:sym typeface="Calibri"/>
              </a:rPr>
              <a:t>		chaîne_réponse = chaîme_départ.charAt(x);</a:t>
            </a:r>
            <a:endParaRPr/>
          </a:p>
          <a:p>
            <a:pPr marL="0" marR="0" lvl="0" indent="0" algn="l" rtl="0">
              <a:lnSpc>
                <a:spcPct val="150000"/>
              </a:lnSpc>
              <a:spcBef>
                <a:spcPts val="0"/>
              </a:spcBef>
              <a:spcAft>
                <a:spcPts val="0"/>
              </a:spcAft>
              <a:buClr>
                <a:srgbClr val="FF0000"/>
              </a:buClr>
              <a:buSzPts val="2200"/>
              <a:buFont typeface="Arial"/>
              <a:buNone/>
            </a:pPr>
            <a:r>
              <a:rPr lang="fr-FR" sz="2200" b="0" i="0" u="none" strike="noStrike" cap="none">
                <a:solidFill>
                  <a:srgbClr val="FF0000"/>
                </a:solidFill>
                <a:latin typeface="Calibri"/>
                <a:ea typeface="Calibri"/>
                <a:cs typeface="Calibri"/>
                <a:sym typeface="Calibri"/>
              </a:rPr>
              <a:t>NB : où x est un entier compris entre 0 et la longueur de la chaîne à analyser moins 1</a:t>
            </a:r>
            <a:endParaRPr/>
          </a:p>
          <a:p>
            <a:pPr marL="342900" marR="0" lvl="0" indent="-342900" algn="l" rtl="0">
              <a:lnSpc>
                <a:spcPct val="150000"/>
              </a:lnSpc>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Notez l’exemple suivant :</a:t>
            </a:r>
            <a:endParaRPr sz="2200" b="0" i="0" u="none" strike="noStrike" cap="none">
              <a:solidFill>
                <a:schemeClr val="dk1"/>
              </a:solidFill>
              <a:latin typeface="Calibri"/>
              <a:ea typeface="Calibri"/>
              <a:cs typeface="Calibri"/>
              <a:sym typeface="Calibri"/>
            </a:endParaRPr>
          </a:p>
        </p:txBody>
      </p:sp>
      <p:sp>
        <p:nvSpPr>
          <p:cNvPr id="424" name="Shape 424"/>
          <p:cNvSpPr txBox="1"/>
          <p:nvPr/>
        </p:nvSpPr>
        <p:spPr>
          <a:xfrm>
            <a:off x="4983088" y="3068959"/>
            <a:ext cx="3477344" cy="332398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000"/>
              <a:buFont typeface="Calibri"/>
              <a:buNone/>
            </a:pPr>
            <a:r>
              <a:rPr lang="fr-FR" sz="2000" b="0" i="0" u="none" strike="noStrike" cap="none">
                <a:solidFill>
                  <a:schemeClr val="dk1"/>
                </a:solidFill>
                <a:latin typeface="Calibri"/>
                <a:ea typeface="Calibri"/>
                <a:cs typeface="Calibri"/>
                <a:sym typeface="Calibri"/>
              </a:rPr>
              <a:t>var str="Javascript"; </a:t>
            </a:r>
            <a:br>
              <a:rPr lang="fr-FR" sz="2000" b="0" i="0" u="none" strike="noStrike" cap="none">
                <a:solidFill>
                  <a:schemeClr val="dk1"/>
                </a:solidFill>
                <a:latin typeface="Calibri"/>
                <a:ea typeface="Calibri"/>
                <a:cs typeface="Calibri"/>
                <a:sym typeface="Calibri"/>
              </a:rPr>
            </a:br>
            <a:r>
              <a:rPr lang="fr-FR" sz="2000" b="0" i="0" u="none" strike="noStrike" cap="none">
                <a:solidFill>
                  <a:schemeClr val="dk1"/>
                </a:solidFill>
                <a:latin typeface="Calibri"/>
                <a:ea typeface="Calibri"/>
                <a:cs typeface="Calibri"/>
                <a:sym typeface="Calibri"/>
              </a:rPr>
              <a:t>var chr=str.charAt(0); </a:t>
            </a:r>
            <a:br>
              <a:rPr lang="fr-FR" sz="2000" b="0" i="0" u="none" strike="noStrike" cap="none">
                <a:solidFill>
                  <a:schemeClr val="dk1"/>
                </a:solidFill>
                <a:latin typeface="Calibri"/>
                <a:ea typeface="Calibri"/>
                <a:cs typeface="Calibri"/>
                <a:sym typeface="Calibri"/>
              </a:rPr>
            </a:br>
            <a:r>
              <a:rPr lang="fr-FR" sz="2000" b="0" i="0" u="none" strike="noStrike" cap="none">
                <a:solidFill>
                  <a:schemeClr val="dk1"/>
                </a:solidFill>
                <a:latin typeface="Calibri"/>
                <a:ea typeface="Calibri"/>
                <a:cs typeface="Calibri"/>
                <a:sym typeface="Calibri"/>
              </a:rPr>
              <a:t>var chr="Javascript".charAt(0);</a:t>
            </a:r>
            <a:br>
              <a:rPr lang="fr-FR" sz="2000" b="0" i="0" u="none" strike="noStrike" cap="none">
                <a:solidFill>
                  <a:schemeClr val="dk1"/>
                </a:solidFill>
                <a:latin typeface="Calibri"/>
                <a:ea typeface="Calibri"/>
                <a:cs typeface="Calibri"/>
                <a:sym typeface="Calibri"/>
              </a:rPr>
            </a:br>
            <a:r>
              <a:rPr lang="fr-FR" sz="2000" b="0" i="0" u="none" strike="noStrike" cap="none">
                <a:solidFill>
                  <a:schemeClr val="dk1"/>
                </a:solidFill>
                <a:latin typeface="Calibri"/>
                <a:ea typeface="Calibri"/>
                <a:cs typeface="Calibri"/>
                <a:sym typeface="Calibri"/>
              </a:rPr>
              <a:t>ou var chr=charAt(str,0); </a:t>
            </a:r>
            <a:br>
              <a:rPr lang="fr-FR" sz="2000" b="0" i="0" u="none" strike="noStrike" cap="none">
                <a:solidFill>
                  <a:schemeClr val="dk1"/>
                </a:solidFill>
                <a:latin typeface="Calibri"/>
                <a:ea typeface="Calibri"/>
                <a:cs typeface="Calibri"/>
                <a:sym typeface="Calibri"/>
              </a:rPr>
            </a:br>
            <a:r>
              <a:rPr lang="fr-FR" sz="2000" b="0" i="0" u="none" strike="noStrike" cap="none">
                <a:solidFill>
                  <a:schemeClr val="dk1"/>
                </a:solidFill>
                <a:latin typeface="Calibri"/>
                <a:ea typeface="Calibri"/>
                <a:cs typeface="Calibri"/>
                <a:sym typeface="Calibri"/>
              </a:rPr>
              <a:t>ou var chr=charAt("Javascript",0); </a:t>
            </a:r>
            <a:endParaRPr/>
          </a:p>
          <a:p>
            <a:pPr marL="0" marR="0" lvl="0" indent="0" algn="l" rtl="0">
              <a:lnSpc>
                <a:spcPct val="150000"/>
              </a:lnSpc>
              <a:spcBef>
                <a:spcPts val="0"/>
              </a:spcBef>
              <a:spcAft>
                <a:spcPts val="0"/>
              </a:spcAft>
              <a:buClr>
                <a:schemeClr val="dk1"/>
              </a:buClr>
              <a:buSzPts val="2000"/>
              <a:buFont typeface="Calibri"/>
              <a:buNone/>
            </a:pPr>
            <a:r>
              <a:rPr lang="fr-FR" sz="2000" b="0" i="0" u="none" strike="noStrike" cap="none">
                <a:solidFill>
                  <a:schemeClr val="dk1"/>
                </a:solidFill>
                <a:latin typeface="Calibri"/>
                <a:ea typeface="Calibri"/>
                <a:cs typeface="Calibri"/>
                <a:sym typeface="Calibri"/>
              </a:rPr>
              <a:t>➔ La réponse est "J".</a:t>
            </a:r>
            <a:endParaRPr sz="2000" b="0" i="0" u="none" strike="noStrike" cap="none">
              <a:solidFill>
                <a:schemeClr val="dk1"/>
              </a:solidFill>
              <a:latin typeface="Calibri"/>
              <a:ea typeface="Calibri"/>
              <a:cs typeface="Calibri"/>
              <a:sym typeface="Calibri"/>
            </a:endParaRPr>
          </a:p>
        </p:txBody>
      </p:sp>
      <p:sp>
        <p:nvSpPr>
          <p:cNvPr id="425" name="Shape 425"/>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426" name="Shape 426"/>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30</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432" name="Shape 432"/>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Méthode IndexOf()</a:t>
            </a:r>
            <a:endParaRPr sz="4400" b="1" i="0" u="none" strike="noStrike" cap="none">
              <a:solidFill>
                <a:schemeClr val="dk1"/>
              </a:solidFill>
              <a:latin typeface="Calibri"/>
              <a:ea typeface="Calibri"/>
              <a:cs typeface="Calibri"/>
              <a:sym typeface="Calibri"/>
            </a:endParaRPr>
          </a:p>
        </p:txBody>
      </p:sp>
      <p:sp>
        <p:nvSpPr>
          <p:cNvPr id="433" name="Shape 433"/>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434" name="Shape 434"/>
          <p:cNvSpPr txBox="1">
            <a:spLocks noGrp="1"/>
          </p:cNvSpPr>
          <p:nvPr>
            <p:ph type="body" idx="1"/>
          </p:nvPr>
        </p:nvSpPr>
        <p:spPr>
          <a:xfrm>
            <a:off x="849730" y="1871606"/>
            <a:ext cx="8186766" cy="26375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Cette méthode renvoie la position, soit x, d'un string partiel (lettre unique, groupe de lettres ou mot) dans une chaîne de caractères en commençant à la position indiquée par y. Cela vous permet, par exemple, de voir si une lettre, un groupe de lettres ou un mot existe dans une phrase.</a:t>
            </a:r>
            <a:endParaRPr sz="2200" b="0" i="0" u="none" strike="noStrike" cap="none">
              <a:solidFill>
                <a:schemeClr val="dk1"/>
              </a:solidFill>
              <a:latin typeface="Calibri"/>
              <a:ea typeface="Calibri"/>
              <a:cs typeface="Calibri"/>
              <a:sym typeface="Calibri"/>
            </a:endParaRPr>
          </a:p>
        </p:txBody>
      </p:sp>
      <p:sp>
        <p:nvSpPr>
          <p:cNvPr id="435" name="Shape 435"/>
          <p:cNvSpPr/>
          <p:nvPr/>
        </p:nvSpPr>
        <p:spPr>
          <a:xfrm>
            <a:off x="3419872" y="4293096"/>
            <a:ext cx="4248472" cy="2016224"/>
          </a:xfrm>
          <a:prstGeom prst="roundRect">
            <a:avLst>
              <a:gd name="adj" fmla="val 16667"/>
            </a:avLst>
          </a:prstGeom>
          <a:solidFill>
            <a:schemeClr val="lt1"/>
          </a:solidFill>
          <a:ln w="254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36" name="Shape 436"/>
          <p:cNvSpPr txBox="1"/>
          <p:nvPr/>
        </p:nvSpPr>
        <p:spPr>
          <a:xfrm>
            <a:off x="3491880" y="4509120"/>
            <a:ext cx="4392488" cy="161582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200"/>
              <a:buFont typeface="Calibri"/>
              <a:buNone/>
            </a:pPr>
            <a:r>
              <a:rPr lang="fr-FR" sz="2200" b="0" i="0" u="none" strike="noStrike" cap="none">
                <a:solidFill>
                  <a:schemeClr val="dk1"/>
                </a:solidFill>
                <a:latin typeface="Calibri"/>
                <a:ea typeface="Calibri"/>
                <a:cs typeface="Calibri"/>
                <a:sym typeface="Calibri"/>
              </a:rPr>
              <a:t>variable="chaîne_de_caractères";</a:t>
            </a:r>
            <a:endParaRPr/>
          </a:p>
          <a:p>
            <a:pPr marL="0" marR="0" lvl="0" indent="0" algn="l" rtl="0">
              <a:lnSpc>
                <a:spcPct val="150000"/>
              </a:lnSpc>
              <a:spcBef>
                <a:spcPts val="0"/>
              </a:spcBef>
              <a:spcAft>
                <a:spcPts val="0"/>
              </a:spcAft>
              <a:buClr>
                <a:schemeClr val="dk1"/>
              </a:buClr>
              <a:buSzPts val="2200"/>
              <a:buFont typeface="Calibri"/>
              <a:buNone/>
            </a:pPr>
            <a:r>
              <a:rPr lang="fr-FR" sz="2200" b="0" i="0" u="none" strike="noStrike" cap="none">
                <a:solidFill>
                  <a:schemeClr val="dk1"/>
                </a:solidFill>
                <a:latin typeface="Calibri"/>
                <a:ea typeface="Calibri"/>
                <a:cs typeface="Calibri"/>
                <a:sym typeface="Calibri"/>
              </a:rPr>
              <a:t>var="string_partiel";</a:t>
            </a:r>
            <a:endParaRPr/>
          </a:p>
          <a:p>
            <a:pPr marL="0" marR="0" lvl="0" indent="0" algn="l" rtl="0">
              <a:lnSpc>
                <a:spcPct val="150000"/>
              </a:lnSpc>
              <a:spcBef>
                <a:spcPts val="0"/>
              </a:spcBef>
              <a:spcAft>
                <a:spcPts val="0"/>
              </a:spcAft>
              <a:buClr>
                <a:schemeClr val="dk1"/>
              </a:buClr>
              <a:buSzPts val="2200"/>
              <a:buFont typeface="Calibri"/>
              <a:buNone/>
            </a:pPr>
            <a:r>
              <a:rPr lang="fr-FR" sz="2200" b="0" i="0" u="none" strike="noStrike" cap="none">
                <a:solidFill>
                  <a:schemeClr val="dk1"/>
                </a:solidFill>
                <a:latin typeface="Calibri"/>
                <a:ea typeface="Calibri"/>
                <a:cs typeface="Calibri"/>
                <a:sym typeface="Calibri"/>
              </a:rPr>
              <a:t>x=variable.indexOf(var,y); </a:t>
            </a:r>
            <a:endParaRPr/>
          </a:p>
        </p:txBody>
      </p:sp>
      <p:sp>
        <p:nvSpPr>
          <p:cNvPr id="437" name="Shape 437"/>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438" name="Shape 438"/>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31</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444" name="Shape 444"/>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Méthode IndexOf()</a:t>
            </a:r>
            <a:endParaRPr sz="4400" b="1" i="0" u="none" strike="noStrike" cap="none">
              <a:solidFill>
                <a:schemeClr val="dk1"/>
              </a:solidFill>
              <a:latin typeface="Calibri"/>
              <a:ea typeface="Calibri"/>
              <a:cs typeface="Calibri"/>
              <a:sym typeface="Calibri"/>
            </a:endParaRPr>
          </a:p>
        </p:txBody>
      </p:sp>
      <p:sp>
        <p:nvSpPr>
          <p:cNvPr id="445" name="Shape 445"/>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446" name="Shape 446"/>
          <p:cNvSpPr txBox="1">
            <a:spLocks noGrp="1"/>
          </p:cNvSpPr>
          <p:nvPr>
            <p:ph type="body" idx="1"/>
          </p:nvPr>
        </p:nvSpPr>
        <p:spPr>
          <a:xfrm>
            <a:off x="849730" y="1871606"/>
            <a:ext cx="8186766" cy="4200600"/>
          </a:xfrm>
          <a:prstGeom prst="rect">
            <a:avLst/>
          </a:prstGeom>
          <a:noFill/>
          <a:ln>
            <a:noFill/>
          </a:ln>
        </p:spPr>
        <p:txBody>
          <a:bodyPr spcFirstLastPara="1" wrap="square" lIns="91425" tIns="45700" rIns="91425" bIns="45700" anchor="t" anchorCtr="0">
            <a:noAutofit/>
          </a:bodyPr>
          <a:lstStyle/>
          <a:p>
            <a:pPr marL="265113" marR="0" lvl="0" indent="-265113" algn="l" rtl="0">
              <a:lnSpc>
                <a:spcPct val="150000"/>
              </a:lnSpc>
              <a:spcBef>
                <a:spcPts val="0"/>
              </a:spcBef>
              <a:spcAft>
                <a:spcPts val="0"/>
              </a:spcAft>
              <a:buClr>
                <a:schemeClr val="dk1"/>
              </a:buClr>
              <a:buSzPts val="2200"/>
              <a:buFont typeface="Noto Sans Symbols"/>
              <a:buChar char="✓"/>
            </a:pPr>
            <a:r>
              <a:rPr lang="fr-FR" sz="2200" b="0" i="0" u="none" strike="noStrike" cap="none">
                <a:solidFill>
                  <a:schemeClr val="dk1"/>
                </a:solidFill>
                <a:latin typeface="Calibri"/>
                <a:ea typeface="Calibri"/>
                <a:cs typeface="Calibri"/>
                <a:sym typeface="Calibri"/>
              </a:rPr>
              <a:t> Où y est la position à partir de laquelle la recherche (de gauche vers la droite) doit commencer. Cela peut être tout entier compris entre 0 et la longueur - 1 de la chaîne de caractères à analyser.</a:t>
            </a:r>
            <a:br>
              <a:rPr lang="fr-FR" sz="2200" b="0" i="0" u="none" strike="noStrike" cap="none">
                <a:solidFill>
                  <a:schemeClr val="dk1"/>
                </a:solidFill>
                <a:latin typeface="Calibri"/>
                <a:ea typeface="Calibri"/>
                <a:cs typeface="Calibri"/>
                <a:sym typeface="Calibri"/>
              </a:rPr>
            </a:br>
            <a:r>
              <a:rPr lang="fr-FR" sz="2200" b="0" i="0" u="none" strike="noStrike" cap="none">
                <a:solidFill>
                  <a:schemeClr val="dk1"/>
                </a:solidFill>
                <a:latin typeface="Calibri"/>
                <a:ea typeface="Calibri"/>
                <a:cs typeface="Calibri"/>
                <a:sym typeface="Calibri"/>
              </a:rPr>
              <a:t>Si y n'est pas spécifié, la recherche commencera par défaut à la position 0.</a:t>
            </a:r>
            <a:endParaRPr/>
          </a:p>
          <a:p>
            <a:pPr marL="0" marR="0" lvl="0" indent="265113" algn="l" rtl="0">
              <a:lnSpc>
                <a:spcPct val="150000"/>
              </a:lnSpc>
              <a:spcBef>
                <a:spcPts val="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  Si le string partiel n'est pas trouvé dans la chaîne de caractères à analyser, la valeur retournée sera égale à -1.</a:t>
            </a:r>
            <a:endParaRPr/>
          </a:p>
        </p:txBody>
      </p:sp>
      <p:sp>
        <p:nvSpPr>
          <p:cNvPr id="447" name="Shape 447"/>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448" name="Shape 448"/>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32</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454" name="Shape 454"/>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Méthode IndexOf()</a:t>
            </a:r>
            <a:endParaRPr sz="4400" b="1" i="0" u="none" strike="noStrike" cap="none">
              <a:solidFill>
                <a:schemeClr val="dk1"/>
              </a:solidFill>
              <a:latin typeface="Calibri"/>
              <a:ea typeface="Calibri"/>
              <a:cs typeface="Calibri"/>
              <a:sym typeface="Calibri"/>
            </a:endParaRPr>
          </a:p>
        </p:txBody>
      </p:sp>
      <p:sp>
        <p:nvSpPr>
          <p:cNvPr id="455" name="Shape 455"/>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pic>
        <p:nvPicPr>
          <p:cNvPr id="456" name="Shape 456"/>
          <p:cNvPicPr preferRelativeResize="0"/>
          <p:nvPr/>
        </p:nvPicPr>
        <p:blipFill rotWithShape="1">
          <a:blip r:embed="rId3">
            <a:alphaModFix/>
          </a:blip>
          <a:srcRect/>
          <a:stretch/>
        </p:blipFill>
        <p:spPr>
          <a:xfrm>
            <a:off x="7524328" y="764704"/>
            <a:ext cx="1242364" cy="1056228"/>
          </a:xfrm>
          <a:prstGeom prst="rect">
            <a:avLst/>
          </a:prstGeom>
          <a:noFill/>
          <a:ln>
            <a:noFill/>
          </a:ln>
        </p:spPr>
      </p:pic>
      <p:sp>
        <p:nvSpPr>
          <p:cNvPr id="457" name="Shape 457"/>
          <p:cNvSpPr/>
          <p:nvPr/>
        </p:nvSpPr>
        <p:spPr>
          <a:xfrm>
            <a:off x="971600" y="1820932"/>
            <a:ext cx="6840760" cy="4056340"/>
          </a:xfrm>
          <a:prstGeom prst="roundRect">
            <a:avLst>
              <a:gd name="adj" fmla="val 16667"/>
            </a:avLst>
          </a:prstGeom>
          <a:solidFill>
            <a:schemeClr val="lt1"/>
          </a:solidFill>
          <a:ln w="254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58" name="Shape 458"/>
          <p:cNvSpPr txBox="1">
            <a:spLocks noGrp="1"/>
          </p:cNvSpPr>
          <p:nvPr>
            <p:ph type="body" idx="1"/>
          </p:nvPr>
        </p:nvSpPr>
        <p:spPr>
          <a:xfrm>
            <a:off x="1209770" y="2036712"/>
            <a:ext cx="8186766" cy="42006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Exemple:</a:t>
            </a:r>
            <a:endParaRPr/>
          </a:p>
          <a:p>
            <a:pPr marL="342900" marR="0" lvl="0" indent="-342900" algn="l" rtl="0">
              <a:spcBef>
                <a:spcPts val="44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  			variable="Javascript"</a:t>
            </a:r>
            <a:br>
              <a:rPr lang="fr-FR" sz="2200" b="0" i="0" u="none" strike="noStrike" cap="none">
                <a:solidFill>
                  <a:schemeClr val="dk1"/>
                </a:solidFill>
                <a:latin typeface="Calibri"/>
                <a:ea typeface="Calibri"/>
                <a:cs typeface="Calibri"/>
                <a:sym typeface="Calibri"/>
              </a:rPr>
            </a:br>
            <a:r>
              <a:rPr lang="fr-FR" sz="2200" b="0" i="0" u="none" strike="noStrike" cap="none">
                <a:solidFill>
                  <a:schemeClr val="dk1"/>
                </a:solidFill>
                <a:latin typeface="Calibri"/>
                <a:ea typeface="Calibri"/>
                <a:cs typeface="Calibri"/>
                <a:sym typeface="Calibri"/>
              </a:rPr>
              <a:t>		var="script"</a:t>
            </a:r>
            <a:br>
              <a:rPr lang="fr-FR" sz="2200" b="0" i="0" u="none" strike="noStrike" cap="none">
                <a:solidFill>
                  <a:schemeClr val="dk1"/>
                </a:solidFill>
                <a:latin typeface="Calibri"/>
                <a:ea typeface="Calibri"/>
                <a:cs typeface="Calibri"/>
                <a:sym typeface="Calibri"/>
              </a:rPr>
            </a:br>
            <a:r>
              <a:rPr lang="fr-FR" sz="2200" b="0" i="0" u="none" strike="noStrike" cap="none">
                <a:solidFill>
                  <a:schemeClr val="dk1"/>
                </a:solidFill>
                <a:latin typeface="Calibri"/>
                <a:ea typeface="Calibri"/>
                <a:cs typeface="Calibri"/>
                <a:sym typeface="Calibri"/>
              </a:rPr>
              <a:t>		x=variable.indexOf(var,0); </a:t>
            </a:r>
            <a:endParaRPr/>
          </a:p>
          <a:p>
            <a:pPr marL="342900" marR="0" lvl="0" indent="-342900" algn="l" rtl="0">
              <a:spcBef>
                <a:spcPts val="44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	➔ x vaut 4 </a:t>
            </a:r>
            <a:endParaRPr/>
          </a:p>
          <a:p>
            <a:pPr marL="342900" marR="0" lvl="0" indent="-342900" algn="l" rtl="0">
              <a:spcBef>
                <a:spcPts val="44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			variable="VanlanckerLuc&amp;ccim.be"</a:t>
            </a:r>
            <a:br>
              <a:rPr lang="fr-FR" sz="2200" b="0" i="0" u="none" strike="noStrike" cap="none">
                <a:solidFill>
                  <a:schemeClr val="dk1"/>
                </a:solidFill>
                <a:latin typeface="Calibri"/>
                <a:ea typeface="Calibri"/>
                <a:cs typeface="Calibri"/>
                <a:sym typeface="Calibri"/>
              </a:rPr>
            </a:br>
            <a:r>
              <a:rPr lang="fr-FR" sz="2200" b="0" i="0" u="none" strike="noStrike" cap="none">
                <a:solidFill>
                  <a:schemeClr val="dk1"/>
                </a:solidFill>
                <a:latin typeface="Calibri"/>
                <a:ea typeface="Calibri"/>
                <a:cs typeface="Calibri"/>
                <a:sym typeface="Calibri"/>
              </a:rPr>
              <a:t>		var="@"</a:t>
            </a:r>
            <a:br>
              <a:rPr lang="fr-FR" sz="2200" b="0" i="0" u="none" strike="noStrike" cap="none">
                <a:solidFill>
                  <a:schemeClr val="dk1"/>
                </a:solidFill>
                <a:latin typeface="Calibri"/>
                <a:ea typeface="Calibri"/>
                <a:cs typeface="Calibri"/>
                <a:sym typeface="Calibri"/>
              </a:rPr>
            </a:br>
            <a:r>
              <a:rPr lang="fr-FR" sz="2200" b="0" i="0" u="none" strike="noStrike" cap="none">
                <a:solidFill>
                  <a:schemeClr val="dk1"/>
                </a:solidFill>
                <a:latin typeface="Calibri"/>
                <a:ea typeface="Calibri"/>
                <a:cs typeface="Calibri"/>
                <a:sym typeface="Calibri"/>
              </a:rPr>
              <a:t>		x=variable.indexOf(var); </a:t>
            </a:r>
            <a:endParaRPr/>
          </a:p>
          <a:p>
            <a:pPr marL="342900" marR="0" lvl="0" indent="-342900" algn="l" rtl="0">
              <a:spcBef>
                <a:spcPts val="440"/>
              </a:spcBef>
              <a:spcAft>
                <a:spcPts val="0"/>
              </a:spcAft>
              <a:buClr>
                <a:schemeClr val="dk1"/>
              </a:buClr>
              <a:buSzPts val="2200"/>
              <a:buFont typeface="Arial"/>
              <a:buNone/>
            </a:pPr>
            <a:r>
              <a:rPr lang="fr-FR" sz="2200" b="0" i="0" u="none" strike="noStrike" cap="none">
                <a:solidFill>
                  <a:schemeClr val="dk1"/>
                </a:solidFill>
                <a:latin typeface="Calibri"/>
                <a:ea typeface="Calibri"/>
                <a:cs typeface="Calibri"/>
                <a:sym typeface="Calibri"/>
              </a:rPr>
              <a:t>	➔ x vaut -1</a:t>
            </a:r>
            <a:endParaRPr/>
          </a:p>
        </p:txBody>
      </p:sp>
      <p:sp>
        <p:nvSpPr>
          <p:cNvPr id="459" name="Shape 459"/>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460" name="Shape 460"/>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33</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467" name="Shape 467"/>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Méthode substring()</a:t>
            </a:r>
            <a:endParaRPr sz="4400" b="1" i="0" u="none" strike="noStrike" cap="none">
              <a:solidFill>
                <a:schemeClr val="dk1"/>
              </a:solidFill>
              <a:latin typeface="Calibri"/>
              <a:ea typeface="Calibri"/>
              <a:cs typeface="Calibri"/>
              <a:sym typeface="Calibri"/>
            </a:endParaRPr>
          </a:p>
        </p:txBody>
      </p:sp>
      <p:sp>
        <p:nvSpPr>
          <p:cNvPr id="468" name="Shape 468"/>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469" name="Shape 469"/>
          <p:cNvSpPr txBox="1">
            <a:spLocks noGrp="1"/>
          </p:cNvSpPr>
          <p:nvPr>
            <p:ph type="body" idx="1"/>
          </p:nvPr>
        </p:nvSpPr>
        <p:spPr>
          <a:xfrm>
            <a:off x="827584" y="1844824"/>
            <a:ext cx="8186766" cy="475252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000"/>
              <a:buFont typeface="Arial"/>
              <a:buNone/>
            </a:pPr>
            <a:r>
              <a:rPr lang="fr-FR" sz="2000" b="0" i="0" u="none" strike="noStrike" cap="none">
                <a:solidFill>
                  <a:schemeClr val="dk1"/>
                </a:solidFill>
                <a:latin typeface="Calibri"/>
                <a:ea typeface="Calibri"/>
                <a:cs typeface="Calibri"/>
                <a:sym typeface="Calibri"/>
              </a:rPr>
              <a:t>La méthode substring() sera particulièrement utile, par exemple, pour prendre différentes données dans une longue chaîne de caractères.</a:t>
            </a:r>
            <a:endParaRPr/>
          </a:p>
          <a:p>
            <a:pPr marL="342900" marR="0" lvl="0" indent="-342900" algn="l" rtl="0">
              <a:lnSpc>
                <a:spcPct val="150000"/>
              </a:lnSpc>
              <a:spcBef>
                <a:spcPts val="0"/>
              </a:spcBef>
              <a:spcAft>
                <a:spcPts val="0"/>
              </a:spcAft>
              <a:buClr>
                <a:schemeClr val="dk1"/>
              </a:buClr>
              <a:buSzPts val="2000"/>
              <a:buFont typeface="Arial"/>
              <a:buNone/>
            </a:pPr>
            <a:r>
              <a:rPr lang="fr-FR" sz="2000" b="1" i="0" u="none" strike="noStrike" cap="none">
                <a:solidFill>
                  <a:schemeClr val="dk1"/>
                </a:solidFill>
                <a:latin typeface="Calibri"/>
                <a:ea typeface="Calibri"/>
                <a:cs typeface="Calibri"/>
                <a:sym typeface="Calibri"/>
              </a:rPr>
              <a:t>      variable = "chaîne de caractères"</a:t>
            </a:r>
            <a:br>
              <a:rPr lang="fr-FR" sz="2000" b="1" i="0" u="none" strike="noStrike" cap="none">
                <a:solidFill>
                  <a:schemeClr val="dk1"/>
                </a:solidFill>
                <a:latin typeface="Calibri"/>
                <a:ea typeface="Calibri"/>
                <a:cs typeface="Calibri"/>
                <a:sym typeface="Calibri"/>
              </a:rPr>
            </a:br>
            <a:r>
              <a:rPr lang="fr-FR" sz="2000" b="1" i="0" u="none" strike="noStrike" cap="none">
                <a:solidFill>
                  <a:schemeClr val="dk1"/>
                </a:solidFill>
                <a:latin typeface="Calibri"/>
                <a:ea typeface="Calibri"/>
                <a:cs typeface="Calibri"/>
                <a:sym typeface="Calibri"/>
              </a:rPr>
              <a:t>  resultat=variable.substring(x,y) </a:t>
            </a:r>
            <a:endParaRPr sz="20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2000"/>
              <a:buFont typeface="Arial"/>
              <a:buNone/>
            </a:pPr>
            <a:r>
              <a:rPr lang="fr-FR" sz="2000" b="0" i="0" u="none" strike="noStrike" cap="none">
                <a:solidFill>
                  <a:schemeClr val="dk1"/>
                </a:solidFill>
                <a:latin typeface="Calibri"/>
                <a:ea typeface="Calibri"/>
                <a:cs typeface="Calibri"/>
                <a:sym typeface="Calibri"/>
              </a:rPr>
              <a:t>➔ Résultat est un sous ensemble de la chaîne de caractère (ou de la variable).</a:t>
            </a:r>
            <a:endParaRPr/>
          </a:p>
          <a:p>
            <a:pPr marL="0" marR="0" lvl="0" indent="0" algn="l" rtl="0">
              <a:lnSpc>
                <a:spcPct val="150000"/>
              </a:lnSpc>
              <a:spcBef>
                <a:spcPts val="0"/>
              </a:spcBef>
              <a:spcAft>
                <a:spcPts val="0"/>
              </a:spcAft>
              <a:buClr>
                <a:schemeClr val="dk1"/>
              </a:buClr>
              <a:buSzPts val="2000"/>
              <a:buFont typeface="Arial"/>
              <a:buNone/>
            </a:pPr>
            <a:r>
              <a:rPr lang="fr-FR" sz="2000" b="0" i="0" u="none" strike="noStrike" cap="none">
                <a:solidFill>
                  <a:schemeClr val="dk1"/>
                </a:solidFill>
                <a:latin typeface="Calibri"/>
                <a:ea typeface="Calibri"/>
                <a:cs typeface="Calibri"/>
                <a:sym typeface="Calibri"/>
              </a:rPr>
              <a:t>Les x et y sont des entiers compris entre 0 et la longueur moins 1 de la chaîne de caractères.</a:t>
            </a:r>
            <a:br>
              <a:rPr lang="fr-FR" sz="2000" b="0" i="0" u="none" strike="noStrike" cap="none">
                <a:solidFill>
                  <a:schemeClr val="dk1"/>
                </a:solidFill>
                <a:latin typeface="Calibri"/>
                <a:ea typeface="Calibri"/>
                <a:cs typeface="Calibri"/>
                <a:sym typeface="Calibri"/>
              </a:rPr>
            </a:br>
            <a:endParaRPr sz="20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2000"/>
              <a:buFont typeface="Arial"/>
              <a:buNone/>
            </a:pPr>
            <a:r>
              <a:rPr lang="fr-FR" sz="2000" b="0" i="0" u="none" strike="noStrike" cap="none">
                <a:solidFill>
                  <a:schemeClr val="dk1"/>
                </a:solidFill>
                <a:latin typeface="Calibri"/>
                <a:ea typeface="Calibri"/>
                <a:cs typeface="Calibri"/>
                <a:sym typeface="Calibri"/>
              </a:rPr>
              <a:t>NB : Si x est égal à y, substring() retourne une chaîne vide.</a:t>
            </a:r>
            <a:endParaRPr/>
          </a:p>
        </p:txBody>
      </p:sp>
      <p:sp>
        <p:nvSpPr>
          <p:cNvPr id="470" name="Shape 470"/>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2016</a:t>
            </a:r>
            <a:endParaRPr sz="1200" b="0" i="0" u="none" strike="noStrike" cap="none">
              <a:solidFill>
                <a:srgbClr val="888888"/>
              </a:solidFill>
              <a:latin typeface="Calibri"/>
              <a:ea typeface="Calibri"/>
              <a:cs typeface="Calibri"/>
              <a:sym typeface="Calibri"/>
            </a:endParaRPr>
          </a:p>
        </p:txBody>
      </p:sp>
      <p:sp>
        <p:nvSpPr>
          <p:cNvPr id="471" name="Shape 471"/>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34</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477" name="Shape 477"/>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La Méthode substring()</a:t>
            </a:r>
            <a:endParaRPr sz="4400" b="1" i="0" u="none" strike="noStrike" cap="none">
              <a:solidFill>
                <a:schemeClr val="dk1"/>
              </a:solidFill>
              <a:latin typeface="Calibri"/>
              <a:ea typeface="Calibri"/>
              <a:cs typeface="Calibri"/>
              <a:sym typeface="Calibri"/>
            </a:endParaRPr>
          </a:p>
        </p:txBody>
      </p:sp>
      <p:sp>
        <p:nvSpPr>
          <p:cNvPr id="478" name="Shape 478"/>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479" name="Shape 479"/>
          <p:cNvSpPr txBox="1">
            <a:spLocks noGrp="1"/>
          </p:cNvSpPr>
          <p:nvPr>
            <p:ph type="body" idx="1"/>
          </p:nvPr>
        </p:nvSpPr>
        <p:spPr>
          <a:xfrm>
            <a:off x="827584" y="1484784"/>
            <a:ext cx="8186766" cy="5256584"/>
          </a:xfrm>
          <a:prstGeom prst="rect">
            <a:avLst/>
          </a:prstGeom>
          <a:noFill/>
          <a:ln>
            <a:noFill/>
          </a:ln>
        </p:spPr>
        <p:txBody>
          <a:bodyPr spcFirstLastPara="1" wrap="square" lIns="91425" tIns="45700" rIns="91425" bIns="45700" anchor="t" anchorCtr="0">
            <a:noAutofit/>
          </a:bodyPr>
          <a:lstStyle/>
          <a:p>
            <a:pPr marL="342900" marR="0" lvl="0" indent="-342900" algn="ctr" rtl="0">
              <a:spcBef>
                <a:spcPts val="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Javascript </a:t>
            </a:r>
            <a:endParaRPr/>
          </a:p>
          <a:p>
            <a:pPr marL="342900" marR="0" lvl="0" indent="-342900" algn="ctr"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a:t>
            </a:r>
            <a:endParaRPr/>
          </a:p>
          <a:p>
            <a:pPr marL="342900" marR="0" lvl="0" indent="-342900" algn="ctr" rtl="0">
              <a:lnSpc>
                <a:spcPct val="150000"/>
              </a:lnSpc>
              <a:spcBef>
                <a:spcPts val="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0123456789 </a:t>
            </a:r>
            <a:endParaRPr/>
          </a:p>
          <a:p>
            <a:pPr marL="342900" marR="0" lvl="0" indent="-342900" algn="l" rtl="0">
              <a:spcBef>
                <a:spcPts val="480"/>
              </a:spcBef>
              <a:spcAft>
                <a:spcPts val="0"/>
              </a:spcAft>
              <a:buClr>
                <a:schemeClr val="dk1"/>
              </a:buClr>
              <a:buSzPts val="2400"/>
              <a:buFont typeface="Arial"/>
              <a:buNone/>
            </a:pPr>
            <a:r>
              <a:rPr lang="fr-FR" sz="2400" b="1" i="0" u="sng" strike="noStrike" cap="none">
                <a:solidFill>
                  <a:schemeClr val="dk1"/>
                </a:solidFill>
                <a:latin typeface="Calibri"/>
                <a:ea typeface="Calibri"/>
                <a:cs typeface="Calibri"/>
                <a:sym typeface="Calibri"/>
              </a:rPr>
              <a:t>Exemple :</a:t>
            </a:r>
            <a:endParaRPr/>
          </a:p>
          <a:p>
            <a:pPr marL="342900" marR="0" lvl="0" indent="-342900" algn="l"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str="Javascript"; </a:t>
            </a:r>
            <a:endParaRPr/>
          </a:p>
          <a:p>
            <a:pPr marL="342900" marR="0" lvl="0" indent="-342900" algn="l"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str1=str.substring(0,4); </a:t>
            </a:r>
            <a:br>
              <a:rPr lang="fr-FR" sz="2400" b="0" i="0" u="none" strike="noStrike" cap="none">
                <a:solidFill>
                  <a:schemeClr val="dk1"/>
                </a:solidFill>
                <a:latin typeface="Calibri"/>
                <a:ea typeface="Calibri"/>
                <a:cs typeface="Calibri"/>
                <a:sym typeface="Calibri"/>
              </a:rPr>
            </a:br>
            <a:r>
              <a:rPr lang="fr-FR" sz="2400" b="0" i="0" u="none" strike="noStrike" cap="none">
                <a:solidFill>
                  <a:schemeClr val="dk1"/>
                </a:solidFill>
                <a:latin typeface="Calibri"/>
                <a:ea typeface="Calibri"/>
                <a:cs typeface="Calibri"/>
                <a:sym typeface="Calibri"/>
              </a:rPr>
              <a:t>str2="Javascript".substring(0,4); </a:t>
            </a:r>
            <a:br>
              <a:rPr lang="fr-FR" sz="2400" b="0" i="0" u="none" strike="noStrike" cap="none">
                <a:solidFill>
                  <a:schemeClr val="dk1"/>
                </a:solidFill>
                <a:latin typeface="Calibri"/>
                <a:ea typeface="Calibri"/>
                <a:cs typeface="Calibri"/>
                <a:sym typeface="Calibri"/>
              </a:rPr>
            </a:br>
            <a:r>
              <a:rPr lang="fr-FR" sz="2400" b="0" i="0" u="none" strike="noStrike" cap="none">
                <a:solidFill>
                  <a:schemeClr val="dk1"/>
                </a:solidFill>
                <a:latin typeface="Calibri"/>
                <a:ea typeface="Calibri"/>
                <a:cs typeface="Calibri"/>
                <a:sym typeface="Calibri"/>
              </a:rPr>
              <a:t>str3=str.substring(6,9); </a:t>
            </a:r>
            <a:endParaRPr/>
          </a:p>
          <a:p>
            <a:pPr marL="342900" marR="0" lvl="0" indent="-342900" algn="l"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a:t>
            </a:r>
            <a:r>
              <a:rPr lang="fr-FR" sz="2400" b="0" i="0" u="sng" strike="noStrike" cap="none">
                <a:solidFill>
                  <a:schemeClr val="dk1"/>
                </a:solidFill>
                <a:latin typeface="Calibri"/>
                <a:ea typeface="Calibri"/>
                <a:cs typeface="Calibri"/>
                <a:sym typeface="Calibri"/>
              </a:rPr>
              <a:t>Les résultats sont :</a:t>
            </a:r>
            <a:endParaRPr/>
          </a:p>
          <a:p>
            <a:pPr marL="342900" marR="0" lvl="0" indent="-342900" algn="l"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	str1="Java"; soit les positions 0,1,2 et 3.</a:t>
            </a:r>
            <a:br>
              <a:rPr lang="fr-FR" sz="2400" b="0" i="0" u="none" strike="noStrike" cap="none">
                <a:solidFill>
                  <a:schemeClr val="dk1"/>
                </a:solidFill>
                <a:latin typeface="Calibri"/>
                <a:ea typeface="Calibri"/>
                <a:cs typeface="Calibri"/>
                <a:sym typeface="Calibri"/>
              </a:rPr>
            </a:br>
            <a:r>
              <a:rPr lang="fr-FR" sz="2400" b="0" i="0" u="none" strike="noStrike" cap="none">
                <a:solidFill>
                  <a:schemeClr val="dk1"/>
                </a:solidFill>
                <a:latin typeface="Calibri"/>
                <a:ea typeface="Calibri"/>
                <a:cs typeface="Calibri"/>
                <a:sym typeface="Calibri"/>
              </a:rPr>
              <a:t>str2="Java"; soit les positions 0,1,2 et 3.</a:t>
            </a:r>
            <a:br>
              <a:rPr lang="fr-FR" sz="2400" b="0" i="0" u="none" strike="noStrike" cap="none">
                <a:solidFill>
                  <a:schemeClr val="dk1"/>
                </a:solidFill>
                <a:latin typeface="Calibri"/>
                <a:ea typeface="Calibri"/>
                <a:cs typeface="Calibri"/>
                <a:sym typeface="Calibri"/>
              </a:rPr>
            </a:br>
            <a:r>
              <a:rPr lang="fr-FR" sz="2400" b="0" i="0" u="none" strike="noStrike" cap="none">
                <a:solidFill>
                  <a:schemeClr val="dk1"/>
                </a:solidFill>
                <a:latin typeface="Calibri"/>
                <a:ea typeface="Calibri"/>
                <a:cs typeface="Calibri"/>
                <a:sym typeface="Calibri"/>
              </a:rPr>
              <a:t>str3="rip"; soit les positions 6,7 et 8</a:t>
            </a:r>
            <a:endParaRPr/>
          </a:p>
        </p:txBody>
      </p:sp>
      <p:sp>
        <p:nvSpPr>
          <p:cNvPr id="480" name="Shape 480"/>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2016</a:t>
            </a:r>
            <a:endParaRPr sz="1200" b="0" i="0" u="none" strike="noStrike" cap="none">
              <a:solidFill>
                <a:srgbClr val="888888"/>
              </a:solidFill>
              <a:latin typeface="Calibri"/>
              <a:ea typeface="Calibri"/>
              <a:cs typeface="Calibri"/>
              <a:sym typeface="Calibri"/>
            </a:endParaRPr>
          </a:p>
        </p:txBody>
      </p:sp>
      <p:sp>
        <p:nvSpPr>
          <p:cNvPr id="481" name="Shape 481"/>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35</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Exercice: calculatrice </a:t>
            </a:r>
            <a:br>
              <a:rPr lang="fr-FR" sz="4400" b="1" i="0" u="none" strike="noStrike" cap="none">
                <a:solidFill>
                  <a:schemeClr val="dk1"/>
                </a:solidFill>
                <a:latin typeface="Calibri"/>
                <a:ea typeface="Calibri"/>
                <a:cs typeface="Calibri"/>
                <a:sym typeface="Calibri"/>
              </a:rPr>
            </a:br>
            <a:r>
              <a:rPr lang="fr-FR" sz="4400" b="1" i="0" u="none" strike="noStrike" cap="none">
                <a:solidFill>
                  <a:schemeClr val="dk1"/>
                </a:solidFill>
                <a:latin typeface="Calibri"/>
                <a:ea typeface="Calibri"/>
                <a:cs typeface="Calibri"/>
                <a:sym typeface="Calibri"/>
              </a:rPr>
              <a:t>javascript</a:t>
            </a:r>
            <a:endParaRPr sz="4400" b="1" i="0" u="none" strike="noStrike" cap="none">
              <a:solidFill>
                <a:schemeClr val="dk1"/>
              </a:solidFill>
              <a:latin typeface="Calibri"/>
              <a:ea typeface="Calibri"/>
              <a:cs typeface="Calibri"/>
              <a:sym typeface="Calibri"/>
            </a:endParaRPr>
          </a:p>
        </p:txBody>
      </p:sp>
      <p:sp>
        <p:nvSpPr>
          <p:cNvPr id="488" name="Shape 488"/>
          <p:cNvSpPr txBox="1">
            <a:spLocks noGrp="1"/>
          </p:cNvSpPr>
          <p:nvPr>
            <p:ph type="body" idx="1"/>
          </p:nvPr>
        </p:nvSpPr>
        <p:spPr>
          <a:xfrm>
            <a:off x="762000" y="1596413"/>
            <a:ext cx="5322168" cy="429736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Dans cette réalisation, le calcul repose sur la fonction </a:t>
            </a:r>
            <a:r>
              <a:rPr lang="fr-FR" sz="2400" b="1" i="0" u="none" strike="noStrike" cap="none">
                <a:solidFill>
                  <a:srgbClr val="FF0000"/>
                </a:solidFill>
                <a:latin typeface="Calibri"/>
                <a:ea typeface="Calibri"/>
                <a:cs typeface="Calibri"/>
                <a:sym typeface="Calibri"/>
              </a:rPr>
              <a:t>eval()</a:t>
            </a:r>
            <a:r>
              <a:rPr lang="fr-FR" sz="2400" b="0" i="0" u="none" strike="noStrike" cap="none">
                <a:solidFill>
                  <a:schemeClr val="dk1"/>
                </a:solidFill>
                <a:latin typeface="Calibri"/>
                <a:ea typeface="Calibri"/>
                <a:cs typeface="Calibri"/>
                <a:sym typeface="Calibri"/>
              </a:rPr>
              <a:t> de </a:t>
            </a:r>
            <a:r>
              <a:rPr lang="fr-FR" sz="2400" b="0" i="1" u="none" strike="noStrike" cap="none">
                <a:solidFill>
                  <a:schemeClr val="dk1"/>
                </a:solidFill>
                <a:latin typeface="Calibri"/>
                <a:ea typeface="Calibri"/>
                <a:cs typeface="Calibri"/>
                <a:sym typeface="Calibri"/>
              </a:rPr>
              <a:t>javascript</a:t>
            </a:r>
            <a:r>
              <a:rPr lang="fr-FR"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0" marR="0" lvl="0" indent="0" algn="just" rtl="0">
              <a:spcBef>
                <a:spcPts val="48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Attention, comme les fonctions mathématiques de javascript appartiennent à la classe Math, il faut, par exemple, évaluer Math.sin(x) pour obtenir sin(x).</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489" name="Shape 489"/>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2016</a:t>
            </a:r>
            <a:endParaRPr sz="1200" b="0" i="0" u="none" strike="noStrike" cap="none">
              <a:solidFill>
                <a:srgbClr val="888888"/>
              </a:solidFill>
              <a:latin typeface="Calibri"/>
              <a:ea typeface="Calibri"/>
              <a:cs typeface="Calibri"/>
              <a:sym typeface="Calibri"/>
            </a:endParaRPr>
          </a:p>
        </p:txBody>
      </p:sp>
      <p:sp>
        <p:nvSpPr>
          <p:cNvPr id="490" name="Shape 490"/>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36</a:t>
            </a:fld>
            <a:endParaRPr sz="1200" b="0" i="0" u="none" strike="noStrike" cap="none">
              <a:solidFill>
                <a:srgbClr val="888888"/>
              </a:solidFill>
              <a:latin typeface="Calibri"/>
              <a:ea typeface="Calibri"/>
              <a:cs typeface="Calibri"/>
              <a:sym typeface="Calibri"/>
            </a:endParaRPr>
          </a:p>
        </p:txBody>
      </p:sp>
      <p:pic>
        <p:nvPicPr>
          <p:cNvPr id="491" name="Shape 491"/>
          <p:cNvPicPr preferRelativeResize="0"/>
          <p:nvPr/>
        </p:nvPicPr>
        <p:blipFill rotWithShape="1">
          <a:blip r:embed="rId3">
            <a:alphaModFix/>
          </a:blip>
          <a:srcRect/>
          <a:stretch/>
        </p:blipFill>
        <p:spPr>
          <a:xfrm>
            <a:off x="6516216" y="1772816"/>
            <a:ext cx="2114550" cy="3314700"/>
          </a:xfrm>
          <a:prstGeom prst="rect">
            <a:avLst/>
          </a:prstGeom>
          <a:noFill/>
          <a:ln>
            <a:noFill/>
          </a:ln>
        </p:spPr>
      </p:pic>
      <p:sp>
        <p:nvSpPr>
          <p:cNvPr id="492" name="Shape 492"/>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498" name="Shape 498"/>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dk1"/>
              </a:buClr>
              <a:buSzPts val="4070"/>
              <a:buFont typeface="Calibri"/>
              <a:buNone/>
            </a:pPr>
            <a:r>
              <a:rPr lang="fr-FR" sz="4070" b="1" i="0" u="none" strike="noStrike" cap="none">
                <a:solidFill>
                  <a:schemeClr val="dk1"/>
                </a:solidFill>
                <a:latin typeface="Calibri"/>
                <a:ea typeface="Calibri"/>
                <a:cs typeface="Calibri"/>
                <a:sym typeface="Calibri"/>
              </a:rPr>
              <a:t>Accès aux objets du Formulaire</a:t>
            </a:r>
            <a:endParaRPr sz="4070" b="1" i="0" u="none" strike="noStrike" cap="none">
              <a:solidFill>
                <a:schemeClr val="dk1"/>
              </a:solidFill>
              <a:latin typeface="Calibri"/>
              <a:ea typeface="Calibri"/>
              <a:cs typeface="Calibri"/>
              <a:sym typeface="Calibri"/>
            </a:endParaRPr>
          </a:p>
        </p:txBody>
      </p:sp>
      <p:sp>
        <p:nvSpPr>
          <p:cNvPr id="499" name="Shape 499"/>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500" name="Shape 500"/>
          <p:cNvSpPr txBox="1"/>
          <p:nvPr/>
        </p:nvSpPr>
        <p:spPr>
          <a:xfrm>
            <a:off x="1141784" y="136698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pic>
        <p:nvPicPr>
          <p:cNvPr id="501" name="Shape 501"/>
          <p:cNvPicPr preferRelativeResize="0"/>
          <p:nvPr/>
        </p:nvPicPr>
        <p:blipFill rotWithShape="1">
          <a:blip r:embed="rId3">
            <a:alphaModFix/>
          </a:blip>
          <a:srcRect/>
          <a:stretch/>
        </p:blipFill>
        <p:spPr>
          <a:xfrm>
            <a:off x="6037272" y="1454386"/>
            <a:ext cx="3143240" cy="3643338"/>
          </a:xfrm>
          <a:prstGeom prst="rect">
            <a:avLst/>
          </a:prstGeom>
          <a:noFill/>
          <a:ln>
            <a:noFill/>
          </a:ln>
        </p:spPr>
      </p:pic>
      <p:sp>
        <p:nvSpPr>
          <p:cNvPr id="502" name="Shape 502"/>
          <p:cNvSpPr txBox="1">
            <a:spLocks noGrp="1"/>
          </p:cNvSpPr>
          <p:nvPr>
            <p:ph type="body" idx="1"/>
          </p:nvPr>
        </p:nvSpPr>
        <p:spPr>
          <a:xfrm>
            <a:off x="602366" y="2211704"/>
            <a:ext cx="5506343" cy="857256"/>
          </a:xfrm>
          <a:prstGeom prst="rect">
            <a:avLst/>
          </a:prstGeom>
          <a:noFill/>
          <a:ln>
            <a:noFill/>
          </a:ln>
        </p:spPr>
        <p:txBody>
          <a:bodyPr spcFirstLastPara="1" wrap="square" lIns="91425" tIns="45700" rIns="91425" bIns="45700" anchor="t" anchorCtr="0">
            <a:noAutofit/>
          </a:bodyPr>
          <a:lstStyle/>
          <a:p>
            <a:pPr marL="0" marR="0" lvl="0" indent="0" algn="ctr" rtl="0">
              <a:lnSpc>
                <a:spcPct val="200000"/>
              </a:lnSpc>
              <a:spcBef>
                <a:spcPts val="0"/>
              </a:spcBef>
              <a:spcAft>
                <a:spcPts val="0"/>
              </a:spcAft>
              <a:buClr>
                <a:schemeClr val="dk1"/>
              </a:buClr>
              <a:buSzPts val="2400"/>
              <a:buFont typeface="Arial"/>
              <a:buNone/>
            </a:pPr>
            <a:r>
              <a:rPr lang="fr-FR" sz="2400" b="0" i="0" u="none" strike="noStrike" cap="none">
                <a:solidFill>
                  <a:schemeClr val="dk1"/>
                </a:solidFill>
                <a:latin typeface="Calibri"/>
                <a:ea typeface="Calibri"/>
                <a:cs typeface="Calibri"/>
                <a:sym typeface="Calibri"/>
              </a:rPr>
              <a:t>Window.document.forms[n].name_d’objet</a:t>
            </a:r>
            <a:endParaRPr/>
          </a:p>
        </p:txBody>
      </p:sp>
      <p:sp>
        <p:nvSpPr>
          <p:cNvPr id="503" name="Shape 503"/>
          <p:cNvSpPr txBox="1"/>
          <p:nvPr/>
        </p:nvSpPr>
        <p:spPr>
          <a:xfrm>
            <a:off x="684552" y="5097724"/>
            <a:ext cx="8351944" cy="1571636"/>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20000"/>
              </a:lnSpc>
              <a:spcBef>
                <a:spcPts val="0"/>
              </a:spcBef>
              <a:spcAft>
                <a:spcPts val="0"/>
              </a:spcAft>
              <a:buClr>
                <a:schemeClr val="dk1"/>
              </a:buClr>
              <a:buSzPts val="1295"/>
              <a:buFont typeface="Arial"/>
              <a:buChar char="•"/>
            </a:pPr>
            <a:r>
              <a:rPr lang="fr-FR" sz="1850" b="0" i="0" u="none" strike="noStrike" cap="none">
                <a:solidFill>
                  <a:schemeClr val="dk1"/>
                </a:solidFill>
                <a:latin typeface="Calibri"/>
                <a:ea typeface="Calibri"/>
                <a:cs typeface="Calibri"/>
                <a:sym typeface="Calibri"/>
              </a:rPr>
              <a:t>forms[n] (c’est le tableau des formulaires) peut être remplacé par le </a:t>
            </a:r>
            <a:r>
              <a:rPr lang="fr-FR" sz="1850" b="0" i="0" u="none" strike="noStrike" cap="none">
                <a:solidFill>
                  <a:srgbClr val="FF0000"/>
                </a:solidFill>
                <a:latin typeface="Calibri"/>
                <a:ea typeface="Calibri"/>
                <a:cs typeface="Calibri"/>
                <a:sym typeface="Calibri"/>
              </a:rPr>
              <a:t>nom </a:t>
            </a:r>
            <a:r>
              <a:rPr lang="fr-FR" sz="1850" b="0" i="0" u="none" strike="noStrike" cap="none">
                <a:solidFill>
                  <a:schemeClr val="dk1"/>
                </a:solidFill>
                <a:latin typeface="Calibri"/>
                <a:ea typeface="Calibri"/>
                <a:cs typeface="Calibri"/>
                <a:sym typeface="Calibri"/>
              </a:rPr>
              <a:t>de la balise form ou par </a:t>
            </a:r>
            <a:r>
              <a:rPr lang="fr-FR" sz="1850" b="0" i="0" u="none" strike="noStrike" cap="none">
                <a:solidFill>
                  <a:srgbClr val="FF0000"/>
                </a:solidFill>
                <a:latin typeface="Calibri"/>
                <a:ea typeface="Calibri"/>
                <a:cs typeface="Calibri"/>
                <a:sym typeface="Calibri"/>
              </a:rPr>
              <a:t>getElementById(id de la balise form).</a:t>
            </a:r>
            <a:endParaRPr/>
          </a:p>
          <a:p>
            <a:pPr marL="342900" marR="0" lvl="0" indent="-342900" algn="just" rtl="0">
              <a:lnSpc>
                <a:spcPct val="160000"/>
              </a:lnSpc>
              <a:spcBef>
                <a:spcPts val="600"/>
              </a:spcBef>
              <a:spcAft>
                <a:spcPts val="0"/>
              </a:spcAft>
              <a:buClr>
                <a:schemeClr val="dk1"/>
              </a:buClr>
              <a:buSzPts val="1295"/>
              <a:buFont typeface="Arial"/>
              <a:buChar char="•"/>
            </a:pPr>
            <a:r>
              <a:rPr lang="fr-FR" sz="1850" b="0" i="0" u="none" strike="noStrike" cap="none">
                <a:solidFill>
                  <a:schemeClr val="dk1"/>
                </a:solidFill>
                <a:latin typeface="Calibri"/>
                <a:ea typeface="Calibri"/>
                <a:cs typeface="Calibri"/>
                <a:sym typeface="Calibri"/>
              </a:rPr>
              <a:t>Puisque Window occupe la première place dans l’hiérarchie, il devient facultatif.</a:t>
            </a:r>
            <a:endParaRPr/>
          </a:p>
          <a:p>
            <a:pPr marL="0" marR="0" lvl="0" indent="0" algn="just" rtl="0">
              <a:lnSpc>
                <a:spcPct val="200000"/>
              </a:lnSpc>
              <a:spcBef>
                <a:spcPts val="600"/>
              </a:spcBef>
              <a:spcAft>
                <a:spcPts val="0"/>
              </a:spcAft>
              <a:buClr>
                <a:schemeClr val="accent1"/>
              </a:buClr>
              <a:buSzPts val="1554"/>
              <a:buFont typeface="Noto Sans Symbols"/>
              <a:buNone/>
            </a:pPr>
            <a:endParaRPr sz="2220" b="0" i="0" u="none" strike="noStrike" cap="none">
              <a:solidFill>
                <a:srgbClr val="CC0066"/>
              </a:solidFill>
              <a:latin typeface="Calibri"/>
              <a:ea typeface="Calibri"/>
              <a:cs typeface="Calibri"/>
              <a:sym typeface="Calibri"/>
            </a:endParaRPr>
          </a:p>
        </p:txBody>
      </p:sp>
      <p:sp>
        <p:nvSpPr>
          <p:cNvPr id="504" name="Shape 504"/>
          <p:cNvSpPr/>
          <p:nvPr/>
        </p:nvSpPr>
        <p:spPr>
          <a:xfrm>
            <a:off x="6037272" y="1454386"/>
            <a:ext cx="3143240" cy="3643338"/>
          </a:xfrm>
          <a:prstGeom prst="rect">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5" name="Shape 505"/>
          <p:cNvSpPr/>
          <p:nvPr/>
        </p:nvSpPr>
        <p:spPr>
          <a:xfrm>
            <a:off x="6108710" y="3026022"/>
            <a:ext cx="2786082" cy="1500198"/>
          </a:xfrm>
          <a:prstGeom prst="rect">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6" name="Shape 506"/>
          <p:cNvSpPr/>
          <p:nvPr/>
        </p:nvSpPr>
        <p:spPr>
          <a:xfrm>
            <a:off x="6251586" y="3168898"/>
            <a:ext cx="2500330" cy="1214446"/>
          </a:xfrm>
          <a:prstGeom prst="rect">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 name="Shape 507"/>
          <p:cNvSpPr/>
          <p:nvPr/>
        </p:nvSpPr>
        <p:spPr>
          <a:xfrm>
            <a:off x="8037536" y="1168634"/>
            <a:ext cx="714348" cy="571504"/>
          </a:xfrm>
          <a:prstGeom prst="ellipse">
            <a:avLst/>
          </a:prstGeom>
          <a:solidFill>
            <a:srgbClr val="FF000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508" name="Shape 508"/>
          <p:cNvSpPr/>
          <p:nvPr/>
        </p:nvSpPr>
        <p:spPr>
          <a:xfrm>
            <a:off x="8189936" y="2597394"/>
            <a:ext cx="714348" cy="571504"/>
          </a:xfrm>
          <a:prstGeom prst="ellipse">
            <a:avLst/>
          </a:prstGeom>
          <a:solidFill>
            <a:srgbClr val="FF000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509" name="Shape 509"/>
          <p:cNvSpPr/>
          <p:nvPr/>
        </p:nvSpPr>
        <p:spPr>
          <a:xfrm>
            <a:off x="7323156" y="2883146"/>
            <a:ext cx="714348" cy="571504"/>
          </a:xfrm>
          <a:prstGeom prst="ellipse">
            <a:avLst/>
          </a:prstGeom>
          <a:solidFill>
            <a:srgbClr val="FF000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3</a:t>
            </a:r>
            <a:endParaRPr sz="1800" b="0" i="0" u="none" strike="noStrike" cap="none">
              <a:solidFill>
                <a:schemeClr val="lt1"/>
              </a:solidFill>
              <a:latin typeface="Calibri"/>
              <a:ea typeface="Calibri"/>
              <a:cs typeface="Calibri"/>
              <a:sym typeface="Calibri"/>
            </a:endParaRPr>
          </a:p>
        </p:txBody>
      </p:sp>
      <p:sp>
        <p:nvSpPr>
          <p:cNvPr id="510" name="Shape 510"/>
          <p:cNvSpPr/>
          <p:nvPr/>
        </p:nvSpPr>
        <p:spPr>
          <a:xfrm rot="-5400000">
            <a:off x="996460" y="2473678"/>
            <a:ext cx="428628" cy="961811"/>
          </a:xfrm>
          <a:prstGeom prst="leftBrace">
            <a:avLst>
              <a:gd name="adj1" fmla="val 8333"/>
              <a:gd name="adj2" fmla="val 50000"/>
            </a:avLst>
          </a:prstGeom>
          <a:noFill/>
          <a:ln w="9525"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11" name="Shape 511"/>
          <p:cNvSpPr/>
          <p:nvPr/>
        </p:nvSpPr>
        <p:spPr>
          <a:xfrm rot="-5400000">
            <a:off x="2162400" y="2413567"/>
            <a:ext cx="428628" cy="1082035"/>
          </a:xfrm>
          <a:prstGeom prst="leftBrace">
            <a:avLst>
              <a:gd name="adj1" fmla="val 8333"/>
              <a:gd name="adj2" fmla="val 50000"/>
            </a:avLst>
          </a:prstGeom>
          <a:noFill/>
          <a:ln w="9525"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12" name="Shape 512"/>
          <p:cNvSpPr/>
          <p:nvPr/>
        </p:nvSpPr>
        <p:spPr>
          <a:xfrm rot="-5400000">
            <a:off x="3398432" y="2517756"/>
            <a:ext cx="428628" cy="961811"/>
          </a:xfrm>
          <a:prstGeom prst="leftBrace">
            <a:avLst>
              <a:gd name="adj1" fmla="val 8333"/>
              <a:gd name="adj2" fmla="val 50000"/>
            </a:avLst>
          </a:prstGeom>
          <a:noFill/>
          <a:ln w="9525"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946559" y="3217536"/>
            <a:ext cx="601105" cy="571504"/>
          </a:xfrm>
          <a:prstGeom prst="ellipse">
            <a:avLst/>
          </a:prstGeom>
          <a:solidFill>
            <a:srgbClr val="00B05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1</a:t>
            </a:r>
            <a:endParaRPr sz="1800" b="0" i="0" u="none" strike="noStrike" cap="none">
              <a:solidFill>
                <a:schemeClr val="lt1"/>
              </a:solidFill>
              <a:latin typeface="Calibri"/>
              <a:ea typeface="Calibri"/>
              <a:cs typeface="Calibri"/>
              <a:sym typeface="Calibri"/>
            </a:endParaRPr>
          </a:p>
        </p:txBody>
      </p:sp>
      <p:sp>
        <p:nvSpPr>
          <p:cNvPr id="514" name="Shape 514"/>
          <p:cNvSpPr/>
          <p:nvPr/>
        </p:nvSpPr>
        <p:spPr>
          <a:xfrm>
            <a:off x="2051720" y="3217536"/>
            <a:ext cx="601105" cy="571504"/>
          </a:xfrm>
          <a:prstGeom prst="ellipse">
            <a:avLst/>
          </a:prstGeom>
          <a:solidFill>
            <a:srgbClr val="00B05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2</a:t>
            </a:r>
            <a:endParaRPr sz="1800" b="0" i="0" u="none" strike="noStrike" cap="none">
              <a:solidFill>
                <a:schemeClr val="lt1"/>
              </a:solidFill>
              <a:latin typeface="Calibri"/>
              <a:ea typeface="Calibri"/>
              <a:cs typeface="Calibri"/>
              <a:sym typeface="Calibri"/>
            </a:endParaRPr>
          </a:p>
        </p:txBody>
      </p:sp>
      <p:sp>
        <p:nvSpPr>
          <p:cNvPr id="515" name="Shape 515"/>
          <p:cNvSpPr/>
          <p:nvPr/>
        </p:nvSpPr>
        <p:spPr>
          <a:xfrm>
            <a:off x="3322823" y="3217536"/>
            <a:ext cx="601105" cy="571504"/>
          </a:xfrm>
          <a:prstGeom prst="ellipse">
            <a:avLst/>
          </a:prstGeom>
          <a:solidFill>
            <a:srgbClr val="00B05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3</a:t>
            </a:r>
            <a:endParaRPr sz="1800" b="0" i="0" u="none" strike="noStrike" cap="none">
              <a:solidFill>
                <a:schemeClr val="lt1"/>
              </a:solidFill>
              <a:latin typeface="Calibri"/>
              <a:ea typeface="Calibri"/>
              <a:cs typeface="Calibri"/>
              <a:sym typeface="Calibri"/>
            </a:endParaRPr>
          </a:p>
        </p:txBody>
      </p:sp>
      <p:sp>
        <p:nvSpPr>
          <p:cNvPr id="516" name="Shape 516"/>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2016</a:t>
            </a:r>
            <a:endParaRPr sz="1200" b="0" i="0" u="none" strike="noStrike" cap="none">
              <a:solidFill>
                <a:srgbClr val="888888"/>
              </a:solidFill>
              <a:latin typeface="Calibri"/>
              <a:ea typeface="Calibri"/>
              <a:cs typeface="Calibri"/>
              <a:sym typeface="Calibri"/>
            </a:endParaRPr>
          </a:p>
        </p:txBody>
      </p:sp>
      <p:sp>
        <p:nvSpPr>
          <p:cNvPr id="517" name="Shape 517"/>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37</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23" name="Shape 523"/>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dk1"/>
              </a:buClr>
              <a:buSzPts val="4070"/>
              <a:buFont typeface="Calibri"/>
              <a:buNone/>
            </a:pPr>
            <a:r>
              <a:rPr lang="fr-FR" sz="4070" b="1" i="0" u="none" strike="noStrike" cap="none">
                <a:solidFill>
                  <a:schemeClr val="dk1"/>
                </a:solidFill>
                <a:latin typeface="Calibri"/>
                <a:ea typeface="Calibri"/>
                <a:cs typeface="Calibri"/>
                <a:sym typeface="Calibri"/>
              </a:rPr>
              <a:t>Accès aux éléments de Type Input</a:t>
            </a:r>
            <a:endParaRPr sz="4070" b="1" i="0" u="none" strike="noStrike" cap="none">
              <a:solidFill>
                <a:schemeClr val="dk1"/>
              </a:solidFill>
              <a:latin typeface="Calibri"/>
              <a:ea typeface="Calibri"/>
              <a:cs typeface="Calibri"/>
              <a:sym typeface="Calibri"/>
            </a:endParaRPr>
          </a:p>
        </p:txBody>
      </p:sp>
      <p:sp>
        <p:nvSpPr>
          <p:cNvPr id="524" name="Shape 524"/>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525" name="Shape 525"/>
          <p:cNvSpPr txBox="1"/>
          <p:nvPr/>
        </p:nvSpPr>
        <p:spPr>
          <a:xfrm>
            <a:off x="1141784" y="136698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26" name="Shape 526"/>
          <p:cNvSpPr txBox="1"/>
          <p:nvPr/>
        </p:nvSpPr>
        <p:spPr>
          <a:xfrm>
            <a:off x="1061764" y="1295542"/>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27" name="Shape 527"/>
          <p:cNvSpPr txBox="1">
            <a:spLocks noGrp="1"/>
          </p:cNvSpPr>
          <p:nvPr>
            <p:ph type="body" idx="1"/>
          </p:nvPr>
        </p:nvSpPr>
        <p:spPr>
          <a:xfrm>
            <a:off x="818846" y="1581294"/>
            <a:ext cx="7929618" cy="487375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009ED6"/>
              </a:buClr>
              <a:buSzPts val="3200"/>
              <a:buFont typeface="Arial"/>
              <a:buNone/>
            </a:pPr>
            <a:r>
              <a:rPr lang="fr-FR" sz="3200" b="0" i="0" u="none" strike="noStrike" cap="none">
                <a:solidFill>
                  <a:srgbClr val="009ED6"/>
                </a:solidFill>
                <a:latin typeface="Calibri"/>
                <a:ea typeface="Calibri"/>
                <a:cs typeface="Calibri"/>
                <a:sym typeface="Calibri"/>
              </a:rPr>
              <a:t>Les zones de texte:</a:t>
            </a:r>
            <a:endParaRPr/>
          </a:p>
          <a:p>
            <a:pPr marL="0" marR="0" lvl="0" indent="0" algn="just" rtl="0">
              <a:lnSpc>
                <a:spcPct val="150000"/>
              </a:lnSpc>
              <a:spcBef>
                <a:spcPts val="360"/>
              </a:spcBef>
              <a:spcAft>
                <a:spcPts val="0"/>
              </a:spcAft>
              <a:buClr>
                <a:schemeClr val="dk1"/>
              </a:buClr>
              <a:buSzPts val="1800"/>
              <a:buFont typeface="Arial"/>
              <a:buNone/>
            </a:pPr>
            <a:r>
              <a:rPr lang="fr-FR" sz="1800" b="0" i="0" u="none" strike="noStrike" cap="none">
                <a:solidFill>
                  <a:schemeClr val="dk1"/>
                </a:solidFill>
                <a:latin typeface="Calibri"/>
                <a:ea typeface="Calibri"/>
                <a:cs typeface="Calibri"/>
                <a:sym typeface="Calibri"/>
              </a:rPr>
              <a:t>	</a:t>
            </a:r>
            <a:r>
              <a:rPr lang="fr-FR" sz="1700" b="0" i="0" u="none" strike="noStrike" cap="none">
                <a:solidFill>
                  <a:schemeClr val="dk1"/>
                </a:solidFill>
                <a:latin typeface="Calibri"/>
                <a:ea typeface="Calibri"/>
                <a:cs typeface="Calibri"/>
                <a:sym typeface="Calibri"/>
              </a:rPr>
              <a:t>La principale action en javascript sur une zone de texte est de manipuler son contenu. </a:t>
            </a:r>
            <a:endParaRPr/>
          </a:p>
          <a:p>
            <a:pPr marL="0" marR="0" lvl="0" indent="0" algn="just" rtl="0">
              <a:lnSpc>
                <a:spcPct val="150000"/>
              </a:lnSpc>
              <a:spcBef>
                <a:spcPts val="340"/>
              </a:spcBef>
              <a:spcAft>
                <a:spcPts val="0"/>
              </a:spcAft>
              <a:buClr>
                <a:schemeClr val="dk1"/>
              </a:buClr>
              <a:buSzPts val="1700"/>
              <a:buFont typeface="Noto Sans Symbols"/>
              <a:buChar char="➢"/>
            </a:pPr>
            <a:r>
              <a:rPr lang="fr-FR" sz="1700" b="0" i="0" u="none" strike="noStrike" cap="none">
                <a:solidFill>
                  <a:schemeClr val="dk1"/>
                </a:solidFill>
                <a:latin typeface="Calibri"/>
                <a:ea typeface="Calibri"/>
                <a:cs typeface="Calibri"/>
                <a:sym typeface="Calibri"/>
              </a:rPr>
              <a:t>Il faut bien penser à ajouter la propriété </a:t>
            </a:r>
            <a:r>
              <a:rPr lang="fr-FR" sz="1700" b="1" i="0" u="none" strike="noStrike" cap="none">
                <a:solidFill>
                  <a:schemeClr val="dk1"/>
                </a:solidFill>
                <a:latin typeface="Calibri"/>
                <a:ea typeface="Calibri"/>
                <a:cs typeface="Calibri"/>
                <a:sym typeface="Calibri"/>
              </a:rPr>
              <a:t>.value </a:t>
            </a:r>
            <a:r>
              <a:rPr lang="fr-FR" sz="1700" b="0" i="0" u="none" strike="noStrike" cap="none">
                <a:solidFill>
                  <a:schemeClr val="dk1"/>
                </a:solidFill>
                <a:latin typeface="Calibri"/>
                <a:ea typeface="Calibri"/>
                <a:cs typeface="Calibri"/>
                <a:sym typeface="Calibri"/>
              </a:rPr>
              <a:t>pour accéder au contenu.</a:t>
            </a:r>
            <a:endParaRPr/>
          </a:p>
        </p:txBody>
      </p:sp>
      <p:pic>
        <p:nvPicPr>
          <p:cNvPr id="528" name="Shape 528"/>
          <p:cNvPicPr preferRelativeResize="0"/>
          <p:nvPr/>
        </p:nvPicPr>
        <p:blipFill rotWithShape="1">
          <a:blip r:embed="rId3">
            <a:alphaModFix/>
          </a:blip>
          <a:srcRect/>
          <a:stretch/>
        </p:blipFill>
        <p:spPr>
          <a:xfrm>
            <a:off x="961722" y="3454650"/>
            <a:ext cx="7786742" cy="3214710"/>
          </a:xfrm>
          <a:prstGeom prst="rect">
            <a:avLst/>
          </a:prstGeom>
          <a:noFill/>
          <a:ln>
            <a:noFill/>
          </a:ln>
        </p:spPr>
      </p:pic>
      <p:sp>
        <p:nvSpPr>
          <p:cNvPr id="529" name="Shape 529"/>
          <p:cNvSpPr/>
          <p:nvPr/>
        </p:nvSpPr>
        <p:spPr>
          <a:xfrm>
            <a:off x="3176300" y="3954716"/>
            <a:ext cx="5572164" cy="285752"/>
          </a:xfrm>
          <a:prstGeom prst="rect">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0" name="Shape 530"/>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2016</a:t>
            </a:r>
            <a:endParaRPr sz="1200" b="0" i="0" u="none" strike="noStrike" cap="none">
              <a:solidFill>
                <a:srgbClr val="888888"/>
              </a:solidFill>
              <a:latin typeface="Calibri"/>
              <a:ea typeface="Calibri"/>
              <a:cs typeface="Calibri"/>
              <a:sym typeface="Calibri"/>
            </a:endParaRPr>
          </a:p>
        </p:txBody>
      </p:sp>
      <p:sp>
        <p:nvSpPr>
          <p:cNvPr id="531" name="Shape 531"/>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38</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37" name="Shape 537"/>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Exercice 5</a:t>
            </a:r>
            <a:endParaRPr sz="4400" b="1" i="0" u="none" strike="noStrike" cap="none">
              <a:solidFill>
                <a:schemeClr val="dk1"/>
              </a:solidFill>
              <a:latin typeface="Calibri"/>
              <a:ea typeface="Calibri"/>
              <a:cs typeface="Calibri"/>
              <a:sym typeface="Calibri"/>
            </a:endParaRPr>
          </a:p>
        </p:txBody>
      </p:sp>
      <p:sp>
        <p:nvSpPr>
          <p:cNvPr id="538" name="Shape 538"/>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539" name="Shape 539"/>
          <p:cNvSpPr txBox="1"/>
          <p:nvPr/>
        </p:nvSpPr>
        <p:spPr>
          <a:xfrm>
            <a:off x="1141784" y="136698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40" name="Shape 540"/>
          <p:cNvSpPr txBox="1"/>
          <p:nvPr/>
        </p:nvSpPr>
        <p:spPr>
          <a:xfrm>
            <a:off x="1061764" y="1295542"/>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41" name="Shape 541"/>
          <p:cNvSpPr txBox="1"/>
          <p:nvPr/>
        </p:nvSpPr>
        <p:spPr>
          <a:xfrm>
            <a:off x="1136848" y="158186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42" name="Shape 542"/>
          <p:cNvSpPr txBox="1">
            <a:spLocks noGrp="1"/>
          </p:cNvSpPr>
          <p:nvPr>
            <p:ph type="body" idx="1"/>
          </p:nvPr>
        </p:nvSpPr>
        <p:spPr>
          <a:xfrm>
            <a:off x="1136848" y="1867616"/>
            <a:ext cx="7467600" cy="4873752"/>
          </a:xfrm>
          <a:prstGeom prst="rect">
            <a:avLst/>
          </a:prstGeom>
          <a:noFill/>
          <a:ln>
            <a:noFill/>
          </a:ln>
        </p:spPr>
        <p:txBody>
          <a:bodyPr spcFirstLastPara="1" wrap="square" lIns="91425" tIns="45700" rIns="91425" bIns="45700" anchor="t" anchorCtr="0">
            <a:noAutofit/>
          </a:bodyPr>
          <a:lstStyle/>
          <a:p>
            <a:pPr marL="0" marR="0" lvl="0" indent="0" algn="just" rtl="0">
              <a:lnSpc>
                <a:spcPct val="80000"/>
              </a:lnSpc>
              <a:spcBef>
                <a:spcPts val="0"/>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0" marR="0" lvl="0" indent="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0" marR="0" lvl="0" indent="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0" marR="0" lvl="0" indent="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0" marR="0" lvl="0" indent="0" algn="just" rtl="0">
              <a:lnSpc>
                <a:spcPct val="80000"/>
              </a:lnSpc>
              <a:spcBef>
                <a:spcPts val="592"/>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1.Ecrire une fonction qui permet de vérifier les champs nom et CIN ne sont pas vide.</a:t>
            </a:r>
            <a:endParaRPr/>
          </a:p>
          <a:p>
            <a:pPr marL="0" marR="0" lvl="0" indent="0" algn="just"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0" marR="0" lvl="0" indent="0" algn="just" rtl="0">
              <a:lnSpc>
                <a:spcPct val="80000"/>
              </a:lnSpc>
              <a:spcBef>
                <a:spcPts val="592"/>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2. Ecrire une fonction qui permet de vérifier que le</a:t>
            </a:r>
            <a:endParaRPr/>
          </a:p>
          <a:p>
            <a:pPr marL="0" marR="0" lvl="0" indent="0" algn="just" rtl="0">
              <a:lnSpc>
                <a:spcPct val="80000"/>
              </a:lnSpc>
              <a:spcBef>
                <a:spcPts val="592"/>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champs CIN est numérique et possède une longueur  égale à 8 caractères.</a:t>
            </a:r>
            <a:endParaRPr/>
          </a:p>
        </p:txBody>
      </p:sp>
      <p:pic>
        <p:nvPicPr>
          <p:cNvPr id="543" name="Shape 543"/>
          <p:cNvPicPr preferRelativeResize="0"/>
          <p:nvPr/>
        </p:nvPicPr>
        <p:blipFill rotWithShape="1">
          <a:blip r:embed="rId3">
            <a:alphaModFix/>
          </a:blip>
          <a:srcRect/>
          <a:stretch/>
        </p:blipFill>
        <p:spPr>
          <a:xfrm>
            <a:off x="2751318" y="1812146"/>
            <a:ext cx="4357718" cy="1785950"/>
          </a:xfrm>
          <a:prstGeom prst="rect">
            <a:avLst/>
          </a:prstGeom>
          <a:noFill/>
          <a:ln>
            <a:noFill/>
          </a:ln>
        </p:spPr>
      </p:pic>
      <p:sp>
        <p:nvSpPr>
          <p:cNvPr id="544" name="Shape 544"/>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2016</a:t>
            </a:r>
            <a:endParaRPr sz="1200" b="0" i="0" u="none" strike="noStrike" cap="none">
              <a:solidFill>
                <a:srgbClr val="888888"/>
              </a:solidFill>
              <a:latin typeface="Calibri"/>
              <a:ea typeface="Calibri"/>
              <a:cs typeface="Calibri"/>
              <a:sym typeface="Calibri"/>
            </a:endParaRPr>
          </a:p>
        </p:txBody>
      </p:sp>
      <p:sp>
        <p:nvSpPr>
          <p:cNvPr id="545" name="Shape 545"/>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39</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Shape 128"/>
          <p:cNvPicPr preferRelativeResize="0"/>
          <p:nvPr/>
        </p:nvPicPr>
        <p:blipFill rotWithShape="1">
          <a:blip r:embed="rId3">
            <a:alphaModFix/>
          </a:blip>
          <a:srcRect/>
          <a:stretch/>
        </p:blipFill>
        <p:spPr>
          <a:xfrm>
            <a:off x="762000" y="4221088"/>
            <a:ext cx="8274496" cy="2592288"/>
          </a:xfrm>
          <a:prstGeom prst="rect">
            <a:avLst/>
          </a:prstGeom>
          <a:noFill/>
          <a:ln>
            <a:noFill/>
          </a:ln>
        </p:spPr>
      </p:pic>
      <p:sp>
        <p:nvSpPr>
          <p:cNvPr id="129" name="Shape 129"/>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130" name="Shape 130"/>
          <p:cNvSpPr txBox="1">
            <a:spLocks noGrp="1"/>
          </p:cNvSpPr>
          <p:nvPr>
            <p:ph type="body" idx="1"/>
          </p:nvPr>
        </p:nvSpPr>
        <p:spPr>
          <a:xfrm>
            <a:off x="743868" y="2921524"/>
            <a:ext cx="8220620" cy="10835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C0C0C"/>
              </a:buClr>
              <a:buSzPts val="2800"/>
              <a:buFont typeface="Arial"/>
              <a:buNone/>
            </a:pPr>
            <a:r>
              <a:rPr lang="fr-FR" sz="2800" b="1" i="0" u="none" strike="noStrike" cap="none">
                <a:solidFill>
                  <a:schemeClr val="dk1"/>
                </a:solidFill>
                <a:latin typeface="Calibri"/>
                <a:ea typeface="Calibri"/>
                <a:cs typeface="Calibri"/>
                <a:sym typeface="Calibri"/>
              </a:rPr>
              <a:t>Interne</a:t>
            </a:r>
            <a:r>
              <a:rPr lang="fr-FR" sz="2800" b="0" i="0" u="none" strike="noStrike" cap="none">
                <a:solidFill>
                  <a:schemeClr val="dk1"/>
                </a:solidFill>
                <a:latin typeface="Calibri"/>
                <a:ea typeface="Calibri"/>
                <a:cs typeface="Calibri"/>
                <a:sym typeface="Calibri"/>
              </a:rPr>
              <a:t>: le code de JavaScript sera placé dans l’entête du document HTML</a:t>
            </a:r>
            <a:endParaRPr/>
          </a:p>
        </p:txBody>
      </p:sp>
      <p:sp>
        <p:nvSpPr>
          <p:cNvPr id="131" name="Shape 131"/>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HTML et JavaScript</a:t>
            </a:r>
            <a:endParaRPr sz="4400" b="1" i="0" u="none" strike="noStrike" cap="none">
              <a:solidFill>
                <a:schemeClr val="dk1"/>
              </a:solidFill>
              <a:latin typeface="Calibri"/>
              <a:ea typeface="Calibri"/>
              <a:cs typeface="Calibri"/>
              <a:sym typeface="Calibri"/>
            </a:endParaRPr>
          </a:p>
        </p:txBody>
      </p:sp>
      <p:grpSp>
        <p:nvGrpSpPr>
          <p:cNvPr id="132" name="Shape 132"/>
          <p:cNvGrpSpPr/>
          <p:nvPr/>
        </p:nvGrpSpPr>
        <p:grpSpPr>
          <a:xfrm>
            <a:off x="899592" y="1340768"/>
            <a:ext cx="5832648" cy="1656184"/>
            <a:chOff x="971600" y="1412776"/>
            <a:chExt cx="5832648" cy="1656184"/>
          </a:xfrm>
        </p:grpSpPr>
        <p:sp>
          <p:nvSpPr>
            <p:cNvPr id="133" name="Shape 133"/>
            <p:cNvSpPr/>
            <p:nvPr/>
          </p:nvSpPr>
          <p:spPr>
            <a:xfrm>
              <a:off x="971600" y="1844680"/>
              <a:ext cx="2592288" cy="792232"/>
            </a:xfrm>
            <a:prstGeom prst="roundRect">
              <a:avLst>
                <a:gd name="adj" fmla="val 16667"/>
              </a:avLst>
            </a:prstGeom>
            <a:solidFill>
              <a:schemeClr val="lt1"/>
            </a:solidFill>
            <a:ln w="25400" cap="flat" cmpd="sng">
              <a:solidFill>
                <a:schemeClr val="accent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800" b="1" i="0" u="none" strike="noStrike" cap="none">
                  <a:solidFill>
                    <a:schemeClr val="dk1"/>
                  </a:solidFill>
                  <a:latin typeface="Calibri"/>
                  <a:ea typeface="Calibri"/>
                  <a:cs typeface="Calibri"/>
                  <a:sym typeface="Calibri"/>
                </a:rPr>
                <a:t>2 possibilités</a:t>
              </a:r>
              <a:endParaRPr sz="2800" b="1" i="0" u="none" strike="noStrike" cap="none">
                <a:solidFill>
                  <a:schemeClr val="dk1"/>
                </a:solidFill>
                <a:latin typeface="Calibri"/>
                <a:ea typeface="Calibri"/>
                <a:cs typeface="Calibri"/>
                <a:sym typeface="Calibri"/>
              </a:endParaRPr>
            </a:p>
          </p:txBody>
        </p:sp>
        <p:sp>
          <p:nvSpPr>
            <p:cNvPr id="134" name="Shape 134"/>
            <p:cNvSpPr/>
            <p:nvPr/>
          </p:nvSpPr>
          <p:spPr>
            <a:xfrm>
              <a:off x="4211960" y="1412776"/>
              <a:ext cx="2592288" cy="792232"/>
            </a:xfrm>
            <a:prstGeom prst="roundRect">
              <a:avLst>
                <a:gd name="adj" fmla="val 16667"/>
              </a:avLst>
            </a:prstGeom>
            <a:solidFill>
              <a:schemeClr val="lt1"/>
            </a:solidFill>
            <a:ln w="254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800" b="1" i="0" u="none" strike="noStrike" cap="none">
                  <a:solidFill>
                    <a:schemeClr val="dk1"/>
                  </a:solidFill>
                  <a:latin typeface="Calibri"/>
                  <a:ea typeface="Calibri"/>
                  <a:cs typeface="Calibri"/>
                  <a:sym typeface="Calibri"/>
                </a:rPr>
                <a:t>Interne</a:t>
              </a:r>
              <a:endParaRPr sz="1800" b="1" i="0" u="none" strike="noStrike" cap="none">
                <a:solidFill>
                  <a:schemeClr val="dk1"/>
                </a:solidFill>
                <a:latin typeface="Calibri"/>
                <a:ea typeface="Calibri"/>
                <a:cs typeface="Calibri"/>
                <a:sym typeface="Calibri"/>
              </a:endParaRPr>
            </a:p>
          </p:txBody>
        </p:sp>
        <p:sp>
          <p:nvSpPr>
            <p:cNvPr id="135" name="Shape 135"/>
            <p:cNvSpPr/>
            <p:nvPr/>
          </p:nvSpPr>
          <p:spPr>
            <a:xfrm>
              <a:off x="3658220" y="2060848"/>
              <a:ext cx="553740" cy="360040"/>
            </a:xfrm>
            <a:prstGeom prst="rightArrow">
              <a:avLst>
                <a:gd name="adj1" fmla="val 50000"/>
                <a:gd name="adj2" fmla="val 50000"/>
              </a:avLst>
            </a:prstGeom>
            <a:solidFill>
              <a:schemeClr val="lt1"/>
            </a:solidFill>
            <a:ln w="2540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4211960" y="2276728"/>
              <a:ext cx="2592288" cy="792232"/>
            </a:xfrm>
            <a:prstGeom prst="roundRect">
              <a:avLst>
                <a:gd name="adj" fmla="val 16667"/>
              </a:avLst>
            </a:prstGeom>
            <a:solidFill>
              <a:schemeClr val="lt1"/>
            </a:solidFill>
            <a:ln w="254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800" b="1" i="0" u="none" strike="noStrike" cap="none">
                  <a:solidFill>
                    <a:schemeClr val="dk1"/>
                  </a:solidFill>
                  <a:latin typeface="Calibri"/>
                  <a:ea typeface="Calibri"/>
                  <a:cs typeface="Calibri"/>
                  <a:sym typeface="Calibri"/>
                </a:rPr>
                <a:t>Externe</a:t>
              </a:r>
              <a:endParaRPr sz="1800" b="1" i="0" u="none" strike="noStrike" cap="none">
                <a:solidFill>
                  <a:schemeClr val="dk1"/>
                </a:solidFill>
                <a:latin typeface="Calibri"/>
                <a:ea typeface="Calibri"/>
                <a:cs typeface="Calibri"/>
                <a:sym typeface="Calibri"/>
              </a:endParaRPr>
            </a:p>
          </p:txBody>
        </p:sp>
      </p:grpSp>
      <p:sp>
        <p:nvSpPr>
          <p:cNvPr id="137" name="Shape 137"/>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138" name="Shape 138"/>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4</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51" name="Shape 551"/>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dk1"/>
              </a:buClr>
              <a:buSzPts val="4070"/>
              <a:buFont typeface="Calibri"/>
              <a:buNone/>
            </a:pPr>
            <a:r>
              <a:rPr lang="fr-FR" sz="4070" b="1" i="0" u="none" strike="noStrike" cap="none">
                <a:solidFill>
                  <a:schemeClr val="dk1"/>
                </a:solidFill>
                <a:latin typeface="Calibri"/>
                <a:ea typeface="Calibri"/>
                <a:cs typeface="Calibri"/>
                <a:sym typeface="Calibri"/>
              </a:rPr>
              <a:t>Accès aux éléments de Type Input</a:t>
            </a:r>
            <a:endParaRPr sz="4070" b="1" i="0" u="none" strike="noStrike" cap="none">
              <a:solidFill>
                <a:schemeClr val="dk1"/>
              </a:solidFill>
              <a:latin typeface="Calibri"/>
              <a:ea typeface="Calibri"/>
              <a:cs typeface="Calibri"/>
              <a:sym typeface="Calibri"/>
            </a:endParaRPr>
          </a:p>
        </p:txBody>
      </p:sp>
      <p:sp>
        <p:nvSpPr>
          <p:cNvPr id="552" name="Shape 552"/>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553" name="Shape 553"/>
          <p:cNvSpPr txBox="1"/>
          <p:nvPr/>
        </p:nvSpPr>
        <p:spPr>
          <a:xfrm>
            <a:off x="1141784" y="136698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54" name="Shape 554"/>
          <p:cNvSpPr txBox="1"/>
          <p:nvPr/>
        </p:nvSpPr>
        <p:spPr>
          <a:xfrm>
            <a:off x="1061764" y="1295542"/>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55" name="Shape 555"/>
          <p:cNvSpPr txBox="1">
            <a:spLocks noGrp="1"/>
          </p:cNvSpPr>
          <p:nvPr>
            <p:ph type="body" idx="1"/>
          </p:nvPr>
        </p:nvSpPr>
        <p:spPr>
          <a:xfrm>
            <a:off x="899592" y="1581294"/>
            <a:ext cx="7929618" cy="487375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009ED6"/>
              </a:buClr>
              <a:buSzPts val="3200"/>
              <a:buFont typeface="Arial"/>
              <a:buNone/>
            </a:pPr>
            <a:r>
              <a:rPr lang="fr-FR" sz="3200" b="0" i="0" u="none" strike="noStrike" cap="none">
                <a:solidFill>
                  <a:srgbClr val="009ED6"/>
                </a:solidFill>
                <a:latin typeface="Calibri"/>
                <a:ea typeface="Calibri"/>
                <a:cs typeface="Calibri"/>
                <a:sym typeface="Calibri"/>
              </a:rPr>
              <a:t>Les radio boutons:</a:t>
            </a:r>
            <a:endParaRPr/>
          </a:p>
          <a:p>
            <a:pPr marL="0" marR="0" lvl="0" indent="0" algn="just" rtl="0">
              <a:lnSpc>
                <a:spcPct val="150000"/>
              </a:lnSpc>
              <a:spcBef>
                <a:spcPts val="360"/>
              </a:spcBef>
              <a:spcAft>
                <a:spcPts val="0"/>
              </a:spcAft>
              <a:buClr>
                <a:schemeClr val="dk1"/>
              </a:buClr>
              <a:buSzPts val="1800"/>
              <a:buFont typeface="Arial"/>
              <a:buNone/>
            </a:pPr>
            <a:r>
              <a:rPr lang="fr-FR" sz="1800" b="0" i="0" u="none" strike="noStrike" cap="none">
                <a:solidFill>
                  <a:schemeClr val="dk1"/>
                </a:solidFill>
                <a:latin typeface="Calibri"/>
                <a:ea typeface="Calibri"/>
                <a:cs typeface="Calibri"/>
                <a:sym typeface="Calibri"/>
              </a:rPr>
              <a:t>Pour détecter qu'une case est cochée, il faut utiliser sa propriété checked</a:t>
            </a:r>
            <a:br>
              <a:rPr lang="fr-FR" sz="1800" b="0" i="0" u="none" strike="noStrike" cap="none">
                <a:solidFill>
                  <a:schemeClr val="dk1"/>
                </a:solidFill>
                <a:latin typeface="Calibri"/>
                <a:ea typeface="Calibri"/>
                <a:cs typeface="Calibri"/>
                <a:sym typeface="Calibri"/>
              </a:rPr>
            </a:br>
            <a:endParaRPr sz="1700" b="0" i="0" u="none" strike="noStrike" cap="none">
              <a:solidFill>
                <a:schemeClr val="dk1"/>
              </a:solidFill>
              <a:latin typeface="Calibri"/>
              <a:ea typeface="Calibri"/>
              <a:cs typeface="Calibri"/>
              <a:sym typeface="Calibri"/>
            </a:endParaRPr>
          </a:p>
        </p:txBody>
      </p:sp>
      <p:sp>
        <p:nvSpPr>
          <p:cNvPr id="556" name="Shape 556"/>
          <p:cNvSpPr/>
          <p:nvPr/>
        </p:nvSpPr>
        <p:spPr>
          <a:xfrm>
            <a:off x="1328220" y="3097460"/>
            <a:ext cx="5072098" cy="285752"/>
          </a:xfrm>
          <a:prstGeom prst="rect">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57" name="Shape 557"/>
          <p:cNvPicPr preferRelativeResize="0"/>
          <p:nvPr/>
        </p:nvPicPr>
        <p:blipFill rotWithShape="1">
          <a:blip r:embed="rId3">
            <a:alphaModFix/>
          </a:blip>
          <a:srcRect/>
          <a:stretch/>
        </p:blipFill>
        <p:spPr>
          <a:xfrm>
            <a:off x="899592" y="2597394"/>
            <a:ext cx="8258175" cy="4071966"/>
          </a:xfrm>
          <a:prstGeom prst="rect">
            <a:avLst/>
          </a:prstGeom>
          <a:noFill/>
          <a:ln>
            <a:noFill/>
          </a:ln>
        </p:spPr>
      </p:pic>
      <p:sp>
        <p:nvSpPr>
          <p:cNvPr id="558" name="Shape 558"/>
          <p:cNvSpPr/>
          <p:nvPr/>
        </p:nvSpPr>
        <p:spPr>
          <a:xfrm>
            <a:off x="1328220" y="3097460"/>
            <a:ext cx="5072098" cy="285752"/>
          </a:xfrm>
          <a:prstGeom prst="rect">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9" name="Shape 559"/>
          <p:cNvSpPr/>
          <p:nvPr/>
        </p:nvSpPr>
        <p:spPr>
          <a:xfrm>
            <a:off x="1685410" y="3954716"/>
            <a:ext cx="4857784" cy="285752"/>
          </a:xfrm>
          <a:prstGeom prst="rect">
            <a:avLst/>
          </a:prstGeom>
          <a:no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0" name="Shape 560"/>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2016</a:t>
            </a:r>
            <a:endParaRPr sz="1200" b="0" i="0" u="none" strike="noStrike" cap="none">
              <a:solidFill>
                <a:srgbClr val="888888"/>
              </a:solidFill>
              <a:latin typeface="Calibri"/>
              <a:ea typeface="Calibri"/>
              <a:cs typeface="Calibri"/>
              <a:sym typeface="Calibri"/>
            </a:endParaRPr>
          </a:p>
        </p:txBody>
      </p:sp>
      <p:sp>
        <p:nvSpPr>
          <p:cNvPr id="561" name="Shape 561"/>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40</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Shape 566"/>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67" name="Shape 567"/>
          <p:cNvSpPr txBox="1"/>
          <p:nvPr/>
        </p:nvSpPr>
        <p:spPr>
          <a:xfrm>
            <a:off x="827584" y="269632"/>
            <a:ext cx="6311375"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dk1"/>
              </a:buClr>
              <a:buSzPts val="4070"/>
              <a:buFont typeface="Calibri"/>
              <a:buNone/>
            </a:pPr>
            <a:r>
              <a:rPr lang="fr-FR" sz="4070" b="1" i="0" u="none" strike="noStrike" cap="none">
                <a:solidFill>
                  <a:schemeClr val="dk1"/>
                </a:solidFill>
                <a:latin typeface="Calibri"/>
                <a:ea typeface="Calibri"/>
                <a:cs typeface="Calibri"/>
                <a:sym typeface="Calibri"/>
              </a:rPr>
              <a:t>L’accès aux éléments de types Select</a:t>
            </a:r>
            <a:endParaRPr sz="4070" b="1" i="0" u="none" strike="noStrike" cap="none">
              <a:solidFill>
                <a:schemeClr val="dk1"/>
              </a:solidFill>
              <a:latin typeface="Calibri"/>
              <a:ea typeface="Calibri"/>
              <a:cs typeface="Calibri"/>
              <a:sym typeface="Calibri"/>
            </a:endParaRPr>
          </a:p>
        </p:txBody>
      </p:sp>
      <p:pic>
        <p:nvPicPr>
          <p:cNvPr id="568" name="Shape 568"/>
          <p:cNvPicPr preferRelativeResize="0"/>
          <p:nvPr/>
        </p:nvPicPr>
        <p:blipFill rotWithShape="1">
          <a:blip r:embed="rId3">
            <a:alphaModFix/>
          </a:blip>
          <a:srcRect/>
          <a:stretch/>
        </p:blipFill>
        <p:spPr>
          <a:xfrm>
            <a:off x="965368" y="1726875"/>
            <a:ext cx="7372350" cy="2071702"/>
          </a:xfrm>
          <a:prstGeom prst="rect">
            <a:avLst/>
          </a:prstGeom>
          <a:noFill/>
          <a:ln>
            <a:noFill/>
          </a:ln>
        </p:spPr>
      </p:pic>
      <p:sp>
        <p:nvSpPr>
          <p:cNvPr id="569" name="Shape 569"/>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2</a:t>
            </a:r>
            <a:endParaRPr/>
          </a:p>
        </p:txBody>
      </p:sp>
      <p:sp>
        <p:nvSpPr>
          <p:cNvPr id="570" name="Shape 570"/>
          <p:cNvSpPr txBox="1"/>
          <p:nvPr/>
        </p:nvSpPr>
        <p:spPr>
          <a:xfrm>
            <a:off x="1141784" y="136698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71" name="Shape 571"/>
          <p:cNvSpPr txBox="1"/>
          <p:nvPr/>
        </p:nvSpPr>
        <p:spPr>
          <a:xfrm>
            <a:off x="1061764" y="1295542"/>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72" name="Shape 572"/>
          <p:cNvSpPr txBox="1"/>
          <p:nvPr/>
        </p:nvSpPr>
        <p:spPr>
          <a:xfrm>
            <a:off x="1209200" y="136698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573" name="Shape 573"/>
          <p:cNvSpPr txBox="1"/>
          <p:nvPr/>
        </p:nvSpPr>
        <p:spPr>
          <a:xfrm>
            <a:off x="1136848" y="1710907"/>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pic>
        <p:nvPicPr>
          <p:cNvPr id="574" name="Shape 574"/>
          <p:cNvPicPr preferRelativeResize="0"/>
          <p:nvPr/>
        </p:nvPicPr>
        <p:blipFill rotWithShape="1">
          <a:blip r:embed="rId4">
            <a:alphaModFix/>
          </a:blip>
          <a:srcRect/>
          <a:stretch/>
        </p:blipFill>
        <p:spPr>
          <a:xfrm>
            <a:off x="1822624" y="4441519"/>
            <a:ext cx="5643602" cy="2299849"/>
          </a:xfrm>
          <a:prstGeom prst="rect">
            <a:avLst/>
          </a:prstGeom>
          <a:noFill/>
          <a:ln>
            <a:noFill/>
          </a:ln>
        </p:spPr>
      </p:pic>
      <p:sp>
        <p:nvSpPr>
          <p:cNvPr id="575" name="Shape 575"/>
          <p:cNvSpPr/>
          <p:nvPr/>
        </p:nvSpPr>
        <p:spPr>
          <a:xfrm>
            <a:off x="1108244" y="4084329"/>
            <a:ext cx="2714644" cy="57150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2800" b="0" i="0" u="none" strike="noStrike" cap="none">
                <a:solidFill>
                  <a:srgbClr val="009ED6"/>
                </a:solidFill>
                <a:latin typeface="Calibri"/>
                <a:ea typeface="Calibri"/>
                <a:cs typeface="Calibri"/>
                <a:sym typeface="Calibri"/>
              </a:rPr>
              <a:t>Résultat</a:t>
            </a:r>
            <a:endParaRPr sz="1800">
              <a:solidFill>
                <a:srgbClr val="009ED6"/>
              </a:solidFill>
              <a:latin typeface="Calibri"/>
              <a:ea typeface="Calibri"/>
              <a:cs typeface="Calibri"/>
              <a:sym typeface="Calibri"/>
            </a:endParaRPr>
          </a:p>
        </p:txBody>
      </p:sp>
      <p:sp>
        <p:nvSpPr>
          <p:cNvPr id="576" name="Shape 576"/>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888888"/>
                </a:solidFill>
                <a:latin typeface="Calibri"/>
                <a:ea typeface="Calibri"/>
                <a:cs typeface="Calibri"/>
                <a:sym typeface="Calibri"/>
              </a:rPr>
              <a:t>Esprit 2016</a:t>
            </a:r>
            <a:endParaRPr sz="1200">
              <a:solidFill>
                <a:srgbClr val="888888"/>
              </a:solidFill>
              <a:latin typeface="Calibri"/>
              <a:ea typeface="Calibri"/>
              <a:cs typeface="Calibri"/>
              <a:sym typeface="Calibri"/>
            </a:endParaRPr>
          </a:p>
        </p:txBody>
      </p:sp>
      <p:sp>
        <p:nvSpPr>
          <p:cNvPr id="577" name="Shape 577"/>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pPr marL="0" marR="0" lvl="0" indent="0" algn="r" rtl="0">
                <a:spcBef>
                  <a:spcPts val="0"/>
                </a:spcBef>
                <a:spcAft>
                  <a:spcPts val="0"/>
                </a:spcAft>
                <a:buNone/>
              </a:pPr>
              <a:t>41</a:t>
            </a:fld>
            <a:endParaRPr sz="1200">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0" y="3048000"/>
            <a:ext cx="8915400" cy="1362075"/>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003300"/>
              </a:buClr>
              <a:buSzPts val="4860"/>
              <a:buFont typeface="Calibri"/>
              <a:buNone/>
            </a:pPr>
            <a:r>
              <a:rPr lang="fr-FR" sz="4860" b="1" i="0" u="none" strike="noStrike" cap="small">
                <a:solidFill>
                  <a:srgbClr val="003300"/>
                </a:solidFill>
                <a:latin typeface="Calibri"/>
                <a:ea typeface="Calibri"/>
                <a:cs typeface="Calibri"/>
                <a:sym typeface="Calibri"/>
              </a:rPr>
              <a:t>MERCI POUR VOTRE ATTENTION</a:t>
            </a:r>
            <a:endParaRPr sz="4860" b="1" i="0" u="none" strike="noStrike" cap="small">
              <a:solidFill>
                <a:srgbClr val="003300"/>
              </a:solidFill>
              <a:latin typeface="Calibri"/>
              <a:ea typeface="Calibri"/>
              <a:cs typeface="Calibri"/>
              <a:sym typeface="Calibri"/>
            </a:endParaRPr>
          </a:p>
        </p:txBody>
      </p:sp>
      <p:sp>
        <p:nvSpPr>
          <p:cNvPr id="584" name="Shape 584"/>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888888"/>
                </a:solidFill>
                <a:latin typeface="Calibri"/>
                <a:ea typeface="Calibri"/>
                <a:cs typeface="Calibri"/>
                <a:sym typeface="Calibri"/>
              </a:rPr>
              <a:t>Esprit 2016</a:t>
            </a:r>
            <a:endParaRPr sz="1200">
              <a:solidFill>
                <a:srgbClr val="888888"/>
              </a:solidFill>
              <a:latin typeface="Calibri"/>
              <a:ea typeface="Calibri"/>
              <a:cs typeface="Calibri"/>
              <a:sym typeface="Calibri"/>
            </a:endParaRPr>
          </a:p>
        </p:txBody>
      </p:sp>
      <p:sp>
        <p:nvSpPr>
          <p:cNvPr id="585" name="Shape 585"/>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pPr marL="0" marR="0" lvl="0" indent="0" algn="r" rtl="0">
                <a:spcBef>
                  <a:spcPts val="0"/>
                </a:spcBef>
                <a:spcAft>
                  <a:spcPts val="0"/>
                </a:spcAft>
                <a:buNone/>
              </a:pPr>
              <a:t>42</a:t>
            </a:fld>
            <a:endParaRPr sz="1200">
              <a:solidFill>
                <a:srgbClr val="888888"/>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5</a:t>
            </a:fld>
            <a:endParaRPr sz="1200" b="0" i="0" u="none" strike="noStrike" cap="none">
              <a:solidFill>
                <a:schemeClr val="dk1"/>
              </a:solidFill>
              <a:latin typeface="Calibri"/>
              <a:ea typeface="Calibri"/>
              <a:cs typeface="Calibri"/>
              <a:sym typeface="Calibri"/>
            </a:endParaRPr>
          </a:p>
        </p:txBody>
      </p:sp>
      <p:sp>
        <p:nvSpPr>
          <p:cNvPr id="144" name="Shape 144"/>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145" name="Shape 145"/>
          <p:cNvSpPr txBox="1">
            <a:spLocks noGrp="1"/>
          </p:cNvSpPr>
          <p:nvPr>
            <p:ph type="body" idx="1"/>
          </p:nvPr>
        </p:nvSpPr>
        <p:spPr>
          <a:xfrm>
            <a:off x="635986" y="2032252"/>
            <a:ext cx="8472518" cy="118072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0C0C0C"/>
              </a:buClr>
              <a:buSzPts val="2800"/>
              <a:buFont typeface="Arial"/>
              <a:buNone/>
            </a:pPr>
            <a:r>
              <a:rPr lang="fr-FR" sz="2800" b="1" i="0" u="none" strike="noStrike" cap="none">
                <a:solidFill>
                  <a:schemeClr val="dk1"/>
                </a:solidFill>
                <a:latin typeface="Calibri"/>
                <a:ea typeface="Calibri"/>
                <a:cs typeface="Calibri"/>
                <a:sym typeface="Calibri"/>
              </a:rPr>
              <a:t>Externe</a:t>
            </a:r>
            <a:r>
              <a:rPr lang="fr-FR" sz="2800" b="0" i="0" u="none" strike="noStrike" cap="none">
                <a:solidFill>
                  <a:schemeClr val="dk1"/>
                </a:solidFill>
                <a:latin typeface="Calibri"/>
                <a:ea typeface="Calibri"/>
                <a:cs typeface="Calibri"/>
                <a:sym typeface="Calibri"/>
              </a:rPr>
              <a:t>: Regrouper les instructions de JavaScript dans un fichier (.js) externe au fichier HTML</a:t>
            </a:r>
            <a:endParaRPr sz="2800" b="0" i="0" u="none" strike="noStrike" cap="none">
              <a:solidFill>
                <a:schemeClr val="dk1"/>
              </a:solidFill>
              <a:latin typeface="Calibri"/>
              <a:ea typeface="Calibri"/>
              <a:cs typeface="Calibri"/>
              <a:sym typeface="Calibri"/>
            </a:endParaRPr>
          </a:p>
        </p:txBody>
      </p:sp>
      <p:pic>
        <p:nvPicPr>
          <p:cNvPr id="146" name="Shape 146"/>
          <p:cNvPicPr preferRelativeResize="0"/>
          <p:nvPr/>
        </p:nvPicPr>
        <p:blipFill rotWithShape="1">
          <a:blip r:embed="rId3">
            <a:alphaModFix/>
          </a:blip>
          <a:srcRect/>
          <a:stretch/>
        </p:blipFill>
        <p:spPr>
          <a:xfrm>
            <a:off x="678852" y="3309494"/>
            <a:ext cx="8429652" cy="3071834"/>
          </a:xfrm>
          <a:prstGeom prst="rect">
            <a:avLst/>
          </a:prstGeom>
          <a:noFill/>
          <a:ln>
            <a:noFill/>
          </a:ln>
        </p:spPr>
      </p:pic>
      <p:sp>
        <p:nvSpPr>
          <p:cNvPr id="147" name="Shape 147"/>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HTML et JavaScript</a:t>
            </a:r>
            <a:endParaRPr sz="4400" b="1" i="0" u="none" strike="noStrike" cap="none">
              <a:solidFill>
                <a:schemeClr val="dk1"/>
              </a:solidFill>
              <a:latin typeface="Calibri"/>
              <a:ea typeface="Calibri"/>
              <a:cs typeface="Calibri"/>
              <a:sym typeface="Calibri"/>
            </a:endParaRPr>
          </a:p>
        </p:txBody>
      </p:sp>
      <p:sp>
        <p:nvSpPr>
          <p:cNvPr id="148" name="Shape 148"/>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154" name="Shape 154"/>
          <p:cNvSpPr txBox="1">
            <a:spLocks noGrp="1"/>
          </p:cNvSpPr>
          <p:nvPr>
            <p:ph type="body" idx="1"/>
          </p:nvPr>
        </p:nvSpPr>
        <p:spPr>
          <a:xfrm>
            <a:off x="847450" y="1795608"/>
            <a:ext cx="7901014" cy="487375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JavaScript est un langage </a:t>
            </a:r>
            <a:r>
              <a:rPr lang="fr-FR" sz="2800" b="1" i="0" u="none" strike="noStrike" cap="none">
                <a:solidFill>
                  <a:schemeClr val="dk1"/>
                </a:solidFill>
                <a:latin typeface="Calibri"/>
                <a:ea typeface="Calibri"/>
                <a:cs typeface="Calibri"/>
                <a:sym typeface="Calibri"/>
              </a:rPr>
              <a:t>pauvrement typé</a:t>
            </a:r>
            <a:r>
              <a:rPr lang="fr-FR" sz="2800" b="0" i="0" u="none" strike="noStrike" cap="none">
                <a:solidFill>
                  <a:schemeClr val="dk1"/>
                </a:solidFill>
                <a:latin typeface="Calibri"/>
                <a:ea typeface="Calibri"/>
                <a:cs typeface="Calibri"/>
                <a:sym typeface="Calibri"/>
              </a:rPr>
              <a:t>, il n’est pas indispensable de déclarer préalablement le type de variable.</a:t>
            </a:r>
            <a:endParaRPr/>
          </a:p>
          <a:p>
            <a:pPr marL="342900" marR="0" lvl="0" indent="-3429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		➔ Utiliser </a:t>
            </a:r>
            <a:r>
              <a:rPr lang="fr-FR" sz="2800" b="1" i="1" u="none" strike="noStrike" cap="none">
                <a:solidFill>
                  <a:schemeClr val="dk1"/>
                </a:solidFill>
                <a:latin typeface="Calibri"/>
                <a:ea typeface="Calibri"/>
                <a:cs typeface="Calibri"/>
                <a:sym typeface="Calibri"/>
              </a:rPr>
              <a:t>var pour déclarer les variables </a:t>
            </a:r>
            <a:endParaRPr/>
          </a:p>
          <a:p>
            <a:pPr marL="342900" marR="0" lvl="0" indent="-342900" algn="l" rtl="0">
              <a:spcBef>
                <a:spcPts val="56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		➔ Utiliser « ; » en fin d’instruction</a:t>
            </a:r>
            <a:endParaRPr/>
          </a:p>
          <a:p>
            <a:pPr marL="342900" marR="0" lvl="0" indent="-3429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560"/>
              </a:spcBef>
              <a:spcAft>
                <a:spcPts val="0"/>
              </a:spcAft>
              <a:buClr>
                <a:srgbClr val="FF0000"/>
              </a:buClr>
              <a:buSzPts val="2800"/>
              <a:buFont typeface="Arial"/>
              <a:buNone/>
            </a:pPr>
            <a:r>
              <a:rPr lang="fr-FR" sz="2800" b="0" i="0" u="sng" strike="noStrike" cap="none">
                <a:solidFill>
                  <a:srgbClr val="FF0000"/>
                </a:solidFill>
                <a:latin typeface="Calibri"/>
                <a:ea typeface="Calibri"/>
                <a:cs typeface="Calibri"/>
                <a:sym typeface="Calibri"/>
              </a:rPr>
              <a:t>Exemple:</a:t>
            </a:r>
            <a:endParaRPr/>
          </a:p>
          <a:p>
            <a:pPr marL="342900" marR="0" lvl="0" indent="-342900" algn="l" rtl="0">
              <a:spcBef>
                <a:spcPts val="56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var saluer=“Bonjour”;</a:t>
            </a:r>
            <a:endParaRPr/>
          </a:p>
          <a:p>
            <a:pPr marL="342900" marR="0" lvl="0" indent="-342900" algn="l" rtl="0">
              <a:spcBef>
                <a:spcPts val="56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var nom =“Ali”;</a:t>
            </a:r>
            <a:endParaRPr/>
          </a:p>
        </p:txBody>
      </p:sp>
      <p:sp>
        <p:nvSpPr>
          <p:cNvPr id="155" name="Shape 155"/>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Variables</a:t>
            </a:r>
            <a:endParaRPr sz="4400" b="1" i="0" u="none" strike="noStrike" cap="none">
              <a:solidFill>
                <a:schemeClr val="dk1"/>
              </a:solidFill>
              <a:latin typeface="Calibri"/>
              <a:ea typeface="Calibri"/>
              <a:cs typeface="Calibri"/>
              <a:sym typeface="Calibri"/>
            </a:endParaRPr>
          </a:p>
        </p:txBody>
      </p:sp>
      <p:sp>
        <p:nvSpPr>
          <p:cNvPr id="156" name="Shape 156"/>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157" name="Shape 157"/>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6</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body" idx="1"/>
          </p:nvPr>
        </p:nvSpPr>
        <p:spPr>
          <a:xfrm>
            <a:off x="755576" y="2011632"/>
            <a:ext cx="7901014" cy="487375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fr-FR" sz="2800" b="0" i="0" u="none" strike="noStrike" cap="none">
                <a:solidFill>
                  <a:schemeClr val="dk1"/>
                </a:solidFill>
                <a:latin typeface="Calibri"/>
                <a:ea typeface="Calibri"/>
                <a:cs typeface="Calibri"/>
                <a:sym typeface="Calibri"/>
              </a:rPr>
              <a:t>String, Number, Boolean, NaN, Null, etc.</a:t>
            </a:r>
            <a:endParaRPr/>
          </a:p>
          <a:p>
            <a:pPr marL="342900" marR="0" lvl="0" indent="-3429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➔NaN est le sigle de "Not a Number", c’est à dire "Ce n'est pas un nombre !" C'est en fait le résultat d'une opération mathématique sans sens (la division de 0 par 0, la racine carrée d'un nombre négatif, etc.)</a:t>
            </a:r>
            <a:endParaRPr/>
          </a:p>
          <a:p>
            <a:pPr marL="342900" marR="0" lvl="0" indent="-3429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ts val="2800"/>
              <a:buFont typeface="Arial"/>
              <a:buNone/>
            </a:pPr>
            <a:r>
              <a:rPr lang="fr-FR" sz="2800" b="0" i="0" u="none" strike="noStrike" cap="none">
                <a:solidFill>
                  <a:schemeClr val="dk1"/>
                </a:solidFill>
                <a:latin typeface="Calibri"/>
                <a:ea typeface="Calibri"/>
                <a:cs typeface="Calibri"/>
                <a:sym typeface="Calibri"/>
              </a:rPr>
              <a:t>➔NULL sert à spécifier une variable sans valeur</a:t>
            </a:r>
            <a:endParaRPr/>
          </a:p>
        </p:txBody>
      </p:sp>
      <p:sp>
        <p:nvSpPr>
          <p:cNvPr id="164" name="Shape 164"/>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Types prédéfinis</a:t>
            </a:r>
            <a:endParaRPr sz="4400" b="1" i="0" u="none" strike="noStrike" cap="none">
              <a:solidFill>
                <a:schemeClr val="dk1"/>
              </a:solidFill>
              <a:latin typeface="Calibri"/>
              <a:ea typeface="Calibri"/>
              <a:cs typeface="Calibri"/>
              <a:sym typeface="Calibri"/>
            </a:endParaRPr>
          </a:p>
        </p:txBody>
      </p:sp>
      <p:sp>
        <p:nvSpPr>
          <p:cNvPr id="165" name="Shape 165"/>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166" name="Shape 166"/>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7</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172" name="Shape 172"/>
          <p:cNvSpPr txBox="1">
            <a:spLocks noGrp="1"/>
          </p:cNvSpPr>
          <p:nvPr>
            <p:ph type="body" idx="1"/>
          </p:nvPr>
        </p:nvSpPr>
        <p:spPr>
          <a:xfrm>
            <a:off x="847450" y="1428736"/>
            <a:ext cx="7901014" cy="4873752"/>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FF0000"/>
              </a:buClr>
              <a:buSzPts val="2960"/>
              <a:buFont typeface="Arial"/>
              <a:buNone/>
            </a:pPr>
            <a:r>
              <a:rPr lang="fr-FR" sz="2960" b="0" i="0" u="none" strike="noStrike" cap="none">
                <a:solidFill>
                  <a:srgbClr val="FF0000"/>
                </a:solidFill>
                <a:latin typeface="Calibri"/>
                <a:ea typeface="Calibri"/>
                <a:cs typeface="Calibri"/>
                <a:sym typeface="Calibri"/>
              </a:rPr>
              <a:t>PROMPT</a:t>
            </a:r>
            <a:r>
              <a:rPr lang="fr-FR" sz="1665" b="0" i="0" u="none" strike="noStrike" cap="none">
                <a:solidFill>
                  <a:schemeClr val="dk1"/>
                </a:solidFill>
                <a:latin typeface="Calibri"/>
                <a:ea typeface="Calibri"/>
                <a:cs typeface="Calibri"/>
                <a:sym typeface="Calibri"/>
              </a:rPr>
              <a:t>  :   prompt(‘MSG’,’Valeur ’);</a:t>
            </a:r>
            <a:endParaRPr/>
          </a:p>
          <a:p>
            <a:pPr marL="342900" marR="0" lvl="0" indent="-154940" algn="l"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ctr" rtl="0">
              <a:lnSpc>
                <a:spcPct val="80000"/>
              </a:lnSpc>
              <a:spcBef>
                <a:spcPts val="592"/>
              </a:spcBef>
              <a:spcAft>
                <a:spcPts val="0"/>
              </a:spcAft>
              <a:buClr>
                <a:schemeClr val="dk1"/>
              </a:buClr>
              <a:buSzPts val="2960"/>
              <a:buFont typeface="Arial"/>
              <a:buNone/>
            </a:pPr>
            <a:endParaRPr sz="2960" b="0" i="0" u="none" strike="noStrike" cap="none">
              <a:solidFill>
                <a:schemeClr val="dk1"/>
              </a:solidFill>
              <a:latin typeface="Calibri"/>
              <a:ea typeface="Calibri"/>
              <a:cs typeface="Calibri"/>
              <a:sym typeface="Calibri"/>
            </a:endParaRPr>
          </a:p>
          <a:p>
            <a:pPr marL="342900" marR="0" lvl="0" indent="-342900" algn="ctr" rtl="0">
              <a:lnSpc>
                <a:spcPct val="80000"/>
              </a:lnSpc>
              <a:spcBef>
                <a:spcPts val="592"/>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Ex: </a:t>
            </a:r>
            <a:r>
              <a:rPr lang="fr-FR" sz="1665" b="0" i="0" u="none" strike="noStrike" cap="none">
                <a:solidFill>
                  <a:schemeClr val="dk1"/>
                </a:solidFill>
                <a:latin typeface="Calibri"/>
                <a:ea typeface="Calibri"/>
                <a:cs typeface="Calibri"/>
                <a:sym typeface="Calibri"/>
              </a:rPr>
              <a:t>var x = prompt(‘ veuillez mettre un message‘,’valeur’)</a:t>
            </a:r>
            <a:endParaRPr/>
          </a:p>
          <a:p>
            <a:pPr marL="342900" marR="0" lvl="0" indent="-342900" algn="l" rtl="0">
              <a:lnSpc>
                <a:spcPct val="80000"/>
              </a:lnSpc>
              <a:spcBef>
                <a:spcPts val="592"/>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		</a:t>
            </a:r>
            <a:endParaRPr/>
          </a:p>
          <a:p>
            <a:pPr marL="342900" marR="0" lvl="0" indent="-342900" algn="l" rtl="0">
              <a:lnSpc>
                <a:spcPct val="80000"/>
              </a:lnSpc>
              <a:spcBef>
                <a:spcPts val="592"/>
              </a:spcBef>
              <a:spcAft>
                <a:spcPts val="0"/>
              </a:spcAft>
              <a:buClr>
                <a:schemeClr val="dk1"/>
              </a:buClr>
              <a:buSzPts val="2960"/>
              <a:buFont typeface="Arial"/>
              <a:buNone/>
            </a:pPr>
            <a:r>
              <a:rPr lang="fr-FR" sz="2960" b="0" i="0" u="none" strike="noStrike" cap="none">
                <a:solidFill>
                  <a:schemeClr val="dk1"/>
                </a:solidFill>
                <a:latin typeface="Calibri"/>
                <a:ea typeface="Calibri"/>
                <a:cs typeface="Calibri"/>
                <a:sym typeface="Calibri"/>
              </a:rPr>
              <a:t>➔ X prend la valeur entrée ou Null si aucune valeur n’est entrée</a:t>
            </a:r>
            <a:endParaRPr/>
          </a:p>
        </p:txBody>
      </p:sp>
      <p:pic>
        <p:nvPicPr>
          <p:cNvPr id="173" name="Shape 173"/>
          <p:cNvPicPr preferRelativeResize="0"/>
          <p:nvPr/>
        </p:nvPicPr>
        <p:blipFill rotWithShape="1">
          <a:blip r:embed="rId3">
            <a:alphaModFix/>
          </a:blip>
          <a:srcRect/>
          <a:stretch/>
        </p:blipFill>
        <p:spPr>
          <a:xfrm>
            <a:off x="1516313" y="1988840"/>
            <a:ext cx="6368055" cy="1872208"/>
          </a:xfrm>
          <a:prstGeom prst="rect">
            <a:avLst/>
          </a:prstGeom>
          <a:noFill/>
          <a:ln>
            <a:noFill/>
          </a:ln>
        </p:spPr>
      </p:pic>
      <p:sp>
        <p:nvSpPr>
          <p:cNvPr id="174" name="Shape 174"/>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Boites de dialogue</a:t>
            </a:r>
            <a:endParaRPr sz="4400" b="1" i="0" u="none" strike="noStrike" cap="none">
              <a:solidFill>
                <a:schemeClr val="dk1"/>
              </a:solidFill>
              <a:latin typeface="Calibri"/>
              <a:ea typeface="Calibri"/>
              <a:cs typeface="Calibri"/>
              <a:sym typeface="Calibri"/>
            </a:endParaRPr>
          </a:p>
        </p:txBody>
      </p:sp>
      <p:sp>
        <p:nvSpPr>
          <p:cNvPr id="175" name="Shape 175"/>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176" name="Shape 176"/>
          <p:cNvSpPr txBox="1">
            <a:spLocks noGrp="1"/>
          </p:cNvSpPr>
          <p:nvPr>
            <p:ph type="ftr" idx="11"/>
          </p:nvPr>
        </p:nvSpPr>
        <p:spPr>
          <a:xfrm>
            <a:off x="33528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0" i="0" u="none" strike="noStrike" cap="none">
                <a:solidFill>
                  <a:srgbClr val="888888"/>
                </a:solidFill>
                <a:latin typeface="Calibri"/>
                <a:ea typeface="Calibri"/>
                <a:cs typeface="Calibri"/>
                <a:sym typeface="Calibri"/>
              </a:rPr>
              <a:t>Esprit 2014</a:t>
            </a:r>
            <a:endParaRPr sz="1200" b="0" i="0" u="none" strike="noStrike" cap="none">
              <a:solidFill>
                <a:srgbClr val="888888"/>
              </a:solidFill>
              <a:latin typeface="Calibri"/>
              <a:ea typeface="Calibri"/>
              <a:cs typeface="Calibri"/>
              <a:sym typeface="Calibri"/>
            </a:endParaRPr>
          </a:p>
        </p:txBody>
      </p:sp>
      <p:sp>
        <p:nvSpPr>
          <p:cNvPr id="177" name="Shape 177"/>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8</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457200" y="1198454"/>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1680"/>
              <a:buFont typeface="Noto Sans Symbols"/>
              <a:buNone/>
            </a:pPr>
            <a:endParaRPr sz="2400" b="0" i="0" u="none" strike="noStrike" cap="none">
              <a:solidFill>
                <a:schemeClr val="dk1"/>
              </a:solidFill>
              <a:latin typeface="Calibri"/>
              <a:ea typeface="Calibri"/>
              <a:cs typeface="Calibri"/>
              <a:sym typeface="Calibri"/>
            </a:endParaRPr>
          </a:p>
        </p:txBody>
      </p:sp>
      <p:sp>
        <p:nvSpPr>
          <p:cNvPr id="183" name="Shape 183"/>
          <p:cNvSpPr txBox="1">
            <a:spLocks noGrp="1"/>
          </p:cNvSpPr>
          <p:nvPr>
            <p:ph type="body" idx="1"/>
          </p:nvPr>
        </p:nvSpPr>
        <p:spPr>
          <a:xfrm>
            <a:off x="775442" y="2028764"/>
            <a:ext cx="7901014" cy="5000636"/>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FF0000"/>
              </a:buClr>
              <a:buSzPts val="3200"/>
              <a:buFont typeface="Arial"/>
              <a:buNone/>
            </a:pPr>
            <a:r>
              <a:rPr lang="fr-FR" sz="3200" b="0" i="0" u="none" strike="noStrike" cap="none">
                <a:solidFill>
                  <a:srgbClr val="FF0000"/>
                </a:solidFill>
                <a:latin typeface="Calibri"/>
                <a:ea typeface="Calibri"/>
                <a:cs typeface="Calibri"/>
                <a:sym typeface="Calibri"/>
              </a:rPr>
              <a:t>Alert  </a:t>
            </a:r>
            <a:r>
              <a:rPr lang="fr-FR" sz="3200" b="0" i="0" u="none" strike="noStrike" cap="none">
                <a:solidFill>
                  <a:schemeClr val="dk1"/>
                </a:solidFill>
                <a:latin typeface="Calibri"/>
                <a:ea typeface="Calibri"/>
                <a:cs typeface="Calibri"/>
                <a:sym typeface="Calibri"/>
              </a:rPr>
              <a:t>(</a:t>
            </a:r>
            <a:r>
              <a:rPr lang="fr-FR" sz="1800" b="0" i="0" u="none" strike="noStrike" cap="none">
                <a:solidFill>
                  <a:schemeClr val="dk1"/>
                </a:solidFill>
                <a:latin typeface="Calibri"/>
                <a:ea typeface="Calibri"/>
                <a:cs typeface="Calibri"/>
                <a:sym typeface="Calibri"/>
              </a:rPr>
              <a:t>retourne la valeur UNDEFINED)</a:t>
            </a:r>
            <a:endParaRPr/>
          </a:p>
          <a:p>
            <a:pPr marL="342900" marR="0" lvl="0" indent="-342900" algn="l" rtl="0">
              <a:lnSpc>
                <a:spcPct val="9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r>
              <a:rPr lang="fr-FR" sz="3200" b="0" i="0" u="none" strike="noStrike" cap="none">
                <a:solidFill>
                  <a:schemeClr val="dk1"/>
                </a:solidFill>
                <a:latin typeface="Calibri"/>
                <a:ea typeface="Calibri"/>
                <a:cs typeface="Calibri"/>
                <a:sym typeface="Calibri"/>
              </a:rPr>
              <a:t>Ex: </a:t>
            </a:r>
            <a:r>
              <a:rPr lang="fr-FR" sz="2000" b="0" i="0" u="none" strike="noStrike" cap="none">
                <a:solidFill>
                  <a:schemeClr val="dk1"/>
                </a:solidFill>
                <a:latin typeface="Calibri"/>
                <a:ea typeface="Calibri"/>
                <a:cs typeface="Calibri"/>
                <a:sym typeface="Calibri"/>
              </a:rPr>
              <a:t>alert(‘Bienvenue à ESPRIT’);</a:t>
            </a:r>
            <a:endParaRPr/>
          </a:p>
          <a:p>
            <a:pPr marL="342900" marR="0" lvl="0" indent="-342900" algn="l" rtl="0">
              <a:lnSpc>
                <a:spcPct val="90000"/>
              </a:lnSpc>
              <a:spcBef>
                <a:spcPts val="640"/>
              </a:spcBef>
              <a:spcAft>
                <a:spcPts val="0"/>
              </a:spcAft>
              <a:buClr>
                <a:schemeClr val="dk1"/>
              </a:buClr>
              <a:buSzPts val="3200"/>
              <a:buFont typeface="Arial"/>
              <a:buNone/>
            </a:pPr>
            <a:endParaRPr sz="320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endParaRPr sz="320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endParaRPr sz="3200" b="0" i="0" u="none" strike="noStrike" cap="none">
              <a:solidFill>
                <a:srgbClr val="FF0000"/>
              </a:solidFill>
              <a:latin typeface="Calibri"/>
              <a:ea typeface="Calibri"/>
              <a:cs typeface="Calibri"/>
              <a:sym typeface="Calibri"/>
            </a:endParaRPr>
          </a:p>
          <a:p>
            <a:pPr marL="342900" marR="0" lvl="0" indent="-342900" algn="l" rtl="0">
              <a:lnSpc>
                <a:spcPct val="90000"/>
              </a:lnSpc>
              <a:spcBef>
                <a:spcPts val="640"/>
              </a:spcBef>
              <a:spcAft>
                <a:spcPts val="0"/>
              </a:spcAft>
              <a:buClr>
                <a:srgbClr val="FF0000"/>
              </a:buClr>
              <a:buSzPts val="3200"/>
              <a:buFont typeface="Arial"/>
              <a:buNone/>
            </a:pPr>
            <a:r>
              <a:rPr lang="fr-FR" sz="3200" b="0" i="0" u="none" strike="noStrike" cap="none">
                <a:solidFill>
                  <a:srgbClr val="FF0000"/>
                </a:solidFill>
                <a:latin typeface="Calibri"/>
                <a:ea typeface="Calibri"/>
                <a:cs typeface="Calibri"/>
                <a:sym typeface="Calibri"/>
              </a:rPr>
              <a:t>Confirm </a:t>
            </a:r>
            <a:r>
              <a:rPr lang="fr-FR" sz="1800" b="0" i="0" u="none" strike="noStrike" cap="none">
                <a:solidFill>
                  <a:schemeClr val="dk1"/>
                </a:solidFill>
                <a:latin typeface="Calibri"/>
                <a:ea typeface="Calibri"/>
                <a:cs typeface="Calibri"/>
                <a:sym typeface="Calibri"/>
              </a:rPr>
              <a:t>(retourne la valeur true ou false)</a:t>
            </a:r>
            <a:endParaRPr/>
          </a:p>
          <a:p>
            <a:pPr marL="342900" marR="0" lvl="0" indent="-342900" algn="l" rtl="0">
              <a:lnSpc>
                <a:spcPct val="90000"/>
              </a:lnSpc>
              <a:spcBef>
                <a:spcPts val="36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r>
              <a:rPr lang="fr-FR" sz="3200" b="0" i="0" u="none" strike="noStrike" cap="none">
                <a:solidFill>
                  <a:schemeClr val="dk1"/>
                </a:solidFill>
                <a:latin typeface="Calibri"/>
                <a:ea typeface="Calibri"/>
                <a:cs typeface="Calibri"/>
                <a:sym typeface="Calibri"/>
              </a:rPr>
              <a:t>Ex</a:t>
            </a:r>
            <a:r>
              <a:rPr lang="fr-FR" sz="1800" b="0" i="0" u="none" strike="noStrike" cap="none">
                <a:solidFill>
                  <a:schemeClr val="dk1"/>
                </a:solidFill>
                <a:latin typeface="Calibri"/>
                <a:ea typeface="Calibri"/>
                <a:cs typeface="Calibri"/>
                <a:sym typeface="Calibri"/>
              </a:rPr>
              <a:t>: confirm(‘Bienvenue à ESPRIT’);</a:t>
            </a:r>
            <a:endParaRPr/>
          </a:p>
          <a:p>
            <a:pPr marL="342900" marR="0" lvl="0" indent="-342900" algn="l" rtl="0">
              <a:lnSpc>
                <a:spcPct val="90000"/>
              </a:lnSpc>
              <a:spcBef>
                <a:spcPts val="36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4" name="Shape 184"/>
          <p:cNvPicPr preferRelativeResize="0"/>
          <p:nvPr/>
        </p:nvPicPr>
        <p:blipFill rotWithShape="1">
          <a:blip r:embed="rId3">
            <a:alphaModFix/>
          </a:blip>
          <a:srcRect/>
          <a:stretch/>
        </p:blipFill>
        <p:spPr>
          <a:xfrm>
            <a:off x="5652120" y="1929373"/>
            <a:ext cx="2452699" cy="1571635"/>
          </a:xfrm>
          <a:prstGeom prst="rect">
            <a:avLst/>
          </a:prstGeom>
          <a:noFill/>
          <a:ln>
            <a:noFill/>
          </a:ln>
        </p:spPr>
      </p:pic>
      <p:pic>
        <p:nvPicPr>
          <p:cNvPr id="185" name="Shape 185"/>
          <p:cNvPicPr preferRelativeResize="0"/>
          <p:nvPr/>
        </p:nvPicPr>
        <p:blipFill rotWithShape="1">
          <a:blip r:embed="rId4">
            <a:alphaModFix/>
          </a:blip>
          <a:srcRect/>
          <a:stretch/>
        </p:blipFill>
        <p:spPr>
          <a:xfrm>
            <a:off x="5652120" y="4735871"/>
            <a:ext cx="2571768" cy="1581698"/>
          </a:xfrm>
          <a:prstGeom prst="rect">
            <a:avLst/>
          </a:prstGeom>
          <a:noFill/>
          <a:ln>
            <a:noFill/>
          </a:ln>
        </p:spPr>
      </p:pic>
      <p:sp>
        <p:nvSpPr>
          <p:cNvPr id="186" name="Shape 186"/>
          <p:cNvSpPr txBox="1"/>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Les Boites de dialogue</a:t>
            </a:r>
            <a:endParaRPr sz="4400" b="1" i="0" u="none" strike="noStrike" cap="none">
              <a:solidFill>
                <a:schemeClr val="dk1"/>
              </a:solidFill>
              <a:latin typeface="Calibri"/>
              <a:ea typeface="Calibri"/>
              <a:cs typeface="Calibri"/>
              <a:sym typeface="Calibri"/>
            </a:endParaRPr>
          </a:p>
        </p:txBody>
      </p:sp>
      <p:sp>
        <p:nvSpPr>
          <p:cNvPr id="187" name="Shape 187"/>
          <p:cNvSpPr/>
          <p:nvPr/>
        </p:nvSpPr>
        <p:spPr>
          <a:xfrm>
            <a:off x="7164288" y="116632"/>
            <a:ext cx="1872208" cy="576064"/>
          </a:xfrm>
          <a:prstGeom prst="roundRect">
            <a:avLst>
              <a:gd name="adj" fmla="val 16667"/>
            </a:avLst>
          </a:prstGeom>
          <a:solidFill>
            <a:schemeClr val="lt1"/>
          </a:solidFill>
          <a:ln w="38100" cap="flat" cmpd="sng">
            <a:solidFill>
              <a:schemeClr val="accent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0" i="0" u="none" strike="noStrike" cap="none">
                <a:solidFill>
                  <a:schemeClr val="dk1"/>
                </a:solidFill>
                <a:latin typeface="Calibri"/>
                <a:ea typeface="Calibri"/>
                <a:cs typeface="Calibri"/>
                <a:sym typeface="Calibri"/>
              </a:rPr>
              <a:t>Partie 1</a:t>
            </a:r>
            <a:endParaRPr/>
          </a:p>
        </p:txBody>
      </p:sp>
      <p:sp>
        <p:nvSpPr>
          <p:cNvPr id="188" name="Shape 188"/>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9</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fade thruBlk="1"/>
  </p:transition>
</p:sld>
</file>

<file path=ppt/theme/theme1.xml><?xml version="1.0" encoding="utf-8"?>
<a:theme xmlns:a="http://schemas.openxmlformats.org/drawingml/2006/main" name="Form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2517</Words>
  <Application>Microsoft Office PowerPoint</Application>
  <PresentationFormat>On-screen Show (4:3)</PresentationFormat>
  <Paragraphs>457</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Courier New</vt:lpstr>
      <vt:lpstr>Georgia</vt:lpstr>
      <vt:lpstr>Noto Sans Symbols</vt:lpstr>
      <vt:lpstr>Formation</vt:lpstr>
      <vt:lpstr>Le langage     JavaScript</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Exercice: Affichage de  la date du jour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Exercice: calculatrice  javascript</vt:lpstr>
      <vt:lpstr>PowerPoint Presentation</vt:lpstr>
      <vt:lpstr>PowerPoint Presentation</vt:lpstr>
      <vt:lpstr>PowerPoint Presentation</vt:lpstr>
      <vt:lpstr>PowerPoint Presentation</vt:lpstr>
      <vt:lpstr>PowerPoint Presentation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langage     JavaScript</dc:title>
  <cp:lastModifiedBy>Ibrahim Jelliti</cp:lastModifiedBy>
  <cp:revision>2</cp:revision>
  <dcterms:modified xsi:type="dcterms:W3CDTF">2020-02-28T19:54:08Z</dcterms:modified>
</cp:coreProperties>
</file>