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21"/>
  </p:notesMasterIdLst>
  <p:handoutMasterIdLst>
    <p:handoutMasterId r:id="rId22"/>
  </p:handoutMasterIdLst>
  <p:sldIdLst>
    <p:sldId id="256" r:id="rId5"/>
    <p:sldId id="273" r:id="rId6"/>
    <p:sldId id="281" r:id="rId7"/>
    <p:sldId id="274" r:id="rId8"/>
    <p:sldId id="282" r:id="rId9"/>
    <p:sldId id="275" r:id="rId10"/>
    <p:sldId id="283" r:id="rId11"/>
    <p:sldId id="276" r:id="rId12"/>
    <p:sldId id="284" r:id="rId13"/>
    <p:sldId id="277" r:id="rId14"/>
    <p:sldId id="268" r:id="rId15"/>
    <p:sldId id="267" r:id="rId16"/>
    <p:sldId id="257" r:id="rId17"/>
    <p:sldId id="278"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2"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pPr/>
              <a:t>6/30/2024</a:t>
            </a:fld>
            <a:endParaRPr lang="en-US" dirty="0"/>
          </a:p>
        </p:txBody>
      </p:sp>
      <p:sp>
        <p:nvSpPr>
          <p:cNvPr id="4" name="Footer Placeholder 3">
            <a:extLst>
              <a:ext uri="{FF2B5EF4-FFF2-40B4-BE49-F238E27FC236}">
                <a16:creationId xmlns:a16="http://schemas.microsoft.com/office/drawing/2014/main" xmlns=""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pPr/>
              <a:t>‹#›</a:t>
            </a:fld>
            <a:endParaRPr lang="en-US" dirty="0"/>
          </a:p>
        </p:txBody>
      </p:sp>
    </p:spTree>
    <p:extLst>
      <p:ext uri="{BB962C8B-B14F-4D97-AF65-F5344CB8AC3E}">
        <p14:creationId xmlns:p14="http://schemas.microsoft.com/office/powerpoint/2010/main" xmlns=""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pPr/>
              <a:t>6/30/2024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pPr/>
              <a:t>‹#›</a:t>
            </a:fld>
            <a:endParaRPr lang="en-US" dirty="0"/>
          </a:p>
        </p:txBody>
      </p:sp>
    </p:spTree>
    <p:extLst>
      <p:ext uri="{BB962C8B-B14F-4D97-AF65-F5344CB8AC3E}">
        <p14:creationId xmlns:p14="http://schemas.microsoft.com/office/powerpoint/2010/main" xmlns=""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pPr/>
              <a:t>6/30/2024</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pPr/>
              <a:t>‹#›</a:t>
            </a:fld>
            <a:endParaRPr lang="en-US" noProof="0" dirty="0"/>
          </a:p>
        </p:txBody>
      </p:sp>
    </p:spTree>
    <p:extLst>
      <p:ext uri="{BB962C8B-B14F-4D97-AF65-F5344CB8AC3E}">
        <p14:creationId xmlns:p14="http://schemas.microsoft.com/office/powerpoint/2010/main" xmlns=""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a16="http://schemas.microsoft.com/office/drawing/2014/main" xmlns=""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pPr/>
              <a:t>6/30/2024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pPr/>
              <a:t>‹#›</a:t>
            </a:fld>
            <a:endParaRPr lang="en-US" noProof="0" dirty="0"/>
          </a:p>
        </p:txBody>
      </p:sp>
    </p:spTree>
    <p:extLst>
      <p:ext uri="{BB962C8B-B14F-4D97-AF65-F5344CB8AC3E}">
        <p14:creationId xmlns:p14="http://schemas.microsoft.com/office/powerpoint/2010/main" xmlns=""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xmlns=""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pPr/>
              <a:t>6/30/2024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pPr/>
              <a:t>‹#›</a:t>
            </a:fld>
            <a:endParaRPr lang="en-US" noProof="0" dirty="0"/>
          </a:p>
        </p:txBody>
      </p:sp>
    </p:spTree>
    <p:extLst>
      <p:ext uri="{BB962C8B-B14F-4D97-AF65-F5344CB8AC3E}">
        <p14:creationId xmlns:p14="http://schemas.microsoft.com/office/powerpoint/2010/main" xmlns=""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pPr/>
              <a:t>6/30/2024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pPr/>
              <a:t>‹#›</a:t>
            </a:fld>
            <a:endParaRPr lang="en-US" noProof="0" dirty="0"/>
          </a:p>
        </p:txBody>
      </p:sp>
    </p:spTree>
    <p:extLst>
      <p:ext uri="{BB962C8B-B14F-4D97-AF65-F5344CB8AC3E}">
        <p14:creationId xmlns:p14="http://schemas.microsoft.com/office/powerpoint/2010/main" xmlns=""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pPr/>
              <a:t>6/30/2024</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pPr/>
              <a:t>‹#›</a:t>
            </a:fld>
            <a:endParaRPr lang="en-US" noProof="0" dirty="0"/>
          </a:p>
        </p:txBody>
      </p:sp>
    </p:spTree>
    <p:extLst>
      <p:ext uri="{BB962C8B-B14F-4D97-AF65-F5344CB8AC3E}">
        <p14:creationId xmlns:p14="http://schemas.microsoft.com/office/powerpoint/2010/main" xmlns=""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pPr/>
              <a:t>6/30/2024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pPr/>
              <a:t>‹#›</a:t>
            </a:fld>
            <a:endParaRPr lang="en-US" noProof="0" dirty="0"/>
          </a:p>
        </p:txBody>
      </p:sp>
    </p:spTree>
    <p:extLst>
      <p:ext uri="{BB962C8B-B14F-4D97-AF65-F5344CB8AC3E}">
        <p14:creationId xmlns:p14="http://schemas.microsoft.com/office/powerpoint/2010/main" xmlns=""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pPr/>
              <a:t>6/30/2024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xmlns=""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pPr/>
              <a:t>6/30/2024</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pPr/>
              <a:t>‹#›</a:t>
            </a:fld>
            <a:endParaRPr lang="en-US" noProof="0" dirty="0"/>
          </a:p>
        </p:txBody>
      </p:sp>
    </p:spTree>
    <p:extLst>
      <p:ext uri="{BB962C8B-B14F-4D97-AF65-F5344CB8AC3E}">
        <p14:creationId xmlns:p14="http://schemas.microsoft.com/office/powerpoint/2010/main" xmlns=""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pPr/>
              <a:t>6/30/2024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pPr/>
              <a:t>‹#›</a:t>
            </a:fld>
            <a:endParaRPr lang="en-US" noProof="0" dirty="0"/>
          </a:p>
        </p:txBody>
      </p:sp>
    </p:spTree>
    <p:extLst>
      <p:ext uri="{BB962C8B-B14F-4D97-AF65-F5344CB8AC3E}">
        <p14:creationId xmlns:p14="http://schemas.microsoft.com/office/powerpoint/2010/main" xmlns=""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pPr/>
              <a:t>6/30/2024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pPr/>
              <a:t>‹#›</a:t>
            </a:fld>
            <a:endParaRPr lang="en-US" noProof="0" dirty="0"/>
          </a:p>
        </p:txBody>
      </p:sp>
    </p:spTree>
    <p:extLst>
      <p:ext uri="{BB962C8B-B14F-4D97-AF65-F5344CB8AC3E}">
        <p14:creationId xmlns:p14="http://schemas.microsoft.com/office/powerpoint/2010/main" xmlns=""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pPr/>
              <a:t>6/30/2024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pPr/>
              <a:t>‹#›</a:t>
            </a:fld>
            <a:endParaRPr lang="en-US" noProof="0" dirty="0"/>
          </a:p>
        </p:txBody>
      </p:sp>
    </p:spTree>
    <p:extLst>
      <p:ext uri="{BB962C8B-B14F-4D97-AF65-F5344CB8AC3E}">
        <p14:creationId xmlns:p14="http://schemas.microsoft.com/office/powerpoint/2010/main" xmlns=""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xmlns=""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xmlns=""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xmlns=""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xmlns=""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pPr/>
              <a:t>6/30/2024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xmlns=""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xmlns=""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xmlns=""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xmlns=""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xmlns=""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xmlns=""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xmlns=""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xmlns=""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xmlns=""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xmlns=""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xmlns=""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xmlns=""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pPr/>
              <a:t>6/30/2024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pPr/>
              <a:t>‹#›</a:t>
            </a:fld>
            <a:endParaRPr lang="en-US" noProof="0" dirty="0"/>
          </a:p>
        </p:txBody>
      </p:sp>
      <p:sp>
        <p:nvSpPr>
          <p:cNvPr id="14" name="Text Placeholder 13">
            <a:extLst>
              <a:ext uri="{FF2B5EF4-FFF2-40B4-BE49-F238E27FC236}">
                <a16:creationId xmlns:a16="http://schemas.microsoft.com/office/drawing/2014/main" xmlns=""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xmlns=""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xmlns=""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xmlns=""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xmlns=""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xmlns=""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xmlns=""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xmlns=""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xmlns=""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xmlns=""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xmlns=""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xmlns=""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xmlns=""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xmlns=""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xmlns=""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pPr/>
              <a:t>6/30/2024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pPr/>
              <a:t>‹#›</a:t>
            </a:fld>
            <a:endParaRPr lang="en-US" noProof="0" dirty="0"/>
          </a:p>
        </p:txBody>
      </p:sp>
      <p:sp>
        <p:nvSpPr>
          <p:cNvPr id="14" name="Text Placeholder 13">
            <a:extLst>
              <a:ext uri="{FF2B5EF4-FFF2-40B4-BE49-F238E27FC236}">
                <a16:creationId xmlns:a16="http://schemas.microsoft.com/office/drawing/2014/main" xmlns=""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xmlns=""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xmlns=""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xmlns=""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xmlns=""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xmlns=""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xmlns=""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xmlns=""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xmlns=""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pPr/>
              <a:t>6/30/2024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pPr/>
              <a:t>‹#›</a:t>
            </a:fld>
            <a:endParaRPr lang="en-US" noProof="0" dirty="0"/>
          </a:p>
        </p:txBody>
      </p:sp>
      <p:sp>
        <p:nvSpPr>
          <p:cNvPr id="14" name="Text Placeholder 13">
            <a:extLst>
              <a:ext uri="{FF2B5EF4-FFF2-40B4-BE49-F238E27FC236}">
                <a16:creationId xmlns:a16="http://schemas.microsoft.com/office/drawing/2014/main" xmlns=""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xmlns=""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xmlns=""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xmlns=""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xmlns=""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xmlns=""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xmlns=""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xmlns=""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pPr/>
              <a:t>6/30/2024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pPr/>
              <a:t>‹#›</a:t>
            </a:fld>
            <a:endParaRPr lang="en-US" noProof="0" dirty="0"/>
          </a:p>
        </p:txBody>
      </p:sp>
      <p:sp>
        <p:nvSpPr>
          <p:cNvPr id="14" name="Text Placeholder 13">
            <a:extLst>
              <a:ext uri="{FF2B5EF4-FFF2-40B4-BE49-F238E27FC236}">
                <a16:creationId xmlns:a16="http://schemas.microsoft.com/office/drawing/2014/main" xmlns=""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xmlns=""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xmlns=""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xmlns=""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xmlns=""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xmlns=""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xmlns=""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xmlns=""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xmlns=""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6/30/2024</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pPr/>
              <a:t>‹#›</a:t>
            </a:fld>
            <a:endParaRPr lang="en-US" noProof="0" dirty="0"/>
          </a:p>
        </p:txBody>
      </p:sp>
    </p:spTree>
    <p:extLst>
      <p:ext uri="{BB962C8B-B14F-4D97-AF65-F5344CB8AC3E}">
        <p14:creationId xmlns:p14="http://schemas.microsoft.com/office/powerpoint/2010/main" xmlns=""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9B41E-FC51-4047-9C2D-7FA6782DAFEB}"/>
              </a:ext>
            </a:extLst>
          </p:cNvPr>
          <p:cNvSpPr>
            <a:spLocks noGrp="1"/>
          </p:cNvSpPr>
          <p:nvPr>
            <p:ph type="ctrTitle"/>
          </p:nvPr>
        </p:nvSpPr>
        <p:spPr/>
        <p:txBody>
          <a:bodyPr/>
          <a:lstStyle/>
          <a:p>
            <a:r>
              <a:rPr lang="en-US" sz="4400" dirty="0" smtClean="0">
                <a:solidFill>
                  <a:schemeClr val="bg1"/>
                </a:solidFill>
              </a:rPr>
              <a:t>ONLINE ELLECTION DASHBOARD FOR CANDIDATES VOTING</a:t>
            </a:r>
            <a:endParaRPr lang="en-US" sz="4400" dirty="0">
              <a:solidFill>
                <a:schemeClr val="bg1"/>
              </a:solidFill>
            </a:endParaRPr>
          </a:p>
        </p:txBody>
      </p:sp>
      <p:sp>
        <p:nvSpPr>
          <p:cNvPr id="3" name="Subtitle 2">
            <a:extLst>
              <a:ext uri="{FF2B5EF4-FFF2-40B4-BE49-F238E27FC236}">
                <a16:creationId xmlns:a16="http://schemas.microsoft.com/office/drawing/2014/main" xmlns="" id="{252E989F-747B-4007-9C7A-A35E8B662A7B}"/>
              </a:ext>
            </a:extLst>
          </p:cNvPr>
          <p:cNvSpPr>
            <a:spLocks noGrp="1"/>
          </p:cNvSpPr>
          <p:nvPr>
            <p:ph type="subTitle" idx="1"/>
          </p:nvPr>
        </p:nvSpPr>
        <p:spPr/>
        <p:txBody>
          <a:bodyPr/>
          <a:lstStyle/>
          <a:p>
            <a:r>
              <a:rPr lang="en-US" dirty="0" smtClean="0"/>
              <a:t>SAFA </a:t>
            </a:r>
            <a:r>
              <a:rPr lang="en-US" dirty="0" err="1" smtClean="0"/>
              <a:t>mOHMMED</a:t>
            </a:r>
            <a:endParaRPr lang="en-US" dirty="0">
              <a:solidFill>
                <a:schemeClr val="bg1"/>
              </a:solidFill>
            </a:endParaRPr>
          </a:p>
        </p:txBody>
      </p:sp>
    </p:spTree>
    <p:extLst>
      <p:ext uri="{BB962C8B-B14F-4D97-AF65-F5344CB8AC3E}">
        <p14:creationId xmlns:p14="http://schemas.microsoft.com/office/powerpoint/2010/main" xmlns="" val="306700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Requirements</a:t>
            </a:r>
            <a:endParaRPr lang="en-US" b="1"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pPr/>
              <a:t>10</a:t>
            </a:fld>
            <a:endParaRPr lang="en-US" noProof="0" dirty="0"/>
          </a:p>
        </p:txBody>
      </p:sp>
      <p:sp>
        <p:nvSpPr>
          <p:cNvPr id="4" name="Text Placeholder 3"/>
          <p:cNvSpPr>
            <a:spLocks noGrp="1"/>
          </p:cNvSpPr>
          <p:nvPr>
            <p:ph type="body" sz="quarter" idx="13"/>
          </p:nvPr>
        </p:nvSpPr>
        <p:spPr/>
        <p:txBody>
          <a:bodyPr>
            <a:normAutofit/>
          </a:bodyPr>
          <a:lstStyle/>
          <a:p>
            <a:pPr marL="857250" indent="-857250" algn="l">
              <a:lnSpc>
                <a:spcPct val="170000"/>
              </a:lnSpc>
              <a:buFont typeface="Arial" panose="020B0604020202020204" pitchFamily="34" charset="0"/>
              <a:buChar char="•"/>
            </a:pPr>
            <a:r>
              <a:rPr lang="en-GB" sz="2400" i="1" dirty="0"/>
              <a:t>The business representatives prepare two lists; one for eligible voters and one for elected candidates to be imported to database.</a:t>
            </a:r>
          </a:p>
          <a:p>
            <a:pPr marL="857250" indent="-857250" algn="l">
              <a:lnSpc>
                <a:spcPct val="170000"/>
              </a:lnSpc>
              <a:buFont typeface="Arial" panose="020B0604020202020204" pitchFamily="34" charset="0"/>
              <a:buChar char="•"/>
            </a:pPr>
            <a:r>
              <a:rPr lang="en-GB" sz="2400" i="1" dirty="0"/>
              <a:t>Voting restrictions and rules has to be defined earlier. </a:t>
            </a:r>
            <a:endParaRPr lang="en-US" sz="2400" i="1" dirty="0"/>
          </a:p>
        </p:txBody>
      </p:sp>
    </p:spTree>
    <p:extLst>
      <p:ext uri="{BB962C8B-B14F-4D97-AF65-F5344CB8AC3E}">
        <p14:creationId xmlns:p14="http://schemas.microsoft.com/office/powerpoint/2010/main" xmlns="" val="2275380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1F6B52-A20E-426B-B7E0-1B6AAB46C89F}"/>
              </a:ext>
            </a:extLst>
          </p:cNvPr>
          <p:cNvSpPr>
            <a:spLocks noGrp="1"/>
          </p:cNvSpPr>
          <p:nvPr>
            <p:ph type="title"/>
          </p:nvPr>
        </p:nvSpPr>
        <p:spPr/>
        <p:txBody>
          <a:bodyPr/>
          <a:lstStyle/>
          <a:p>
            <a:r>
              <a:rPr lang="en-US" b="1" dirty="0" smtClean="0"/>
              <a:t>How it works I</a:t>
            </a:r>
            <a:endParaRPr lang="en-US" b="1" dirty="0"/>
          </a:p>
        </p:txBody>
      </p:sp>
      <p:sp>
        <p:nvSpPr>
          <p:cNvPr id="4" name="Text Placeholder 3">
            <a:extLst>
              <a:ext uri="{FF2B5EF4-FFF2-40B4-BE49-F238E27FC236}">
                <a16:creationId xmlns:a16="http://schemas.microsoft.com/office/drawing/2014/main" xmlns="" id="{0436469F-A292-4492-BAAB-2F581AD4AC1D}"/>
              </a:ext>
            </a:extLst>
          </p:cNvPr>
          <p:cNvSpPr>
            <a:spLocks noGrp="1"/>
          </p:cNvSpPr>
          <p:nvPr>
            <p:ph type="body" sz="quarter" idx="14"/>
          </p:nvPr>
        </p:nvSpPr>
        <p:spPr/>
        <p:txBody>
          <a:bodyPr>
            <a:normAutofit/>
          </a:bodyPr>
          <a:lstStyle/>
          <a:p>
            <a:r>
              <a:rPr lang="en-US" dirty="0" smtClean="0"/>
              <a:t>Firstly: access election dashboard via secure link.</a:t>
            </a:r>
            <a:endParaRPr lang="en-US" dirty="0"/>
          </a:p>
          <a:p>
            <a:endParaRPr lang="en-US" dirty="0"/>
          </a:p>
        </p:txBody>
      </p:sp>
      <p:sp>
        <p:nvSpPr>
          <p:cNvPr id="6" name="Text Placeholder 5">
            <a:extLst>
              <a:ext uri="{FF2B5EF4-FFF2-40B4-BE49-F238E27FC236}">
                <a16:creationId xmlns:a16="http://schemas.microsoft.com/office/drawing/2014/main" xmlns="" id="{410CAEE2-2C63-436A-B2D5-4E3D73081993}"/>
              </a:ext>
            </a:extLst>
          </p:cNvPr>
          <p:cNvSpPr>
            <a:spLocks noGrp="1"/>
          </p:cNvSpPr>
          <p:nvPr>
            <p:ph type="body" sz="quarter" idx="16"/>
          </p:nvPr>
        </p:nvSpPr>
        <p:spPr/>
        <p:txBody>
          <a:bodyPr>
            <a:normAutofit/>
          </a:bodyPr>
          <a:lstStyle/>
          <a:p>
            <a:r>
              <a:rPr lang="en-US" dirty="0" smtClean="0"/>
              <a:t>Signup via filling up registration form</a:t>
            </a:r>
            <a:endParaRPr lang="en-US" dirty="0"/>
          </a:p>
        </p:txBody>
      </p:sp>
      <p:sp>
        <p:nvSpPr>
          <p:cNvPr id="8" name="Text Placeholder 7">
            <a:extLst>
              <a:ext uri="{FF2B5EF4-FFF2-40B4-BE49-F238E27FC236}">
                <a16:creationId xmlns:a16="http://schemas.microsoft.com/office/drawing/2014/main" xmlns="" id="{A68D70ED-10B5-4BE6-AD26-6087054C33D1}"/>
              </a:ext>
            </a:extLst>
          </p:cNvPr>
          <p:cNvSpPr>
            <a:spLocks noGrp="1"/>
          </p:cNvSpPr>
          <p:nvPr>
            <p:ph type="body" sz="quarter" idx="18"/>
          </p:nvPr>
        </p:nvSpPr>
        <p:spPr/>
        <p:txBody>
          <a:bodyPr>
            <a:normAutofit/>
          </a:bodyPr>
          <a:lstStyle/>
          <a:p>
            <a:r>
              <a:rPr lang="en-US" dirty="0" smtClean="0"/>
              <a:t>Account activation via registered mail address.</a:t>
            </a:r>
            <a:endParaRPr lang="en-US" dirty="0"/>
          </a:p>
        </p:txBody>
      </p:sp>
      <p:sp>
        <p:nvSpPr>
          <p:cNvPr id="10" name="Text Placeholder 9">
            <a:extLst>
              <a:ext uri="{FF2B5EF4-FFF2-40B4-BE49-F238E27FC236}">
                <a16:creationId xmlns:a16="http://schemas.microsoft.com/office/drawing/2014/main" xmlns="" id="{220DCE5B-BE86-496B-83B4-E1F188607D9E}"/>
              </a:ext>
            </a:extLst>
          </p:cNvPr>
          <p:cNvSpPr>
            <a:spLocks noGrp="1"/>
          </p:cNvSpPr>
          <p:nvPr>
            <p:ph type="body" sz="quarter" idx="20"/>
          </p:nvPr>
        </p:nvSpPr>
        <p:spPr/>
        <p:txBody>
          <a:bodyPr/>
          <a:lstStyle/>
          <a:p>
            <a:r>
              <a:rPr lang="en-US" dirty="0" smtClean="0"/>
              <a:t>Voters login to submit their votes</a:t>
            </a:r>
            <a:endParaRPr lang="en-US" dirty="0"/>
          </a:p>
        </p:txBody>
      </p:sp>
      <p:sp>
        <p:nvSpPr>
          <p:cNvPr id="3" name="Slide Number Placeholder 2">
            <a:extLst>
              <a:ext uri="{FF2B5EF4-FFF2-40B4-BE49-F238E27FC236}">
                <a16:creationId xmlns:a16="http://schemas.microsoft.com/office/drawing/2014/main" xmlns="" id="{0E198AB5-8BDA-AB41-9AEF-8516B23BB694}"/>
              </a:ext>
            </a:extLst>
          </p:cNvPr>
          <p:cNvSpPr>
            <a:spLocks noGrp="1"/>
          </p:cNvSpPr>
          <p:nvPr>
            <p:ph type="sldNum" sz="quarter" idx="12"/>
          </p:nvPr>
        </p:nvSpPr>
        <p:spPr/>
        <p:txBody>
          <a:bodyPr/>
          <a:lstStyle/>
          <a:p>
            <a:fld id="{9FF96B15-8338-45D5-A943-561235072D66}" type="slidenum">
              <a:rPr lang="en-US" smtClean="0"/>
              <a:pPr/>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11924" y="1139758"/>
            <a:ext cx="814389" cy="58286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715716" y="932301"/>
            <a:ext cx="1228725" cy="99777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503097" y="3964450"/>
            <a:ext cx="868554" cy="74839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837594" y="3899143"/>
            <a:ext cx="1006494" cy="879012"/>
          </a:xfrm>
          <a:prstGeom prst="ellipse">
            <a:avLst/>
          </a:prstGeom>
          <a:ln>
            <a:noFill/>
          </a:ln>
          <a:effectLst>
            <a:softEdge rad="112500"/>
          </a:effectLst>
        </p:spPr>
      </p:pic>
    </p:spTree>
    <p:extLst>
      <p:ext uri="{BB962C8B-B14F-4D97-AF65-F5344CB8AC3E}">
        <p14:creationId xmlns:p14="http://schemas.microsoft.com/office/powerpoint/2010/main" xmlns="" val="2321051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88723-F88E-4F02-B1A9-D1224233BEEF}"/>
              </a:ext>
            </a:extLst>
          </p:cNvPr>
          <p:cNvSpPr>
            <a:spLocks noGrp="1"/>
          </p:cNvSpPr>
          <p:nvPr>
            <p:ph type="title"/>
          </p:nvPr>
        </p:nvSpPr>
        <p:spPr/>
        <p:txBody>
          <a:bodyPr>
            <a:normAutofit/>
          </a:bodyPr>
          <a:lstStyle/>
          <a:p>
            <a:pPr>
              <a:lnSpc>
                <a:spcPct val="90000"/>
              </a:lnSpc>
            </a:pPr>
            <a:r>
              <a:rPr lang="en-US" b="1" dirty="0"/>
              <a:t>How it works </a:t>
            </a:r>
            <a:r>
              <a:rPr lang="en-US" b="1" dirty="0" smtClean="0"/>
              <a:t>II</a:t>
            </a:r>
            <a:endParaRPr lang="en-US" sz="2300" dirty="0">
              <a:solidFill>
                <a:schemeClr val="bg1"/>
              </a:solidFill>
            </a:endParaRPr>
          </a:p>
        </p:txBody>
      </p:sp>
      <p:sp>
        <p:nvSpPr>
          <p:cNvPr id="3" name="Text Placeholder 2">
            <a:extLst>
              <a:ext uri="{FF2B5EF4-FFF2-40B4-BE49-F238E27FC236}">
                <a16:creationId xmlns:a16="http://schemas.microsoft.com/office/drawing/2014/main" xmlns="" id="{902B5742-D468-45B7-9156-641CD4D80AD3}"/>
              </a:ext>
            </a:extLst>
          </p:cNvPr>
          <p:cNvSpPr>
            <a:spLocks noGrp="1"/>
          </p:cNvSpPr>
          <p:nvPr>
            <p:ph type="body" sz="quarter" idx="13"/>
          </p:nvPr>
        </p:nvSpPr>
        <p:spPr>
          <a:xfrm>
            <a:off x="6792913" y="2284162"/>
            <a:ext cx="3852000" cy="720000"/>
          </a:xfrm>
        </p:spPr>
        <p:txBody>
          <a:bodyPr>
            <a:normAutofit fontScale="92500" lnSpcReduction="10000"/>
          </a:bodyPr>
          <a:lstStyle/>
          <a:p>
            <a:r>
              <a:rPr lang="en-US" dirty="0" smtClean="0"/>
              <a:t>Voters redirected to their profile to view voting result.</a:t>
            </a:r>
            <a:endParaRPr lang="en-US" dirty="0"/>
          </a:p>
        </p:txBody>
      </p:sp>
      <p:sp>
        <p:nvSpPr>
          <p:cNvPr id="4" name="Text Placeholder 3">
            <a:extLst>
              <a:ext uri="{FF2B5EF4-FFF2-40B4-BE49-F238E27FC236}">
                <a16:creationId xmlns:a16="http://schemas.microsoft.com/office/drawing/2014/main" xmlns="" id="{D88D3AC9-532C-45CE-A886-41FE54A32E61}"/>
              </a:ext>
            </a:extLst>
          </p:cNvPr>
          <p:cNvSpPr>
            <a:spLocks noGrp="1"/>
          </p:cNvSpPr>
          <p:nvPr>
            <p:ph type="body" sz="quarter" idx="14"/>
          </p:nvPr>
        </p:nvSpPr>
        <p:spPr>
          <a:xfrm>
            <a:off x="6792913" y="3429000"/>
            <a:ext cx="3852000" cy="720000"/>
          </a:xfrm>
          <a:ln>
            <a:solidFill>
              <a:schemeClr val="tx2">
                <a:lumMod val="60000"/>
                <a:lumOff val="40000"/>
              </a:schemeClr>
            </a:solidFill>
          </a:ln>
        </p:spPr>
        <p:txBody>
          <a:bodyPr>
            <a:normAutofit fontScale="92500" lnSpcReduction="10000"/>
          </a:bodyPr>
          <a:lstStyle/>
          <a:p>
            <a:r>
              <a:rPr lang="en-US" dirty="0" smtClean="0"/>
              <a:t>Erroneous attempt will be directed to signup again</a:t>
            </a:r>
            <a:endParaRPr lang="en-US" dirty="0"/>
          </a:p>
        </p:txBody>
      </p:sp>
      <p:sp>
        <p:nvSpPr>
          <p:cNvPr id="5" name="Text Placeholder 4">
            <a:extLst>
              <a:ext uri="{FF2B5EF4-FFF2-40B4-BE49-F238E27FC236}">
                <a16:creationId xmlns:a16="http://schemas.microsoft.com/office/drawing/2014/main" xmlns="" id="{CB033E00-5119-4205-BD29-9D1A753BE3C3}"/>
              </a:ext>
            </a:extLst>
          </p:cNvPr>
          <p:cNvSpPr>
            <a:spLocks noGrp="1"/>
          </p:cNvSpPr>
          <p:nvPr>
            <p:ph type="body" sz="quarter" idx="15"/>
          </p:nvPr>
        </p:nvSpPr>
        <p:spPr>
          <a:xfrm>
            <a:off x="6792913" y="4570912"/>
            <a:ext cx="3852000" cy="720000"/>
          </a:xfrm>
        </p:spPr>
        <p:txBody>
          <a:bodyPr>
            <a:normAutofit fontScale="62500" lnSpcReduction="20000"/>
          </a:bodyPr>
          <a:lstStyle/>
          <a:p>
            <a:r>
              <a:rPr lang="en-GB" dirty="0" smtClean="0"/>
              <a:t>Election </a:t>
            </a:r>
            <a:r>
              <a:rPr lang="en-GB" dirty="0"/>
              <a:t>committee can access the data only to the extent that it is necessary and don’t have full access </a:t>
            </a:r>
            <a:r>
              <a:rPr lang="en-GB" dirty="0" smtClean="0"/>
              <a:t>rights</a:t>
            </a:r>
            <a:r>
              <a:rPr lang="en-US" dirty="0"/>
              <a:t>.</a:t>
            </a:r>
          </a:p>
        </p:txBody>
      </p:sp>
      <p:sp>
        <p:nvSpPr>
          <p:cNvPr id="7" name="Slide Number Placeholder 6">
            <a:extLst>
              <a:ext uri="{FF2B5EF4-FFF2-40B4-BE49-F238E27FC236}">
                <a16:creationId xmlns:a16="http://schemas.microsoft.com/office/drawing/2014/main" xmlns="" id="{6B48CA6F-C72D-F944-B10D-0504BB669B47}"/>
              </a:ext>
            </a:extLst>
          </p:cNvPr>
          <p:cNvSpPr>
            <a:spLocks noGrp="1"/>
          </p:cNvSpPr>
          <p:nvPr>
            <p:ph type="sldNum" sz="quarter" idx="12"/>
          </p:nvPr>
        </p:nvSpPr>
        <p:spPr/>
        <p:txBody>
          <a:bodyPr/>
          <a:lstStyle/>
          <a:p>
            <a:fld id="{9FF96B15-8338-45D5-A943-561235072D66}" type="slidenum">
              <a:rPr lang="en-US" smtClean="0"/>
              <a:pPr/>
              <a:t>12</a:t>
            </a:fld>
            <a:endParaRPr lang="en-US" dirty="0"/>
          </a:p>
        </p:txBody>
      </p:sp>
    </p:spTree>
    <p:extLst>
      <p:ext uri="{BB962C8B-B14F-4D97-AF65-F5344CB8AC3E}">
        <p14:creationId xmlns:p14="http://schemas.microsoft.com/office/powerpoint/2010/main" xmlns="" val="944875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B</a:t>
            </a:r>
            <a:r>
              <a:rPr lang="en-US" dirty="0" smtClean="0"/>
              <a:t>eneficiaries</a:t>
            </a:r>
            <a:endParaRPr lang="en-US" dirty="0"/>
          </a:p>
        </p:txBody>
      </p:sp>
      <p:sp>
        <p:nvSpPr>
          <p:cNvPr id="2" name="Text Placeholder 1">
            <a:extLst>
              <a:ext uri="{FF2B5EF4-FFF2-40B4-BE49-F238E27FC236}">
                <a16:creationId xmlns:a16="http://schemas.microsoft.com/office/drawing/2014/main" xmlns="" id="{F4480DAD-30FE-4C86-9C81-495661668944}"/>
              </a:ext>
            </a:extLst>
          </p:cNvPr>
          <p:cNvSpPr>
            <a:spLocks noGrp="1"/>
          </p:cNvSpPr>
          <p:nvPr>
            <p:ph type="body" sz="quarter" idx="13"/>
          </p:nvPr>
        </p:nvSpPr>
        <p:spPr/>
        <p:txBody>
          <a:bodyPr>
            <a:normAutofit lnSpcReduction="10000"/>
          </a:bodyPr>
          <a:lstStyle/>
          <a:p>
            <a:pPr marL="857250" indent="-857250" algn="l">
              <a:buFont typeface="Wingdings" panose="05000000000000000000" pitchFamily="2" charset="2"/>
              <a:buChar char="q"/>
            </a:pPr>
            <a:endParaRPr lang="ar-SA" sz="3600" dirty="0" smtClean="0">
              <a:solidFill>
                <a:srgbClr val="0070C0"/>
              </a:solidFill>
            </a:endParaRPr>
          </a:p>
          <a:p>
            <a:pPr marL="857250" indent="-857250" algn="l">
              <a:buFont typeface="Wingdings" panose="05000000000000000000" pitchFamily="2" charset="2"/>
              <a:buChar char="q"/>
            </a:pPr>
            <a:r>
              <a:rPr lang="en-US" sz="3600" dirty="0" smtClean="0">
                <a:solidFill>
                  <a:srgbClr val="0070C0"/>
                </a:solidFill>
              </a:rPr>
              <a:t>The </a:t>
            </a:r>
            <a:r>
              <a:rPr lang="en-US" sz="3600" dirty="0">
                <a:solidFill>
                  <a:srgbClr val="0070C0"/>
                </a:solidFill>
              </a:rPr>
              <a:t>Syndicate of Professors of the University of </a:t>
            </a:r>
            <a:r>
              <a:rPr lang="en-US" sz="3600" dirty="0" smtClean="0">
                <a:solidFill>
                  <a:srgbClr val="0070C0"/>
                </a:solidFill>
              </a:rPr>
              <a:t>Khartoum</a:t>
            </a:r>
            <a:r>
              <a:rPr lang="ar-SA" sz="3600" dirty="0" smtClean="0">
                <a:solidFill>
                  <a:srgbClr val="0070C0"/>
                </a:solidFill>
              </a:rPr>
              <a:t>.</a:t>
            </a:r>
          </a:p>
          <a:p>
            <a:pPr marL="857250" indent="-857250" algn="l">
              <a:buFont typeface="Wingdings" panose="05000000000000000000" pitchFamily="2" charset="2"/>
              <a:buChar char="q"/>
            </a:pPr>
            <a:r>
              <a:rPr lang="en-US" sz="3600" dirty="0" smtClean="0">
                <a:solidFill>
                  <a:srgbClr val="0070C0"/>
                </a:solidFill>
              </a:rPr>
              <a:t>Engineering Association</a:t>
            </a:r>
            <a:endParaRPr lang="ar-SA" sz="3600" dirty="0" smtClean="0">
              <a:solidFill>
                <a:srgbClr val="0070C0"/>
              </a:solidFill>
            </a:endParaRPr>
          </a:p>
          <a:p>
            <a:pPr marL="857250" indent="-857250" algn="l">
              <a:buFont typeface="Wingdings" panose="05000000000000000000" pitchFamily="2" charset="2"/>
              <a:buChar char="q"/>
            </a:pPr>
            <a:r>
              <a:rPr lang="en-US" sz="3600" dirty="0">
                <a:solidFill>
                  <a:srgbClr val="0070C0"/>
                </a:solidFill>
              </a:rPr>
              <a:t>Engineering Society, University of Khartoum</a:t>
            </a:r>
            <a:endParaRPr lang="ar-SA" sz="3600" dirty="0" smtClean="0">
              <a:solidFill>
                <a:srgbClr val="0070C0"/>
              </a:solidFill>
            </a:endParaRPr>
          </a:p>
          <a:p>
            <a:pPr marL="857250" indent="-857250" algn="l">
              <a:buFont typeface="Wingdings" panose="05000000000000000000" pitchFamily="2" charset="2"/>
              <a:buChar char="q"/>
            </a:pPr>
            <a:endParaRPr lang="en-US" u="sng" dirty="0">
              <a:solidFill>
                <a:srgbClr val="0070C0"/>
              </a:solidFill>
            </a:endParaRPr>
          </a:p>
        </p:txBody>
      </p:sp>
    </p:spTree>
    <p:extLst>
      <p:ext uri="{BB962C8B-B14F-4D97-AF65-F5344CB8AC3E}">
        <p14:creationId xmlns:p14="http://schemas.microsoft.com/office/powerpoint/2010/main" xmlns="" val="2394598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pPr/>
              <a:t>14</a:t>
            </a:fld>
            <a:endParaRPr lang="en-US" noProof="0" dirty="0"/>
          </a:p>
        </p:txBody>
      </p:sp>
      <p:sp>
        <p:nvSpPr>
          <p:cNvPr id="4" name="Text Placeholder 3"/>
          <p:cNvSpPr>
            <a:spLocks noGrp="1"/>
          </p:cNvSpPr>
          <p:nvPr>
            <p:ph type="body" sz="quarter" idx="13"/>
          </p:nvPr>
        </p:nvSpPr>
        <p:spPr/>
        <p:txBody>
          <a:bodyPr>
            <a:normAutofit fontScale="47500" lnSpcReduction="20000"/>
          </a:bodyPr>
          <a:lstStyle/>
          <a:p>
            <a:pPr marL="857250" indent="-857250" algn="l">
              <a:lnSpc>
                <a:spcPct val="170000"/>
              </a:lnSpc>
              <a:buFont typeface="Arial" panose="020B0604020202020204" pitchFamily="34" charset="0"/>
              <a:buChar char="•"/>
            </a:pPr>
            <a:r>
              <a:rPr lang="en-US" dirty="0"/>
              <a:t>The idea of Online voting is really important; as it solved the problem of people crowding, erroneous in voting results and a lot of problems related to manual and paper wise </a:t>
            </a:r>
            <a:r>
              <a:rPr lang="en-US" dirty="0" smtClean="0"/>
              <a:t>process.</a:t>
            </a:r>
            <a:endParaRPr lang="en-US" dirty="0"/>
          </a:p>
        </p:txBody>
      </p:sp>
    </p:spTree>
    <p:extLst>
      <p:ext uri="{BB962C8B-B14F-4D97-AF65-F5344CB8AC3E}">
        <p14:creationId xmlns:p14="http://schemas.microsoft.com/office/powerpoint/2010/main" xmlns="" val="1556760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Cont.</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pPr/>
              <a:t>15</a:t>
            </a:fld>
            <a:endParaRPr lang="en-US" noProof="0" dirty="0"/>
          </a:p>
        </p:txBody>
      </p:sp>
      <p:sp>
        <p:nvSpPr>
          <p:cNvPr id="4" name="Text Placeholder 3"/>
          <p:cNvSpPr>
            <a:spLocks noGrp="1"/>
          </p:cNvSpPr>
          <p:nvPr>
            <p:ph type="body" sz="quarter" idx="13"/>
          </p:nvPr>
        </p:nvSpPr>
        <p:spPr/>
        <p:txBody>
          <a:bodyPr>
            <a:normAutofit fontScale="40000" lnSpcReduction="20000"/>
          </a:bodyPr>
          <a:lstStyle/>
          <a:p>
            <a:pPr marL="857250" indent="-857250" algn="l">
              <a:lnSpc>
                <a:spcPct val="170000"/>
              </a:lnSpc>
              <a:buFont typeface="Arial" panose="020B0604020202020204" pitchFamily="34" charset="0"/>
              <a:buChar char="•"/>
            </a:pPr>
            <a:r>
              <a:rPr lang="en-US" dirty="0"/>
              <a:t>Our solution has been tested in more than three beneficiaries and we are work around to add more enhancements and improvements to make the process more intelligent and to adapt any kind of user’s requirements.</a:t>
            </a:r>
          </a:p>
        </p:txBody>
      </p:sp>
    </p:spTree>
    <p:extLst>
      <p:ext uri="{BB962C8B-B14F-4D97-AF65-F5344CB8AC3E}">
        <p14:creationId xmlns:p14="http://schemas.microsoft.com/office/powerpoint/2010/main" xmlns="" val="2409706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9FF96B15-8338-45D5-A943-561235072D66}" type="slidenum">
              <a:rPr lang="en-US" noProof="0" smtClean="0"/>
              <a:pPr/>
              <a:t>16</a:t>
            </a:fld>
            <a:endParaRPr lang="en-US" noProof="0" dirty="0"/>
          </a:p>
        </p:txBody>
      </p:sp>
      <p:sp>
        <p:nvSpPr>
          <p:cNvPr id="4" name="Text Placeholder 3"/>
          <p:cNvSpPr>
            <a:spLocks noGrp="1"/>
          </p:cNvSpPr>
          <p:nvPr>
            <p:ph type="body" sz="quarter" idx="13"/>
          </p:nvPr>
        </p:nvSpPr>
        <p:spPr/>
        <p:txBody>
          <a:bodyPr/>
          <a:lstStyle/>
          <a:p>
            <a:r>
              <a:rPr lang="en-US" dirty="0" smtClean="0"/>
              <a:t>THANK YOU</a:t>
            </a:r>
            <a:endParaRPr lang="en-US" dirty="0"/>
          </a:p>
        </p:txBody>
      </p:sp>
    </p:spTree>
    <p:extLst>
      <p:ext uri="{BB962C8B-B14F-4D97-AF65-F5344CB8AC3E}">
        <p14:creationId xmlns:p14="http://schemas.microsoft.com/office/powerpoint/2010/main" xmlns="" val="3983160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p>
        </p:txBody>
      </p:sp>
      <p:sp>
        <p:nvSpPr>
          <p:cNvPr id="3" name="Slide Number Placeholder 2"/>
          <p:cNvSpPr>
            <a:spLocks noGrp="1"/>
          </p:cNvSpPr>
          <p:nvPr>
            <p:ph type="sldNum" sz="quarter" idx="12"/>
          </p:nvPr>
        </p:nvSpPr>
        <p:spPr/>
        <p:txBody>
          <a:bodyPr/>
          <a:lstStyle/>
          <a:p>
            <a:fld id="{9FF96B15-8338-45D5-A943-561235072D66}" type="slidenum">
              <a:rPr lang="en-US" noProof="0" smtClean="0"/>
              <a:pPr/>
              <a:t>2</a:t>
            </a:fld>
            <a:endParaRPr lang="en-US" noProof="0" dirty="0"/>
          </a:p>
        </p:txBody>
      </p:sp>
      <p:sp>
        <p:nvSpPr>
          <p:cNvPr id="4" name="Text Placeholder 3"/>
          <p:cNvSpPr>
            <a:spLocks noGrp="1"/>
          </p:cNvSpPr>
          <p:nvPr>
            <p:ph type="body" sz="quarter" idx="13"/>
          </p:nvPr>
        </p:nvSpPr>
        <p:spPr/>
        <p:txBody>
          <a:bodyPr>
            <a:normAutofit fontScale="40000" lnSpcReduction="20000"/>
          </a:bodyPr>
          <a:lstStyle/>
          <a:p>
            <a:pPr marL="857250" indent="-857250" algn="l">
              <a:lnSpc>
                <a:spcPct val="170000"/>
              </a:lnSpc>
              <a:buFont typeface="Wingdings" panose="05000000000000000000" pitchFamily="2" charset="2"/>
              <a:buChar char="q"/>
            </a:pPr>
            <a:r>
              <a:rPr lang="en-US" i="1" dirty="0"/>
              <a:t>The existing manual Voting System consumes more time for giving a vote. In the traditional scenario the Voter has to wait for a Vote polling station to vote for the right candidate</a:t>
            </a:r>
            <a:r>
              <a:rPr lang="en-US" i="1" dirty="0" smtClean="0"/>
              <a:t>.</a:t>
            </a:r>
          </a:p>
          <a:p>
            <a:pPr algn="l">
              <a:lnSpc>
                <a:spcPct val="170000"/>
              </a:lnSpc>
            </a:pPr>
            <a:r>
              <a:rPr lang="en-US" i="1" dirty="0" smtClean="0"/>
              <a:t> </a:t>
            </a:r>
            <a:endParaRPr lang="en-US" dirty="0"/>
          </a:p>
        </p:txBody>
      </p:sp>
    </p:spTree>
    <p:extLst>
      <p:ext uri="{BB962C8B-B14F-4D97-AF65-F5344CB8AC3E}">
        <p14:creationId xmlns:p14="http://schemas.microsoft.com/office/powerpoint/2010/main" xmlns="" val="2231494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cont.</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pPr/>
              <a:t>3</a:t>
            </a:fld>
            <a:endParaRPr lang="en-US" noProof="0" dirty="0"/>
          </a:p>
        </p:txBody>
      </p:sp>
      <p:sp>
        <p:nvSpPr>
          <p:cNvPr id="4" name="Text Placeholder 3"/>
          <p:cNvSpPr>
            <a:spLocks noGrp="1"/>
          </p:cNvSpPr>
          <p:nvPr>
            <p:ph type="body" sz="quarter" idx="13"/>
          </p:nvPr>
        </p:nvSpPr>
        <p:spPr/>
        <p:txBody>
          <a:bodyPr>
            <a:normAutofit fontScale="40000" lnSpcReduction="20000"/>
          </a:bodyPr>
          <a:lstStyle/>
          <a:p>
            <a:pPr marL="857250" indent="-857250" algn="l">
              <a:lnSpc>
                <a:spcPct val="170000"/>
              </a:lnSpc>
              <a:buFont typeface="Wingdings" panose="05000000000000000000" pitchFamily="2" charset="2"/>
              <a:buChar char="q"/>
            </a:pPr>
            <a:r>
              <a:rPr lang="en-US" i="1" dirty="0"/>
              <a:t>On the other hand, the Election Officers have to check the Voters one by one; inappropriately, this Voter can vote in this more than one time, then the Voter ID will present in the Voters list many times, this is the main restriction on our solution; no one can vote more than once. </a:t>
            </a:r>
            <a:endParaRPr lang="en-US" dirty="0"/>
          </a:p>
        </p:txBody>
      </p:sp>
    </p:spTree>
    <p:extLst>
      <p:ext uri="{BB962C8B-B14F-4D97-AF65-F5344CB8AC3E}">
        <p14:creationId xmlns:p14="http://schemas.microsoft.com/office/powerpoint/2010/main" xmlns="" val="161536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a:t>
            </a:r>
            <a:endParaRPr lang="en-US" b="1"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pPr/>
              <a:t>4</a:t>
            </a:fld>
            <a:endParaRPr lang="en-US" noProof="0" dirty="0"/>
          </a:p>
        </p:txBody>
      </p:sp>
      <p:sp>
        <p:nvSpPr>
          <p:cNvPr id="4" name="Text Placeholder 3"/>
          <p:cNvSpPr>
            <a:spLocks noGrp="1"/>
          </p:cNvSpPr>
          <p:nvPr>
            <p:ph type="body" sz="quarter" idx="13"/>
          </p:nvPr>
        </p:nvSpPr>
        <p:spPr/>
        <p:txBody>
          <a:bodyPr>
            <a:normAutofit fontScale="40000" lnSpcReduction="20000"/>
          </a:bodyPr>
          <a:lstStyle/>
          <a:p>
            <a:pPr marL="857250" indent="-857250" algn="l">
              <a:lnSpc>
                <a:spcPct val="170000"/>
              </a:lnSpc>
              <a:buFont typeface="Wingdings" panose="05000000000000000000" pitchFamily="2" charset="2"/>
              <a:buChar char="q"/>
            </a:pPr>
            <a:r>
              <a:rPr lang="en-US" i="1" dirty="0" smtClean="0"/>
              <a:t>In the traditional </a:t>
            </a:r>
            <a:r>
              <a:rPr lang="en-US" i="1" dirty="0"/>
              <a:t>process, the </a:t>
            </a:r>
            <a:r>
              <a:rPr lang="en-US" b="1" i="1" dirty="0">
                <a:solidFill>
                  <a:srgbClr val="92D050"/>
                </a:solidFill>
              </a:rPr>
              <a:t>Voter</a:t>
            </a:r>
            <a:r>
              <a:rPr lang="en-US" i="1" dirty="0"/>
              <a:t> had to stand in the queue to cast his/her vote. Moreover, all the work is done in a </a:t>
            </a:r>
            <a:r>
              <a:rPr lang="en-US" b="1" i="1" dirty="0">
                <a:solidFill>
                  <a:srgbClr val="92D050"/>
                </a:solidFill>
              </a:rPr>
              <a:t>paper manner</a:t>
            </a:r>
            <a:r>
              <a:rPr lang="en-US" i="1" dirty="0"/>
              <a:t>; so it is very hard to locate a particular </a:t>
            </a:r>
            <a:r>
              <a:rPr lang="en-US" b="1" i="1" dirty="0">
                <a:solidFill>
                  <a:srgbClr val="92D050"/>
                </a:solidFill>
              </a:rPr>
              <a:t>candidate’s votes</a:t>
            </a:r>
            <a:r>
              <a:rPr lang="en-US" i="1" dirty="0"/>
              <a:t>, some voters cast their votes for all Candidates. </a:t>
            </a:r>
            <a:endParaRPr lang="en-US" i="1" dirty="0" smtClean="0"/>
          </a:p>
        </p:txBody>
      </p:sp>
    </p:spTree>
    <p:extLst>
      <p:ext uri="{BB962C8B-B14F-4D97-AF65-F5344CB8AC3E}">
        <p14:creationId xmlns:p14="http://schemas.microsoft.com/office/powerpoint/2010/main" xmlns="" val="2998286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 Cont.</a:t>
            </a:r>
            <a:endParaRPr lang="en-US" b="1"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pPr/>
              <a:t>5</a:t>
            </a:fld>
            <a:endParaRPr lang="en-US" noProof="0" dirty="0"/>
          </a:p>
        </p:txBody>
      </p:sp>
      <p:sp>
        <p:nvSpPr>
          <p:cNvPr id="4" name="Text Placeholder 3"/>
          <p:cNvSpPr>
            <a:spLocks noGrp="1"/>
          </p:cNvSpPr>
          <p:nvPr>
            <p:ph type="body" sz="quarter" idx="13"/>
          </p:nvPr>
        </p:nvSpPr>
        <p:spPr/>
        <p:txBody>
          <a:bodyPr>
            <a:normAutofit fontScale="40000" lnSpcReduction="20000"/>
          </a:bodyPr>
          <a:lstStyle/>
          <a:p>
            <a:pPr marL="857250" indent="-857250" algn="l">
              <a:lnSpc>
                <a:spcPct val="170000"/>
              </a:lnSpc>
              <a:buFont typeface="Wingdings" panose="05000000000000000000" pitchFamily="2" charset="2"/>
              <a:buChar char="q"/>
            </a:pPr>
            <a:r>
              <a:rPr lang="en-US" i="1" dirty="0"/>
              <a:t>In addition to, </a:t>
            </a:r>
            <a:r>
              <a:rPr lang="en-US" b="1" i="1" dirty="0">
                <a:solidFill>
                  <a:srgbClr val="92D050"/>
                </a:solidFill>
              </a:rPr>
              <a:t>Corona</a:t>
            </a:r>
            <a:r>
              <a:rPr lang="en-US" i="1" dirty="0"/>
              <a:t> pandemic make paper election difficult. So, to overcome of all these obstacles the need to implement a web application raised, which is helpful for </a:t>
            </a:r>
            <a:r>
              <a:rPr lang="en-US" b="1" i="1" dirty="0">
                <a:solidFill>
                  <a:srgbClr val="92D050"/>
                </a:solidFill>
              </a:rPr>
              <a:t>Voting</a:t>
            </a:r>
            <a:r>
              <a:rPr lang="en-US" i="1" dirty="0"/>
              <a:t> anytime anywhere.</a:t>
            </a:r>
            <a:endParaRPr lang="en-US" dirty="0"/>
          </a:p>
        </p:txBody>
      </p:sp>
    </p:spTree>
    <p:extLst>
      <p:ext uri="{BB962C8B-B14F-4D97-AF65-F5344CB8AC3E}">
        <p14:creationId xmlns:p14="http://schemas.microsoft.com/office/powerpoint/2010/main" xmlns="" val="2061784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pPr/>
              <a:t>6</a:t>
            </a:fld>
            <a:endParaRPr lang="en-US" noProof="0" dirty="0"/>
          </a:p>
        </p:txBody>
      </p:sp>
      <p:sp>
        <p:nvSpPr>
          <p:cNvPr id="4" name="Text Placeholder 3"/>
          <p:cNvSpPr>
            <a:spLocks noGrp="1"/>
          </p:cNvSpPr>
          <p:nvPr>
            <p:ph type="body" sz="quarter" idx="13"/>
          </p:nvPr>
        </p:nvSpPr>
        <p:spPr/>
        <p:txBody>
          <a:bodyPr>
            <a:normAutofit fontScale="40000" lnSpcReduction="20000"/>
          </a:bodyPr>
          <a:lstStyle/>
          <a:p>
            <a:pPr marL="857250" indent="-857250" algn="l">
              <a:lnSpc>
                <a:spcPct val="170000"/>
              </a:lnSpc>
              <a:buFont typeface="Arial" panose="020B0604020202020204" pitchFamily="34" charset="0"/>
              <a:buChar char="•"/>
            </a:pPr>
            <a:r>
              <a:rPr lang="en-US" i="1" dirty="0"/>
              <a:t>The objective of this dashboard is a replacement of the traditional process that is in </a:t>
            </a:r>
            <a:r>
              <a:rPr lang="en-US" i="1" dirty="0" smtClean="0"/>
              <a:t>existence.</a:t>
            </a:r>
          </a:p>
          <a:p>
            <a:pPr marL="857250" indent="-857250" algn="l">
              <a:lnSpc>
                <a:spcPct val="170000"/>
              </a:lnSpc>
              <a:buFont typeface="Arial" panose="020B0604020202020204" pitchFamily="34" charset="0"/>
              <a:buChar char="•"/>
            </a:pPr>
            <a:r>
              <a:rPr lang="en-US" i="1" dirty="0" smtClean="0"/>
              <a:t>reduce </a:t>
            </a:r>
            <a:r>
              <a:rPr lang="en-US" i="1" dirty="0"/>
              <a:t>the time for </a:t>
            </a:r>
            <a:r>
              <a:rPr lang="en-US" i="1" dirty="0" smtClean="0"/>
              <a:t>voting and </a:t>
            </a:r>
            <a:r>
              <a:rPr lang="en-US" i="1" dirty="0"/>
              <a:t>getting election results from different point of </a:t>
            </a:r>
            <a:r>
              <a:rPr lang="en-US" i="1" dirty="0" smtClean="0"/>
              <a:t>views.</a:t>
            </a:r>
          </a:p>
        </p:txBody>
      </p:sp>
    </p:spTree>
    <p:extLst>
      <p:ext uri="{BB962C8B-B14F-4D97-AF65-F5344CB8AC3E}">
        <p14:creationId xmlns:p14="http://schemas.microsoft.com/office/powerpoint/2010/main" xmlns="" val="4149807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 Cont.</a:t>
            </a:r>
            <a:endParaRPr lang="en-US" b="1"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pPr/>
              <a:t>7</a:t>
            </a:fld>
            <a:endParaRPr lang="en-US" noProof="0" dirty="0"/>
          </a:p>
        </p:txBody>
      </p:sp>
      <p:sp>
        <p:nvSpPr>
          <p:cNvPr id="4" name="Text Placeholder 3"/>
          <p:cNvSpPr>
            <a:spLocks noGrp="1"/>
          </p:cNvSpPr>
          <p:nvPr>
            <p:ph type="body" sz="quarter" idx="13"/>
          </p:nvPr>
        </p:nvSpPr>
        <p:spPr/>
        <p:txBody>
          <a:bodyPr>
            <a:normAutofit fontScale="40000" lnSpcReduction="20000"/>
          </a:bodyPr>
          <a:lstStyle/>
          <a:p>
            <a:pPr marL="857250" indent="-857250" algn="l">
              <a:lnSpc>
                <a:spcPct val="170000"/>
              </a:lnSpc>
              <a:buFont typeface="Arial" panose="020B0604020202020204" pitchFamily="34" charset="0"/>
              <a:buChar char="•"/>
            </a:pPr>
            <a:r>
              <a:rPr lang="en-US" dirty="0"/>
              <a:t>The Online Voting dashboard aims to simplify the Election setup and results delivery, reduce administration cost, increase Voter participation and engagement, and securing election process</a:t>
            </a:r>
          </a:p>
        </p:txBody>
      </p:sp>
    </p:spTree>
    <p:extLst>
      <p:ext uri="{BB962C8B-B14F-4D97-AF65-F5344CB8AC3E}">
        <p14:creationId xmlns:p14="http://schemas.microsoft.com/office/powerpoint/2010/main" xmlns="" val="806333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pPr/>
              <a:t>8</a:t>
            </a:fld>
            <a:endParaRPr lang="en-US" noProof="0" dirty="0"/>
          </a:p>
        </p:txBody>
      </p:sp>
      <p:sp>
        <p:nvSpPr>
          <p:cNvPr id="4" name="Text Placeholder 3"/>
          <p:cNvSpPr>
            <a:spLocks noGrp="1"/>
          </p:cNvSpPr>
          <p:nvPr>
            <p:ph type="body" sz="quarter" idx="13"/>
          </p:nvPr>
        </p:nvSpPr>
        <p:spPr/>
        <p:txBody>
          <a:bodyPr>
            <a:normAutofit fontScale="40000" lnSpcReduction="20000"/>
          </a:bodyPr>
          <a:lstStyle/>
          <a:p>
            <a:pPr marL="857250" indent="-857250" algn="l">
              <a:lnSpc>
                <a:spcPct val="170000"/>
              </a:lnSpc>
              <a:buFont typeface="Arial" panose="020B0604020202020204" pitchFamily="34" charset="0"/>
              <a:buChar char="•"/>
            </a:pPr>
            <a:r>
              <a:rPr lang="en-US" i="1" dirty="0"/>
              <a:t>Online Election dashboard for Candidates Voting is a web-based application. which has a centralized database to keep records of basic information about all Voters and Candidates and the final results. </a:t>
            </a:r>
            <a:endParaRPr lang="en-US" i="1" dirty="0" smtClean="0"/>
          </a:p>
        </p:txBody>
      </p:sp>
    </p:spTree>
    <p:extLst>
      <p:ext uri="{BB962C8B-B14F-4D97-AF65-F5344CB8AC3E}">
        <p14:creationId xmlns:p14="http://schemas.microsoft.com/office/powerpoint/2010/main" xmlns="" val="2626160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cont.</a:t>
            </a:r>
            <a:endParaRPr lang="en-US" b="1"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pPr/>
              <a:t>9</a:t>
            </a:fld>
            <a:endParaRPr lang="en-US" noProof="0" dirty="0"/>
          </a:p>
        </p:txBody>
      </p:sp>
      <p:sp>
        <p:nvSpPr>
          <p:cNvPr id="4" name="Text Placeholder 3"/>
          <p:cNvSpPr>
            <a:spLocks noGrp="1"/>
          </p:cNvSpPr>
          <p:nvPr>
            <p:ph type="body" sz="quarter" idx="13"/>
          </p:nvPr>
        </p:nvSpPr>
        <p:spPr/>
        <p:txBody>
          <a:bodyPr>
            <a:normAutofit fontScale="40000" lnSpcReduction="20000"/>
          </a:bodyPr>
          <a:lstStyle/>
          <a:p>
            <a:pPr marL="857250" indent="-857250" algn="l">
              <a:lnSpc>
                <a:spcPct val="170000"/>
              </a:lnSpc>
              <a:buFont typeface="Arial" panose="020B0604020202020204" pitchFamily="34" charset="0"/>
              <a:buChar char="•"/>
            </a:pPr>
            <a:r>
              <a:rPr lang="en-US" i="1" dirty="0"/>
              <a:t>This dashboard is based on one-time activation link, that is to be sent to Voters via registered email for confirmation of Voter’s identity and eligibility to vote, after that he/she can login and vote for his/her preferred Candidate, if he/she doesn’t eligible the System will block him. </a:t>
            </a:r>
            <a:endParaRPr lang="en-US" dirty="0"/>
          </a:p>
        </p:txBody>
      </p:sp>
    </p:spTree>
    <p:extLst>
      <p:ext uri="{BB962C8B-B14F-4D97-AF65-F5344CB8AC3E}">
        <p14:creationId xmlns:p14="http://schemas.microsoft.com/office/powerpoint/2010/main" xmlns="" val="15987114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83CA34-C6E2-49BA-ACFF-78ADEC0C28FA}">
  <ds:schemaRefs>
    <ds:schemaRef ds:uri="http://purl.org/dc/terms/"/>
    <ds:schemaRef ds:uri="http://www.w3.org/XML/1998/namespace"/>
    <ds:schemaRef ds:uri="http://purl.org/dc/dcmitype/"/>
    <ds:schemaRef ds:uri="http://schemas.microsoft.com/office/2006/documentManagement/types"/>
    <ds:schemaRef ds:uri="71af3243-3dd4-4a8d-8c0d-dd76da1f02a5"/>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568</Words>
  <Application>Microsoft Office PowerPoint</Application>
  <PresentationFormat>Custom</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 Boardroom</vt:lpstr>
      <vt:lpstr>ONLINE ELLECTION DASHBOARD FOR CANDIDATES VOTING</vt:lpstr>
      <vt:lpstr>Abstract</vt:lpstr>
      <vt:lpstr>Abstract cont.</vt:lpstr>
      <vt:lpstr>Motivation</vt:lpstr>
      <vt:lpstr>Motivation Cont.</vt:lpstr>
      <vt:lpstr>Objectives</vt:lpstr>
      <vt:lpstr>Objectives Cont.</vt:lpstr>
      <vt:lpstr>introduction</vt:lpstr>
      <vt:lpstr>Introduction cont.</vt:lpstr>
      <vt:lpstr>System Requirements</vt:lpstr>
      <vt:lpstr>How it works I</vt:lpstr>
      <vt:lpstr>How it works II</vt:lpstr>
      <vt:lpstr>Beneficiaries</vt:lpstr>
      <vt:lpstr>Conclusion</vt:lpstr>
      <vt:lpstr>Conclusion Cont.</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2022-11-25T06:52:39Z</dcterms:created>
  <dcterms:modified xsi:type="dcterms:W3CDTF">2024-06-30T16:56:35Z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