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1"/>
  </p:notesMasterIdLst>
  <p:sldIdLst>
    <p:sldId id="256" r:id="rId2"/>
    <p:sldId id="394" r:id="rId3"/>
    <p:sldId id="472" r:id="rId4"/>
    <p:sldId id="477" r:id="rId5"/>
    <p:sldId id="475" r:id="rId6"/>
    <p:sldId id="473" r:id="rId7"/>
    <p:sldId id="478" r:id="rId8"/>
    <p:sldId id="479" r:id="rId9"/>
    <p:sldId id="440" r:id="rId10"/>
    <p:sldId id="456" r:id="rId11"/>
    <p:sldId id="460" r:id="rId12"/>
    <p:sldId id="457" r:id="rId13"/>
    <p:sldId id="458" r:id="rId14"/>
    <p:sldId id="466" r:id="rId15"/>
    <p:sldId id="467" r:id="rId16"/>
    <p:sldId id="462" r:id="rId17"/>
    <p:sldId id="471" r:id="rId18"/>
    <p:sldId id="468" r:id="rId19"/>
    <p:sldId id="459" r:id="rId20"/>
    <p:sldId id="443" r:id="rId21"/>
    <p:sldId id="444" r:id="rId22"/>
    <p:sldId id="441" r:id="rId23"/>
    <p:sldId id="442" r:id="rId24"/>
    <p:sldId id="446" r:id="rId25"/>
    <p:sldId id="448" r:id="rId26"/>
    <p:sldId id="480" r:id="rId27"/>
    <p:sldId id="476" r:id="rId28"/>
    <p:sldId id="481" r:id="rId29"/>
    <p:sldId id="470" r:id="rId30"/>
  </p:sldIdLst>
  <p:sldSz cx="9144000" cy="6858000" type="screen4x3"/>
  <p:notesSz cx="6889750" cy="10021888"/>
  <p:defaultTextStyle>
    <a:defPPr>
      <a:defRPr lang="he-IL"/>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99"/>
    <a:srgbClr val="FF99FF"/>
    <a:srgbClr val="B1D9BE"/>
    <a:srgbClr val="D79AF0"/>
    <a:srgbClr val="ADECF9"/>
    <a:srgbClr val="5B3103"/>
    <a:srgbClr val="E9F63C"/>
    <a:srgbClr val="EA16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008" autoAdjust="0"/>
    <p:restoredTop sz="60602" autoAdjust="0"/>
  </p:normalViewPr>
  <p:slideViewPr>
    <p:cSldViewPr>
      <p:cViewPr varScale="1">
        <p:scale>
          <a:sx n="41" d="100"/>
          <a:sy n="41" d="100"/>
        </p:scale>
        <p:origin x="1908" y="40"/>
      </p:cViewPr>
      <p:guideLst/>
    </p:cSldViewPr>
  </p:slideViewPr>
  <p:notesTextViewPr>
    <p:cViewPr>
      <p:scale>
        <a:sx n="1" d="1"/>
        <a:sy n="1" d="1"/>
      </p:scale>
      <p:origin x="0" y="0"/>
    </p:cViewPr>
  </p:notesTextViewPr>
  <p:sorterViewPr>
    <p:cViewPr>
      <p:scale>
        <a:sx n="50" d="100"/>
        <a:sy n="50" d="100"/>
      </p:scale>
      <p:origin x="0" y="-30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04192" y="0"/>
            <a:ext cx="2985558" cy="501094"/>
          </a:xfrm>
          <a:prstGeom prst="rect">
            <a:avLst/>
          </a:prstGeom>
        </p:spPr>
        <p:txBody>
          <a:bodyPr vert="horz" lIns="93177" tIns="46589" rIns="93177" bIns="46589" rtlCol="1"/>
          <a:lstStyle>
            <a:lvl1pPr algn="r" fontAlgn="auto">
              <a:spcBef>
                <a:spcPts val="0"/>
              </a:spcBef>
              <a:spcAft>
                <a:spcPts val="0"/>
              </a:spcAft>
              <a:defRPr sz="1200" smtClean="0">
                <a:latin typeface="+mn-lt"/>
                <a:cs typeface="+mn-cs"/>
              </a:defRPr>
            </a:lvl1pPr>
          </a:lstStyle>
          <a:p>
            <a:pPr>
              <a:defRPr/>
            </a:pPr>
            <a:endParaRPr lang="he-IL"/>
          </a:p>
        </p:txBody>
      </p:sp>
      <p:sp>
        <p:nvSpPr>
          <p:cNvPr id="3" name="Date Placeholder 2"/>
          <p:cNvSpPr>
            <a:spLocks noGrp="1"/>
          </p:cNvSpPr>
          <p:nvPr>
            <p:ph type="dt" idx="1"/>
          </p:nvPr>
        </p:nvSpPr>
        <p:spPr>
          <a:xfrm>
            <a:off x="1595" y="0"/>
            <a:ext cx="2985558" cy="501094"/>
          </a:xfrm>
          <a:prstGeom prst="rect">
            <a:avLst/>
          </a:prstGeom>
        </p:spPr>
        <p:txBody>
          <a:bodyPr vert="horz" lIns="93177" tIns="46589" rIns="93177" bIns="46589" rtlCol="1"/>
          <a:lstStyle>
            <a:lvl1pPr algn="l" fontAlgn="auto">
              <a:spcBef>
                <a:spcPts val="0"/>
              </a:spcBef>
              <a:spcAft>
                <a:spcPts val="0"/>
              </a:spcAft>
              <a:defRPr sz="1200" smtClean="0">
                <a:latin typeface="+mn-lt"/>
                <a:cs typeface="+mn-cs"/>
              </a:defRPr>
            </a:lvl1pPr>
          </a:lstStyle>
          <a:p>
            <a:pPr>
              <a:defRPr/>
            </a:pPr>
            <a:fld id="{9531E154-1EB0-409C-9AA6-E46B2EAAB004}" type="datetimeFigureOut">
              <a:rPr lang="he-IL"/>
              <a:pPr>
                <a:defRPr/>
              </a:pPr>
              <a:t>ו'/אייר/תשפ"א</a:t>
            </a:fld>
            <a:endParaRPr lang="he-IL"/>
          </a:p>
        </p:txBody>
      </p:sp>
      <p:sp>
        <p:nvSpPr>
          <p:cNvPr id="4" name="Slide Image Placeholder 3"/>
          <p:cNvSpPr>
            <a:spLocks noGrp="1" noRot="1" noChangeAspect="1"/>
          </p:cNvSpPr>
          <p:nvPr>
            <p:ph type="sldImg" idx="2"/>
          </p:nvPr>
        </p:nvSpPr>
        <p:spPr>
          <a:xfrm>
            <a:off x="939800" y="750888"/>
            <a:ext cx="5010150" cy="3759200"/>
          </a:xfrm>
          <a:prstGeom prst="rect">
            <a:avLst/>
          </a:prstGeom>
          <a:noFill/>
          <a:ln w="12700">
            <a:solidFill>
              <a:prstClr val="black"/>
            </a:solidFill>
          </a:ln>
        </p:spPr>
        <p:txBody>
          <a:bodyPr vert="horz" lIns="93177" tIns="46589" rIns="93177" bIns="46589" rtlCol="1" anchor="ctr"/>
          <a:lstStyle/>
          <a:p>
            <a:pPr lvl="0"/>
            <a:endParaRPr lang="he-IL" noProof="0"/>
          </a:p>
        </p:txBody>
      </p:sp>
      <p:sp>
        <p:nvSpPr>
          <p:cNvPr id="5" name="Notes Placeholder 4"/>
          <p:cNvSpPr>
            <a:spLocks noGrp="1"/>
          </p:cNvSpPr>
          <p:nvPr>
            <p:ph type="body" sz="quarter" idx="3"/>
          </p:nvPr>
        </p:nvSpPr>
        <p:spPr>
          <a:xfrm>
            <a:off x="688975" y="4760397"/>
            <a:ext cx="5511800" cy="4509850"/>
          </a:xfrm>
          <a:prstGeom prst="rect">
            <a:avLst/>
          </a:prstGeom>
        </p:spPr>
        <p:txBody>
          <a:bodyPr vert="horz" wrap="square" lIns="93177" tIns="46589" rIns="93177" bIns="4658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Footer Placeholder 5"/>
          <p:cNvSpPr>
            <a:spLocks noGrp="1"/>
          </p:cNvSpPr>
          <p:nvPr>
            <p:ph type="ftr" sz="quarter" idx="4"/>
          </p:nvPr>
        </p:nvSpPr>
        <p:spPr>
          <a:xfrm>
            <a:off x="3904192" y="9519055"/>
            <a:ext cx="2985558" cy="501094"/>
          </a:xfrm>
          <a:prstGeom prst="rect">
            <a:avLst/>
          </a:prstGeom>
        </p:spPr>
        <p:txBody>
          <a:bodyPr vert="horz" lIns="93177" tIns="46589" rIns="93177" bIns="46589" rtlCol="1" anchor="b"/>
          <a:lstStyle>
            <a:lvl1pPr algn="r" fontAlgn="auto">
              <a:spcBef>
                <a:spcPts val="0"/>
              </a:spcBef>
              <a:spcAft>
                <a:spcPts val="0"/>
              </a:spcAft>
              <a:defRPr sz="1200" smtClean="0">
                <a:latin typeface="+mn-lt"/>
                <a:cs typeface="+mn-cs"/>
              </a:defRPr>
            </a:lvl1pPr>
          </a:lstStyle>
          <a:p>
            <a:pPr>
              <a:defRPr/>
            </a:pPr>
            <a:endParaRPr lang="he-IL"/>
          </a:p>
        </p:txBody>
      </p:sp>
      <p:sp>
        <p:nvSpPr>
          <p:cNvPr id="7" name="Slide Number Placeholder 6"/>
          <p:cNvSpPr>
            <a:spLocks noGrp="1"/>
          </p:cNvSpPr>
          <p:nvPr>
            <p:ph type="sldNum" sz="quarter" idx="5"/>
          </p:nvPr>
        </p:nvSpPr>
        <p:spPr>
          <a:xfrm>
            <a:off x="1595" y="9519055"/>
            <a:ext cx="2985558" cy="501094"/>
          </a:xfrm>
          <a:prstGeom prst="rect">
            <a:avLst/>
          </a:prstGeom>
        </p:spPr>
        <p:txBody>
          <a:bodyPr vert="horz" wrap="square" lIns="93177" tIns="46589" rIns="93177" bIns="46589" numCol="1" anchor="b" anchorCtr="0" compatLnSpc="1">
            <a:prstTxWarp prst="textNoShape">
              <a:avLst/>
            </a:prstTxWarp>
          </a:bodyPr>
          <a:lstStyle>
            <a:lvl1pPr algn="l">
              <a:defRPr sz="1200">
                <a:latin typeface="Calibri" panose="020F0502020204030204" pitchFamily="34" charset="0"/>
              </a:defRPr>
            </a:lvl1pPr>
          </a:lstStyle>
          <a:p>
            <a:fld id="{B545F7E8-ECB7-4B1B-BB83-5253528E40BA}" type="slidenum">
              <a:rPr lang="he-IL" altLang="en-US"/>
              <a:pPr/>
              <a:t>‹#›</a:t>
            </a:fld>
            <a:endParaRPr lang="he-IL" altLang="en-US"/>
          </a:p>
        </p:txBody>
      </p:sp>
    </p:spTree>
    <p:extLst>
      <p:ext uri="{BB962C8B-B14F-4D97-AF65-F5344CB8AC3E}">
        <p14:creationId xmlns:p14="http://schemas.microsoft.com/office/powerpoint/2010/main" val="4225496505"/>
      </p:ext>
    </p:extLst>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mn-lt"/>
        <a:ea typeface="+mn-ea"/>
        <a:cs typeface="+mn-cs"/>
      </a:defRPr>
    </a:lvl1pPr>
    <a:lvl2pPr marL="457200" algn="r" rtl="1" fontAlgn="base">
      <a:spcBef>
        <a:spcPct val="30000"/>
      </a:spcBef>
      <a:spcAft>
        <a:spcPct val="0"/>
      </a:spcAft>
      <a:defRPr sz="1200" kern="1200">
        <a:solidFill>
          <a:schemeClr val="tx1"/>
        </a:solidFill>
        <a:latin typeface="+mn-lt"/>
        <a:ea typeface="+mn-ea"/>
        <a:cs typeface="+mn-cs"/>
      </a:defRPr>
    </a:lvl2pPr>
    <a:lvl3pPr marL="914400" algn="r" rtl="1" fontAlgn="base">
      <a:spcBef>
        <a:spcPct val="30000"/>
      </a:spcBef>
      <a:spcAft>
        <a:spcPct val="0"/>
      </a:spcAft>
      <a:defRPr sz="1200" kern="1200">
        <a:solidFill>
          <a:schemeClr val="tx1"/>
        </a:solidFill>
        <a:latin typeface="+mn-lt"/>
        <a:ea typeface="+mn-ea"/>
        <a:cs typeface="+mn-cs"/>
      </a:defRPr>
    </a:lvl3pPr>
    <a:lvl4pPr marL="1371600" algn="r" rtl="1" fontAlgn="base">
      <a:spcBef>
        <a:spcPct val="30000"/>
      </a:spcBef>
      <a:spcAft>
        <a:spcPct val="0"/>
      </a:spcAft>
      <a:defRPr sz="1200" kern="1200">
        <a:solidFill>
          <a:schemeClr val="tx1"/>
        </a:solidFill>
        <a:latin typeface="+mn-lt"/>
        <a:ea typeface="+mn-ea"/>
        <a:cs typeface="+mn-cs"/>
      </a:defRPr>
    </a:lvl4pPr>
    <a:lvl5pPr marL="1828800" algn="r" rtl="1" fontAlgn="base">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b="1" cap="all" dirty="0"/>
              <a:t>GSMFQQWN2</a:t>
            </a:r>
            <a:endParaRPr lang="he-IL" b="1" cap="all" dirty="0"/>
          </a:p>
          <a:p>
            <a:endParaRPr lang="en-US" dirty="0"/>
          </a:p>
        </p:txBody>
      </p:sp>
      <p:sp>
        <p:nvSpPr>
          <p:cNvPr id="4" name="מציין מיקום של מספר שקופית 3"/>
          <p:cNvSpPr>
            <a:spLocks noGrp="1"/>
          </p:cNvSpPr>
          <p:nvPr>
            <p:ph type="sldNum" sz="quarter" idx="10"/>
          </p:nvPr>
        </p:nvSpPr>
        <p:spPr/>
        <p:txBody>
          <a:bodyPr/>
          <a:lstStyle/>
          <a:p>
            <a:fld id="{B545F7E8-ECB7-4B1B-BB83-5253528E40BA}" type="slidenum">
              <a:rPr lang="he-IL" altLang="en-US" smtClean="0"/>
              <a:pPr/>
              <a:t>1</a:t>
            </a:fld>
            <a:endParaRPr lang="he-IL" altLang="en-US"/>
          </a:p>
        </p:txBody>
      </p:sp>
    </p:spTree>
    <p:extLst>
      <p:ext uri="{BB962C8B-B14F-4D97-AF65-F5344CB8AC3E}">
        <p14:creationId xmlns:p14="http://schemas.microsoft.com/office/powerpoint/2010/main" val="1636842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5F7E8-ECB7-4B1B-BB83-5253528E40BA}" type="slidenum">
              <a:rPr lang="he-IL" altLang="en-US" smtClean="0"/>
              <a:pPr/>
              <a:t>12</a:t>
            </a:fld>
            <a:endParaRPr lang="he-IL" altLang="en-US"/>
          </a:p>
        </p:txBody>
      </p:sp>
    </p:spTree>
    <p:extLst>
      <p:ext uri="{BB962C8B-B14F-4D97-AF65-F5344CB8AC3E}">
        <p14:creationId xmlns:p14="http://schemas.microsoft.com/office/powerpoint/2010/main" val="2348813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5F7E8-ECB7-4B1B-BB83-5253528E40BA}" type="slidenum">
              <a:rPr lang="he-IL" altLang="en-US" smtClean="0"/>
              <a:pPr/>
              <a:t>13</a:t>
            </a:fld>
            <a:endParaRPr lang="he-IL" altLang="en-US"/>
          </a:p>
        </p:txBody>
      </p:sp>
    </p:spTree>
    <p:extLst>
      <p:ext uri="{BB962C8B-B14F-4D97-AF65-F5344CB8AC3E}">
        <p14:creationId xmlns:p14="http://schemas.microsoft.com/office/powerpoint/2010/main" val="175234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B545F7E8-ECB7-4B1B-BB83-5253528E40BA}" type="slidenum">
              <a:rPr lang="he-IL" altLang="en-US" smtClean="0"/>
              <a:pPr/>
              <a:t>14</a:t>
            </a:fld>
            <a:endParaRPr lang="he-IL" altLang="en-US"/>
          </a:p>
        </p:txBody>
      </p:sp>
    </p:spTree>
    <p:extLst>
      <p:ext uri="{BB962C8B-B14F-4D97-AF65-F5344CB8AC3E}">
        <p14:creationId xmlns:p14="http://schemas.microsoft.com/office/powerpoint/2010/main" val="3781199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5F7E8-ECB7-4B1B-BB83-5253528E40BA}" type="slidenum">
              <a:rPr lang="he-IL" altLang="en-US" smtClean="0"/>
              <a:pPr/>
              <a:t>15</a:t>
            </a:fld>
            <a:endParaRPr lang="he-IL" altLang="en-US"/>
          </a:p>
        </p:txBody>
      </p:sp>
    </p:spTree>
    <p:extLst>
      <p:ext uri="{BB962C8B-B14F-4D97-AF65-F5344CB8AC3E}">
        <p14:creationId xmlns:p14="http://schemas.microsoft.com/office/powerpoint/2010/main" val="3862349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5F7E8-ECB7-4B1B-BB83-5253528E40BA}" type="slidenum">
              <a:rPr lang="he-IL" altLang="en-US" smtClean="0"/>
              <a:pPr/>
              <a:t>16</a:t>
            </a:fld>
            <a:endParaRPr lang="he-IL" altLang="en-US"/>
          </a:p>
        </p:txBody>
      </p:sp>
    </p:spTree>
    <p:extLst>
      <p:ext uri="{BB962C8B-B14F-4D97-AF65-F5344CB8AC3E}">
        <p14:creationId xmlns:p14="http://schemas.microsoft.com/office/powerpoint/2010/main" val="1916206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5F7E8-ECB7-4B1B-BB83-5253528E40BA}" type="slidenum">
              <a:rPr lang="he-IL" altLang="en-US" smtClean="0"/>
              <a:pPr/>
              <a:t>17</a:t>
            </a:fld>
            <a:endParaRPr lang="he-IL" altLang="en-US"/>
          </a:p>
        </p:txBody>
      </p:sp>
    </p:spTree>
    <p:extLst>
      <p:ext uri="{BB962C8B-B14F-4D97-AF65-F5344CB8AC3E}">
        <p14:creationId xmlns:p14="http://schemas.microsoft.com/office/powerpoint/2010/main" val="2088991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fontAlgn="base"/>
            <a:r>
              <a:rPr lang="he-IL" sz="1200" b="0" i="0" kern="1200" dirty="0">
                <a:solidFill>
                  <a:schemeClr val="tx1"/>
                </a:solidFill>
                <a:effectLst/>
                <a:latin typeface="+mn-lt"/>
                <a:ea typeface="+mn-ea"/>
                <a:cs typeface="+mn-cs"/>
              </a:rPr>
              <a:t>הגדרת מטרות כמותיות המסמנות יעדי איכות ותוצאות הוא אחד היעדים המבוקשים להלן רשימה חלקית של נושאים להם עלינו להגדירם</a:t>
            </a:r>
          </a:p>
          <a:p>
            <a:pPr algn="r" rtl="1" fontAlgn="base"/>
            <a:r>
              <a:rPr lang="he-IL" sz="1200" b="0" i="0" kern="1200" dirty="0">
                <a:solidFill>
                  <a:schemeClr val="tx1"/>
                </a:solidFill>
                <a:effectLst/>
                <a:latin typeface="+mn-lt"/>
                <a:ea typeface="+mn-ea"/>
                <a:cs typeface="+mn-cs"/>
              </a:rPr>
              <a:t>בשקפים הבאים נרד לפירוט יותר באשר לכל אחד מהם.</a:t>
            </a:r>
          </a:p>
          <a:p>
            <a:pPr algn="l" rtl="0" fontAlgn="base"/>
            <a:endParaRPr lang="he-IL" sz="1200" b="1" i="0" kern="1200" dirty="0">
              <a:solidFill>
                <a:schemeClr val="tx1"/>
              </a:solidFill>
              <a:effectLst/>
              <a:latin typeface="+mn-lt"/>
              <a:ea typeface="+mn-ea"/>
              <a:cs typeface="+mn-cs"/>
            </a:endParaRPr>
          </a:p>
          <a:p>
            <a:pPr algn="l" rtl="0" fontAlgn="base"/>
            <a:r>
              <a:rPr lang="en-US" sz="1200" b="1" i="0" kern="1200" dirty="0">
                <a:solidFill>
                  <a:schemeClr val="tx1"/>
                </a:solidFill>
                <a:effectLst/>
                <a:latin typeface="+mn-lt"/>
                <a:ea typeface="+mn-ea"/>
                <a:cs typeface="+mn-cs"/>
              </a:rPr>
              <a:t>Deployment Frequency</a:t>
            </a:r>
            <a:r>
              <a:rPr lang="en-US" sz="1200" b="0" i="0" kern="1200" dirty="0">
                <a:solidFill>
                  <a:schemeClr val="tx1"/>
                </a:solidFill>
                <a:effectLst/>
                <a:latin typeface="+mn-lt"/>
                <a:ea typeface="+mn-ea"/>
                <a:cs typeface="+mn-cs"/>
              </a:rPr>
              <a:t> The code deployment frequency provides a picture of how rapidly new features and capabilities roll out in an organization. It should remain stable or trend upward over time. A decrease could indicate a bottleneck somewhere within the DevOps team structure. The capacity to make code changes quickly, and effortlessly is a critical competitive advantage for a company that needs to deliver new features speedily to customers.</a:t>
            </a:r>
          </a:p>
          <a:p>
            <a:pPr algn="l" rtl="0" fontAlgn="base"/>
            <a:endParaRPr lang="en-US" sz="1200" b="1" i="0" kern="1200" dirty="0">
              <a:solidFill>
                <a:schemeClr val="tx1"/>
              </a:solidFill>
              <a:effectLst/>
              <a:latin typeface="+mn-lt"/>
              <a:ea typeface="+mn-ea"/>
              <a:cs typeface="+mn-cs"/>
            </a:endParaRPr>
          </a:p>
          <a:p>
            <a:pPr algn="l" rtl="0" fontAlgn="base"/>
            <a:r>
              <a:rPr lang="en-US" sz="1200" b="1" i="0" kern="1200" dirty="0">
                <a:solidFill>
                  <a:schemeClr val="tx1"/>
                </a:solidFill>
                <a:effectLst/>
                <a:latin typeface="+mn-lt"/>
                <a:ea typeface="+mn-ea"/>
                <a:cs typeface="+mn-cs"/>
              </a:rPr>
              <a:t>Deployment Speed</a:t>
            </a:r>
            <a:r>
              <a:rPr lang="en-US" sz="1200" b="0" i="0" kern="1200" dirty="0">
                <a:solidFill>
                  <a:schemeClr val="tx1"/>
                </a:solidFill>
                <a:effectLst/>
                <a:latin typeface="+mn-lt"/>
                <a:ea typeface="+mn-ea"/>
                <a:cs typeface="+mn-cs"/>
              </a:rPr>
              <a:t> The deployment speed shows how long it takes for a specific deployment to move from commit to code, which is successfully running in production. Businesses with better deployment speed can increase revenue by using that extra time to develop more value-added services</a:t>
            </a:r>
          </a:p>
          <a:p>
            <a:pPr algn="l" rtl="0" fontAlgn="base"/>
            <a:endParaRPr lang="en-US" sz="1200" b="1" i="0" kern="1200" dirty="0">
              <a:solidFill>
                <a:schemeClr val="tx1"/>
              </a:solidFill>
              <a:effectLst/>
              <a:latin typeface="+mn-lt"/>
              <a:ea typeface="+mn-ea"/>
              <a:cs typeface="+mn-cs"/>
            </a:endParaRPr>
          </a:p>
          <a:p>
            <a:pPr algn="l" rtl="0" fontAlgn="base"/>
            <a:r>
              <a:rPr lang="en-US" sz="1200" b="1" i="0" kern="1200" dirty="0">
                <a:solidFill>
                  <a:schemeClr val="tx1"/>
                </a:solidFill>
                <a:effectLst/>
                <a:latin typeface="+mn-lt"/>
                <a:ea typeface="+mn-ea"/>
                <a:cs typeface="+mn-cs"/>
              </a:rPr>
              <a:t>Change Lead Time</a:t>
            </a:r>
            <a:r>
              <a:rPr lang="en-US" sz="1200" b="0" i="0" kern="1200" dirty="0">
                <a:solidFill>
                  <a:schemeClr val="tx1"/>
                </a:solidFill>
                <a:effectLst/>
                <a:latin typeface="+mn-lt"/>
                <a:ea typeface="+mn-ea"/>
                <a:cs typeface="+mn-cs"/>
              </a:rPr>
              <a:t> The change lead time is the time it takes a change, e.g., a bug fix or new feature to move from inception to production. The lengthy lead times means inefficient processes that inhibit change implementations.</a:t>
            </a:r>
          </a:p>
          <a:p>
            <a:pPr algn="l" rtl="0" fontAlgn="base"/>
            <a:endParaRPr lang="en-US" sz="1200" b="1" i="0" kern="1200" dirty="0">
              <a:solidFill>
                <a:schemeClr val="tx1"/>
              </a:solidFill>
              <a:effectLst/>
              <a:latin typeface="+mn-lt"/>
              <a:ea typeface="+mn-ea"/>
              <a:cs typeface="+mn-cs"/>
            </a:endParaRPr>
          </a:p>
          <a:p>
            <a:pPr algn="l" rtl="0" fontAlgn="base"/>
            <a:r>
              <a:rPr lang="en-US" sz="1200" b="1" i="0" kern="1200" dirty="0">
                <a:solidFill>
                  <a:schemeClr val="tx1"/>
                </a:solidFill>
                <a:effectLst/>
                <a:latin typeface="+mn-lt"/>
                <a:ea typeface="+mn-ea"/>
                <a:cs typeface="+mn-cs"/>
              </a:rPr>
              <a:t>Mean Time to Detection</a:t>
            </a:r>
            <a:r>
              <a:rPr lang="en-US" sz="1200" b="0" i="0" kern="1200" dirty="0">
                <a:solidFill>
                  <a:schemeClr val="tx1"/>
                </a:solidFill>
                <a:effectLst/>
                <a:latin typeface="+mn-lt"/>
                <a:ea typeface="+mn-ea"/>
                <a:cs typeface="+mn-cs"/>
              </a:rPr>
              <a:t> The average time between deployment and discovering the first failure in a production environment. A low change failure rate is not good enough if it takes too long to detect a problem. If MTTD is decreasing over time, then it's a healthy sign and shows that an organization’s DevOps processes are mature.</a:t>
            </a:r>
          </a:p>
          <a:p>
            <a:pPr algn="l" rtl="0" fontAlgn="base"/>
            <a:endParaRPr lang="en-US" sz="1200" b="1" i="0" kern="1200" dirty="0">
              <a:solidFill>
                <a:schemeClr val="tx1"/>
              </a:solidFill>
              <a:effectLst/>
              <a:latin typeface="+mn-lt"/>
              <a:ea typeface="+mn-ea"/>
              <a:cs typeface="+mn-cs"/>
            </a:endParaRPr>
          </a:p>
          <a:p>
            <a:pPr algn="l" rtl="0" fontAlgn="base"/>
            <a:r>
              <a:rPr lang="en-US" sz="1200" b="1" i="0" kern="1200" dirty="0">
                <a:solidFill>
                  <a:schemeClr val="tx1"/>
                </a:solidFill>
                <a:effectLst/>
                <a:latin typeface="+mn-lt"/>
                <a:ea typeface="+mn-ea"/>
                <a:cs typeface="+mn-cs"/>
              </a:rPr>
              <a:t>Mean Time to Recovery</a:t>
            </a:r>
            <a:r>
              <a:rPr lang="en-US" sz="1200" b="0" i="0" kern="1200" dirty="0">
                <a:solidFill>
                  <a:schemeClr val="tx1"/>
                </a:solidFill>
                <a:effectLst/>
                <a:latin typeface="+mn-lt"/>
                <a:ea typeface="+mn-ea"/>
                <a:cs typeface="+mn-cs"/>
              </a:rPr>
              <a:t> The average time between an environment's crash and recovery in production. DevOps businesses follow the principle that frequent, incremental changes are easier to deploy and fix when something goes wrong. The potential to recover swiftly can make a huge difference to business results.</a:t>
            </a:r>
          </a:p>
          <a:p>
            <a:pPr algn="l" rtl="0" fontAlgn="base"/>
            <a:endParaRPr lang="en-US" sz="1200" b="1" i="0" kern="1200" dirty="0">
              <a:solidFill>
                <a:schemeClr val="tx1"/>
              </a:solidFill>
              <a:effectLst/>
              <a:latin typeface="+mn-lt"/>
              <a:ea typeface="+mn-ea"/>
              <a:cs typeface="+mn-cs"/>
            </a:endParaRPr>
          </a:p>
          <a:p>
            <a:pPr algn="l" rtl="0" fontAlgn="base"/>
            <a:r>
              <a:rPr lang="en-US" sz="1200" b="1" i="0" kern="1200" dirty="0">
                <a:solidFill>
                  <a:schemeClr val="tx1"/>
                </a:solidFill>
                <a:effectLst/>
                <a:latin typeface="+mn-lt"/>
                <a:ea typeface="+mn-ea"/>
                <a:cs typeface="+mn-cs"/>
              </a:rPr>
              <a:t>Change Failure Rate</a:t>
            </a:r>
            <a:r>
              <a:rPr lang="en-US" sz="1200" b="0" i="0" kern="1200" dirty="0">
                <a:solidFill>
                  <a:schemeClr val="tx1"/>
                </a:solidFill>
                <a:effectLst/>
                <a:latin typeface="+mn-lt"/>
                <a:ea typeface="+mn-ea"/>
                <a:cs typeface="+mn-cs"/>
              </a:rPr>
              <a:t> Changes must roll out without a hitch. DevOps keeps the failure rate for changes deployed into production applications as low as possible. The cost of critical application failure could be in millions per hour &amp; failed deployments can take services down, consequently lost revenue and frustrated customers.</a:t>
            </a:r>
          </a:p>
          <a:p>
            <a:pPr algn="l" rtl="0" fontAlgn="base"/>
            <a:endParaRPr lang="en-US" sz="1200" b="1" i="0" kern="1200" dirty="0">
              <a:solidFill>
                <a:schemeClr val="tx1"/>
              </a:solidFill>
              <a:effectLst/>
              <a:latin typeface="+mn-lt"/>
              <a:ea typeface="+mn-ea"/>
              <a:cs typeface="+mn-cs"/>
            </a:endParaRPr>
          </a:p>
          <a:p>
            <a:pPr algn="l" rtl="0" fontAlgn="base"/>
            <a:r>
              <a:rPr lang="en-US" sz="1200" b="1" i="0" kern="1200" dirty="0">
                <a:solidFill>
                  <a:schemeClr val="tx1"/>
                </a:solidFill>
                <a:effectLst/>
                <a:latin typeface="+mn-lt"/>
                <a:ea typeface="+mn-ea"/>
                <a:cs typeface="+mn-cs"/>
              </a:rPr>
              <a:t>Service Availability</a:t>
            </a:r>
            <a:r>
              <a:rPr lang="en-US" sz="1200" b="0" i="0" kern="1200" dirty="0">
                <a:solidFill>
                  <a:schemeClr val="tx1"/>
                </a:solidFill>
                <a:effectLst/>
                <a:latin typeface="+mn-lt"/>
                <a:ea typeface="+mn-ea"/>
                <a:cs typeface="+mn-cs"/>
              </a:rPr>
              <a:t> Application uptime is crucial for every IT organization. Service-level agreements (SLAs) require that the infrastructure, services &amp; supporting applications meet a high goal of availability. Services should be available with an uptime goal as high as 99.99%.</a:t>
            </a:r>
          </a:p>
          <a:p>
            <a:pPr algn="l" rtl="0" fontAlgn="base"/>
            <a:endParaRPr lang="en-US" sz="1200" b="1" i="0" kern="1200" dirty="0">
              <a:solidFill>
                <a:schemeClr val="tx1"/>
              </a:solidFill>
              <a:effectLst/>
              <a:latin typeface="+mn-lt"/>
              <a:ea typeface="+mn-ea"/>
              <a:cs typeface="+mn-cs"/>
            </a:endParaRPr>
          </a:p>
          <a:p>
            <a:pPr algn="l" rtl="0" fontAlgn="base"/>
            <a:r>
              <a:rPr lang="en-US" sz="1200" b="1" i="0" kern="1200" dirty="0">
                <a:solidFill>
                  <a:schemeClr val="tx1"/>
                </a:solidFill>
                <a:effectLst/>
                <a:latin typeface="+mn-lt"/>
                <a:ea typeface="+mn-ea"/>
                <a:cs typeface="+mn-cs"/>
              </a:rPr>
              <a:t>Application Performance</a:t>
            </a:r>
            <a:r>
              <a:rPr lang="en-US" sz="1200" b="0" i="0" kern="1200" dirty="0">
                <a:solidFill>
                  <a:schemeClr val="tx1"/>
                </a:solidFill>
                <a:effectLst/>
                <a:latin typeface="+mn-lt"/>
                <a:ea typeface="+mn-ea"/>
                <a:cs typeface="+mn-cs"/>
              </a:rPr>
              <a:t> Storage blockage, CPU spikes, high memory consumption &amp; network latency are the side effects of a surge in application usage. It is important to monitor these standard performance aspects of the servers that support an application. If the performance declines without additional user requests, then it could be due to bugs or inefficient changes from development and release that are bogging down the app.</a:t>
            </a:r>
          </a:p>
          <a:p>
            <a:pPr algn="l" rtl="0"/>
            <a:endParaRPr lang="en-US" dirty="0"/>
          </a:p>
        </p:txBody>
      </p:sp>
      <p:sp>
        <p:nvSpPr>
          <p:cNvPr id="4" name="מציין מיקום של מספר שקופית 3"/>
          <p:cNvSpPr>
            <a:spLocks noGrp="1"/>
          </p:cNvSpPr>
          <p:nvPr>
            <p:ph type="sldNum" sz="quarter" idx="5"/>
          </p:nvPr>
        </p:nvSpPr>
        <p:spPr/>
        <p:txBody>
          <a:bodyPr/>
          <a:lstStyle/>
          <a:p>
            <a:fld id="{B545F7E8-ECB7-4B1B-BB83-5253528E40BA}" type="slidenum">
              <a:rPr lang="he-IL" altLang="en-US" smtClean="0"/>
              <a:pPr/>
              <a:t>18</a:t>
            </a:fld>
            <a:endParaRPr lang="he-IL" altLang="en-US"/>
          </a:p>
        </p:txBody>
      </p:sp>
    </p:spTree>
    <p:extLst>
      <p:ext uri="{BB962C8B-B14F-4D97-AF65-F5344CB8AC3E}">
        <p14:creationId xmlns:p14="http://schemas.microsoft.com/office/powerpoint/2010/main" val="687167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Response to customer change indicate the flexibility</a:t>
            </a:r>
            <a:r>
              <a:rPr lang="en-US" baseline="0" dirty="0"/>
              <a:t> of the projects and the ability to accept/implement changes</a:t>
            </a:r>
            <a:r>
              <a:rPr lang="en-US" baseline="0" dirty="0" smtClean="0"/>
              <a:t>.</a:t>
            </a:r>
          </a:p>
          <a:p>
            <a:pPr algn="l" rtl="0"/>
            <a:r>
              <a:rPr lang="en-US" sz="1200" b="1" dirty="0" smtClean="0">
                <a:latin typeface="David" panose="020E0502060401010101" pitchFamily="34" charset="-79"/>
                <a:cs typeface="David" panose="020E0502060401010101" pitchFamily="34" charset="-79"/>
              </a:rPr>
              <a:t>Internally-visible quality </a:t>
            </a:r>
            <a:r>
              <a:rPr lang="en-US" sz="1200" dirty="0" smtClean="0">
                <a:latin typeface="David" panose="020E0502060401010101" pitchFamily="34" charset="-79"/>
                <a:cs typeface="David" panose="020E0502060401010101" pitchFamily="34" charset="-79"/>
              </a:rPr>
              <a:t>(Bugs prior deployment)</a:t>
            </a:r>
          </a:p>
          <a:p>
            <a:pPr algn="l" rtl="0"/>
            <a:r>
              <a:rPr lang="en-US" sz="1200" b="1" dirty="0" smtClean="0">
                <a:latin typeface="David" panose="020E0502060401010101" pitchFamily="34" charset="-79"/>
                <a:cs typeface="David" panose="020E0502060401010101" pitchFamily="34" charset="-79"/>
              </a:rPr>
              <a:t>Externally-visible quality </a:t>
            </a:r>
            <a:r>
              <a:rPr lang="en-US" sz="1200" dirty="0" smtClean="0">
                <a:latin typeface="David" panose="020E0502060401010101" pitchFamily="34" charset="-79"/>
                <a:cs typeface="David" panose="020E0502060401010101" pitchFamily="34" charset="-79"/>
              </a:rPr>
              <a:t>(detected by customer)</a:t>
            </a:r>
          </a:p>
          <a:p>
            <a:pPr algn="l" rtl="0"/>
            <a:endParaRPr lang="en-US" dirty="0"/>
          </a:p>
        </p:txBody>
      </p:sp>
      <p:sp>
        <p:nvSpPr>
          <p:cNvPr id="4" name="Slide Number Placeholder 3"/>
          <p:cNvSpPr>
            <a:spLocks noGrp="1"/>
          </p:cNvSpPr>
          <p:nvPr>
            <p:ph type="sldNum" sz="quarter" idx="10"/>
          </p:nvPr>
        </p:nvSpPr>
        <p:spPr/>
        <p:txBody>
          <a:bodyPr/>
          <a:lstStyle/>
          <a:p>
            <a:fld id="{B545F7E8-ECB7-4B1B-BB83-5253528E40BA}" type="slidenum">
              <a:rPr lang="he-IL" altLang="en-US" smtClean="0"/>
              <a:pPr/>
              <a:t>19</a:t>
            </a:fld>
            <a:endParaRPr lang="he-IL" altLang="en-US"/>
          </a:p>
        </p:txBody>
      </p:sp>
    </p:spTree>
    <p:extLst>
      <p:ext uri="{BB962C8B-B14F-4D97-AF65-F5344CB8AC3E}">
        <p14:creationId xmlns:p14="http://schemas.microsoft.com/office/powerpoint/2010/main" val="842144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5F7E8-ECB7-4B1B-BB83-5253528E40BA}" type="slidenum">
              <a:rPr lang="he-IL" altLang="en-US" smtClean="0"/>
              <a:pPr/>
              <a:t>20</a:t>
            </a:fld>
            <a:endParaRPr lang="he-IL" altLang="en-US"/>
          </a:p>
        </p:txBody>
      </p:sp>
    </p:spTree>
    <p:extLst>
      <p:ext uri="{BB962C8B-B14F-4D97-AF65-F5344CB8AC3E}">
        <p14:creationId xmlns:p14="http://schemas.microsoft.com/office/powerpoint/2010/main" val="3176687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5F7E8-ECB7-4B1B-BB83-5253528E40BA}" type="slidenum">
              <a:rPr lang="he-IL" altLang="en-US" smtClean="0"/>
              <a:pPr/>
              <a:t>21</a:t>
            </a:fld>
            <a:endParaRPr lang="he-IL" altLang="en-US"/>
          </a:p>
        </p:txBody>
      </p:sp>
    </p:spTree>
    <p:extLst>
      <p:ext uri="{BB962C8B-B14F-4D97-AF65-F5344CB8AC3E}">
        <p14:creationId xmlns:p14="http://schemas.microsoft.com/office/powerpoint/2010/main" val="338068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en-US" dirty="0"/>
          </a:p>
        </p:txBody>
      </p:sp>
      <p:sp>
        <p:nvSpPr>
          <p:cNvPr id="4" name="Slide Number Placeholder 3"/>
          <p:cNvSpPr>
            <a:spLocks noGrp="1"/>
          </p:cNvSpPr>
          <p:nvPr>
            <p:ph type="sldNum" sz="quarter" idx="10"/>
          </p:nvPr>
        </p:nvSpPr>
        <p:spPr/>
        <p:txBody>
          <a:bodyPr/>
          <a:lstStyle/>
          <a:p>
            <a:fld id="{2D43383A-635B-4D60-AE0C-344485BCD7AF}" type="slidenum">
              <a:rPr lang="en-US" smtClean="0"/>
              <a:t>3</a:t>
            </a:fld>
            <a:endParaRPr lang="en-US"/>
          </a:p>
        </p:txBody>
      </p:sp>
    </p:spTree>
    <p:extLst>
      <p:ext uri="{BB962C8B-B14F-4D97-AF65-F5344CB8AC3E}">
        <p14:creationId xmlns:p14="http://schemas.microsoft.com/office/powerpoint/2010/main" val="3348731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5F7E8-ECB7-4B1B-BB83-5253528E40BA}" type="slidenum">
              <a:rPr lang="he-IL" altLang="en-US" smtClean="0"/>
              <a:pPr/>
              <a:t>22</a:t>
            </a:fld>
            <a:endParaRPr lang="he-IL" altLang="en-US"/>
          </a:p>
        </p:txBody>
      </p:sp>
    </p:spTree>
    <p:extLst>
      <p:ext uri="{BB962C8B-B14F-4D97-AF65-F5344CB8AC3E}">
        <p14:creationId xmlns:p14="http://schemas.microsoft.com/office/powerpoint/2010/main" val="451502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5F7E8-ECB7-4B1B-BB83-5253528E40BA}" type="slidenum">
              <a:rPr lang="he-IL" altLang="en-US" smtClean="0"/>
              <a:pPr/>
              <a:t>23</a:t>
            </a:fld>
            <a:endParaRPr lang="he-IL" altLang="en-US"/>
          </a:p>
        </p:txBody>
      </p:sp>
    </p:spTree>
    <p:extLst>
      <p:ext uri="{BB962C8B-B14F-4D97-AF65-F5344CB8AC3E}">
        <p14:creationId xmlns:p14="http://schemas.microsoft.com/office/powerpoint/2010/main" val="51515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5F7E8-ECB7-4B1B-BB83-5253528E40BA}" type="slidenum">
              <a:rPr lang="he-IL" altLang="en-US" smtClean="0"/>
              <a:pPr/>
              <a:t>24</a:t>
            </a:fld>
            <a:endParaRPr lang="he-IL" altLang="en-US"/>
          </a:p>
        </p:txBody>
      </p:sp>
    </p:spTree>
    <p:extLst>
      <p:ext uri="{BB962C8B-B14F-4D97-AF65-F5344CB8AC3E}">
        <p14:creationId xmlns:p14="http://schemas.microsoft.com/office/powerpoint/2010/main" val="1110549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b="1" dirty="0"/>
              <a:t>Mean time to detection (MTTD)</a:t>
            </a:r>
          </a:p>
          <a:p>
            <a:pPr algn="l"/>
            <a:r>
              <a:rPr lang="en-US" dirty="0"/>
              <a:t>When problems do happen, it is important that you identify them quickly. The last thing you want is to have a major partial or broad system outage and not know about it. Having robust application monitoring and good coverage in place will help you detect issues quickly. Once you detect them, you also have to fix them quickly!</a:t>
            </a:r>
          </a:p>
          <a:p>
            <a:pPr marL="0" indent="0" algn="l">
              <a:buNone/>
            </a:pPr>
            <a:r>
              <a:rPr lang="en-US" b="1" dirty="0"/>
              <a:t>Mean time to recovery (MTTR)</a:t>
            </a:r>
          </a:p>
          <a:p>
            <a:pPr algn="l"/>
            <a:r>
              <a:rPr lang="en-US" dirty="0"/>
              <a:t>This metric helps you track how long it takes to recover from failures. A key metric for the business is keeping failures to a minimum and being able to recover from them quickly. It is typically measured in hours and may refer to business hours, not clock hours.</a:t>
            </a:r>
          </a:p>
          <a:p>
            <a:pPr algn="l"/>
            <a:r>
              <a:rPr lang="en-US" dirty="0"/>
              <a:t>Having good application monitoring tools in place to quickly identify issues and quickly deploy the fix is important to reducing your MTTR.</a:t>
            </a:r>
          </a:p>
          <a:p>
            <a:pPr marL="0" indent="0" algn="l">
              <a:buNone/>
            </a:pPr>
            <a:endParaRPr lang="en-US" dirty="0"/>
          </a:p>
          <a:p>
            <a:endParaRPr lang="en-US" dirty="0"/>
          </a:p>
        </p:txBody>
      </p:sp>
      <p:sp>
        <p:nvSpPr>
          <p:cNvPr id="4" name="Slide Number Placeholder 3"/>
          <p:cNvSpPr>
            <a:spLocks noGrp="1"/>
          </p:cNvSpPr>
          <p:nvPr>
            <p:ph type="sldNum" sz="quarter" idx="10"/>
          </p:nvPr>
        </p:nvSpPr>
        <p:spPr/>
        <p:txBody>
          <a:bodyPr/>
          <a:lstStyle/>
          <a:p>
            <a:fld id="{B545F7E8-ECB7-4B1B-BB83-5253528E40BA}" type="slidenum">
              <a:rPr lang="he-IL" altLang="en-US" smtClean="0"/>
              <a:pPr/>
              <a:t>25</a:t>
            </a:fld>
            <a:endParaRPr lang="he-IL" altLang="en-US"/>
          </a:p>
        </p:txBody>
      </p:sp>
    </p:spTree>
    <p:extLst>
      <p:ext uri="{BB962C8B-B14F-4D97-AF65-F5344CB8AC3E}">
        <p14:creationId xmlns:p14="http://schemas.microsoft.com/office/powerpoint/2010/main" val="719717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המשוב על בסיס זמן-תדירות</a:t>
            </a:r>
            <a:r>
              <a:rPr lang="he-IL" baseline="0" dirty="0" smtClean="0"/>
              <a:t> הבדיקות</a:t>
            </a:r>
            <a:r>
              <a:rPr lang="he-IL" dirty="0" smtClean="0"/>
              <a:t> ותכולה</a:t>
            </a:r>
            <a:endParaRPr lang="en-US" dirty="0" smtClean="0"/>
          </a:p>
          <a:p>
            <a:r>
              <a:rPr lang="en-US" dirty="0" smtClean="0"/>
              <a:t>Based</a:t>
            </a:r>
            <a:r>
              <a:rPr lang="en-US" baseline="0" dirty="0" smtClean="0"/>
              <a:t> on the work of</a:t>
            </a:r>
          </a:p>
          <a:p>
            <a:r>
              <a:rPr lang="en-US" sz="1200" b="0" i="0" kern="1200" dirty="0" smtClean="0">
                <a:solidFill>
                  <a:schemeClr val="tx1"/>
                </a:solidFill>
                <a:effectLst/>
                <a:latin typeface="+mn-lt"/>
                <a:ea typeface="+mn-ea"/>
                <a:cs typeface="+mn-cs"/>
              </a:rPr>
              <a:t>Nilsson, </a:t>
            </a:r>
            <a:r>
              <a:rPr lang="en-US" sz="1200" b="0" i="0" kern="1200" dirty="0" err="1" smtClean="0">
                <a:solidFill>
                  <a:schemeClr val="tx1"/>
                </a:solidFill>
                <a:effectLst/>
                <a:latin typeface="+mn-lt"/>
                <a:ea typeface="+mn-ea"/>
                <a:cs typeface="+mn-cs"/>
              </a:rPr>
              <a:t>Agneta</a:t>
            </a:r>
            <a:r>
              <a:rPr lang="en-US" sz="1200" b="0" i="0" kern="1200" dirty="0" smtClean="0">
                <a:solidFill>
                  <a:schemeClr val="tx1"/>
                </a:solidFill>
                <a:effectLst/>
                <a:latin typeface="+mn-lt"/>
                <a:ea typeface="+mn-ea"/>
                <a:cs typeface="+mn-cs"/>
              </a:rPr>
              <a:t>, Jan Bosch, and Christian Berger. "Visualizing testing activities to support continuous integration: A multiple case study." </a:t>
            </a:r>
            <a:r>
              <a:rPr lang="en-US" sz="1200" b="0" i="1" kern="1200" dirty="0" smtClean="0">
                <a:solidFill>
                  <a:schemeClr val="tx1"/>
                </a:solidFill>
                <a:effectLst/>
                <a:latin typeface="+mn-lt"/>
                <a:ea typeface="+mn-ea"/>
                <a:cs typeface="+mn-cs"/>
              </a:rPr>
              <a:t>International Conference on Agile Software Development</a:t>
            </a:r>
            <a:r>
              <a:rPr lang="en-US" sz="1200" b="0" i="0" kern="1200" dirty="0" smtClean="0">
                <a:solidFill>
                  <a:schemeClr val="tx1"/>
                </a:solidFill>
                <a:effectLst/>
                <a:latin typeface="+mn-lt"/>
                <a:ea typeface="+mn-ea"/>
                <a:cs typeface="+mn-cs"/>
              </a:rPr>
              <a:t>. Springer, Cham, 2014.</a:t>
            </a:r>
            <a:endParaRPr lang="en-US" dirty="0"/>
          </a:p>
        </p:txBody>
      </p:sp>
      <p:sp>
        <p:nvSpPr>
          <p:cNvPr id="4" name="Slide Number Placeholder 3"/>
          <p:cNvSpPr>
            <a:spLocks noGrp="1"/>
          </p:cNvSpPr>
          <p:nvPr>
            <p:ph type="sldNum" sz="quarter" idx="10"/>
          </p:nvPr>
        </p:nvSpPr>
        <p:spPr/>
        <p:txBody>
          <a:bodyPr/>
          <a:lstStyle/>
          <a:p>
            <a:fld id="{B545F7E8-ECB7-4B1B-BB83-5253528E40BA}" type="slidenum">
              <a:rPr lang="he-IL" altLang="en-US" smtClean="0"/>
              <a:pPr/>
              <a:t>26</a:t>
            </a:fld>
            <a:endParaRPr lang="he-IL" altLang="en-US"/>
          </a:p>
        </p:txBody>
      </p:sp>
    </p:spTree>
    <p:extLst>
      <p:ext uri="{BB962C8B-B14F-4D97-AF65-F5344CB8AC3E}">
        <p14:creationId xmlns:p14="http://schemas.microsoft.com/office/powerpoint/2010/main" val="1799914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5F7E8-ECB7-4B1B-BB83-5253528E40BA}" type="slidenum">
              <a:rPr lang="he-IL" altLang="en-US" smtClean="0"/>
              <a:pPr/>
              <a:t>28</a:t>
            </a:fld>
            <a:endParaRPr lang="he-IL" altLang="en-US"/>
          </a:p>
        </p:txBody>
      </p:sp>
    </p:spTree>
    <p:extLst>
      <p:ext uri="{BB962C8B-B14F-4D97-AF65-F5344CB8AC3E}">
        <p14:creationId xmlns:p14="http://schemas.microsoft.com/office/powerpoint/2010/main" val="3606796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b="1" cap="all" dirty="0"/>
              <a:t>GSMFQQWN2</a:t>
            </a:r>
            <a:endParaRPr lang="he-IL" b="1" cap="all" dirty="0"/>
          </a:p>
          <a:p>
            <a:endParaRPr lang="en-US" dirty="0"/>
          </a:p>
        </p:txBody>
      </p:sp>
      <p:sp>
        <p:nvSpPr>
          <p:cNvPr id="4" name="מציין מיקום של מספר שקופית 3"/>
          <p:cNvSpPr>
            <a:spLocks noGrp="1"/>
          </p:cNvSpPr>
          <p:nvPr>
            <p:ph type="sldNum" sz="quarter" idx="10"/>
          </p:nvPr>
        </p:nvSpPr>
        <p:spPr/>
        <p:txBody>
          <a:bodyPr/>
          <a:lstStyle/>
          <a:p>
            <a:fld id="{B545F7E8-ECB7-4B1B-BB83-5253528E40BA}" type="slidenum">
              <a:rPr lang="he-IL" altLang="en-US" smtClean="0"/>
              <a:pPr/>
              <a:t>29</a:t>
            </a:fld>
            <a:endParaRPr lang="he-IL" altLang="en-US"/>
          </a:p>
        </p:txBody>
      </p:sp>
    </p:spTree>
    <p:extLst>
      <p:ext uri="{BB962C8B-B14F-4D97-AF65-F5344CB8AC3E}">
        <p14:creationId xmlns:p14="http://schemas.microsoft.com/office/powerpoint/2010/main" val="3196821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43383A-635B-4D60-AE0C-344485BCD7AF}" type="slidenum">
              <a:rPr lang="en-US" smtClean="0"/>
              <a:t>5</a:t>
            </a:fld>
            <a:endParaRPr lang="en-US"/>
          </a:p>
        </p:txBody>
      </p:sp>
    </p:spTree>
    <p:extLst>
      <p:ext uri="{BB962C8B-B14F-4D97-AF65-F5344CB8AC3E}">
        <p14:creationId xmlns:p14="http://schemas.microsoft.com/office/powerpoint/2010/main" val="1432217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43383A-635B-4D60-AE0C-344485BCD7AF}" type="slidenum">
              <a:rPr lang="en-US" smtClean="0"/>
              <a:t>6</a:t>
            </a:fld>
            <a:endParaRPr lang="en-US"/>
          </a:p>
        </p:txBody>
      </p:sp>
    </p:spTree>
    <p:extLst>
      <p:ext uri="{BB962C8B-B14F-4D97-AF65-F5344CB8AC3E}">
        <p14:creationId xmlns:p14="http://schemas.microsoft.com/office/powerpoint/2010/main" val="570631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2D43383A-635B-4D60-AE0C-344485BCD7AF}" type="slidenum">
              <a:rPr lang="en-US" smtClean="0"/>
              <a:t>7</a:t>
            </a:fld>
            <a:endParaRPr lang="en-US"/>
          </a:p>
        </p:txBody>
      </p:sp>
    </p:spTree>
    <p:extLst>
      <p:ext uri="{BB962C8B-B14F-4D97-AF65-F5344CB8AC3E}">
        <p14:creationId xmlns:p14="http://schemas.microsoft.com/office/powerpoint/2010/main" val="845488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43383A-635B-4D60-AE0C-344485BCD7AF}" type="slidenum">
              <a:rPr lang="en-US" smtClean="0"/>
              <a:t>8</a:t>
            </a:fld>
            <a:endParaRPr lang="en-US"/>
          </a:p>
        </p:txBody>
      </p:sp>
    </p:spTree>
    <p:extLst>
      <p:ext uri="{BB962C8B-B14F-4D97-AF65-F5344CB8AC3E}">
        <p14:creationId xmlns:p14="http://schemas.microsoft.com/office/powerpoint/2010/main" val="3616089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endParaRPr lang="en-US" dirty="0"/>
          </a:p>
        </p:txBody>
      </p:sp>
      <p:sp>
        <p:nvSpPr>
          <p:cNvPr id="4" name="מציין מיקום של מספר שקופית 3"/>
          <p:cNvSpPr>
            <a:spLocks noGrp="1"/>
          </p:cNvSpPr>
          <p:nvPr>
            <p:ph type="sldNum" sz="quarter" idx="10"/>
          </p:nvPr>
        </p:nvSpPr>
        <p:spPr/>
        <p:txBody>
          <a:bodyPr/>
          <a:lstStyle/>
          <a:p>
            <a:fld id="{4717608E-E47D-470E-8374-7F3B67390F40}" type="slidenum">
              <a:rPr lang="en-US" smtClean="0"/>
              <a:t>9</a:t>
            </a:fld>
            <a:endParaRPr lang="en-US"/>
          </a:p>
        </p:txBody>
      </p:sp>
    </p:spTree>
    <p:extLst>
      <p:ext uri="{BB962C8B-B14F-4D97-AF65-F5344CB8AC3E}">
        <p14:creationId xmlns:p14="http://schemas.microsoft.com/office/powerpoint/2010/main" val="1933320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5F7E8-ECB7-4B1B-BB83-5253528E40BA}" type="slidenum">
              <a:rPr lang="he-IL" altLang="en-US" smtClean="0"/>
              <a:pPr/>
              <a:t>10</a:t>
            </a:fld>
            <a:endParaRPr lang="he-IL" altLang="en-US"/>
          </a:p>
        </p:txBody>
      </p:sp>
    </p:spTree>
    <p:extLst>
      <p:ext uri="{BB962C8B-B14F-4D97-AF65-F5344CB8AC3E}">
        <p14:creationId xmlns:p14="http://schemas.microsoft.com/office/powerpoint/2010/main" val="2163322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B545F7E8-ECB7-4B1B-BB83-5253528E40BA}" type="slidenum">
              <a:rPr lang="he-IL" altLang="en-US" smtClean="0"/>
              <a:pPr/>
              <a:t>11</a:t>
            </a:fld>
            <a:endParaRPr lang="he-IL" altLang="en-US"/>
          </a:p>
        </p:txBody>
      </p:sp>
    </p:spTree>
    <p:extLst>
      <p:ext uri="{BB962C8B-B14F-4D97-AF65-F5344CB8AC3E}">
        <p14:creationId xmlns:p14="http://schemas.microsoft.com/office/powerpoint/2010/main" val="3585880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cxnSp>
        <p:nvCxnSpPr>
          <p:cNvPr id="4" name="Straight Connector 8"/>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5" name="Date Placeholder 3"/>
          <p:cNvSpPr>
            <a:spLocks noGrp="1"/>
          </p:cNvSpPr>
          <p:nvPr>
            <p:ph type="dt" sz="half" idx="10"/>
          </p:nvPr>
        </p:nvSpPr>
        <p:spPr/>
        <p:txBody>
          <a:bodyPr/>
          <a:lstStyle>
            <a:lvl1pPr>
              <a:defRPr/>
            </a:lvl1pPr>
          </a:lstStyle>
          <a:p>
            <a:pPr>
              <a:defRPr/>
            </a:pPr>
            <a:fld id="{00C3FC08-3058-4683-9592-293CD8993AB7}" type="datetime8">
              <a:rPr lang="he-IL"/>
              <a:pPr>
                <a:defRPr/>
              </a:pPr>
              <a:t>18 אפריל 21</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fld id="{E05D1FF0-F4F6-4BA9-9D80-A21E85A94CA9}" type="slidenum">
              <a:rPr lang="he-IL" altLang="en-US"/>
              <a:pPr/>
              <a:t>‹#›</a:t>
            </a:fld>
            <a:endParaRPr lang="he-IL" altLang="en-US"/>
          </a:p>
        </p:txBody>
      </p:sp>
    </p:spTree>
    <p:extLst>
      <p:ext uri="{BB962C8B-B14F-4D97-AF65-F5344CB8AC3E}">
        <p14:creationId xmlns:p14="http://schemas.microsoft.com/office/powerpoint/2010/main" val="4082359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lvl1pPr>
              <a:defRPr/>
            </a:lvl1pPr>
          </a:lstStyle>
          <a:p>
            <a:pPr>
              <a:defRPr/>
            </a:pPr>
            <a:fld id="{3128C405-0A73-4A77-82BF-52958162BC81}" type="datetime8">
              <a:rPr lang="he-IL"/>
              <a:pPr>
                <a:defRPr/>
              </a:pPr>
              <a:t>18 אפריל 21</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fld id="{1730CCB1-1527-4727-806B-DCAF443ED71D}" type="slidenum">
              <a:rPr lang="he-IL" altLang="en-US"/>
              <a:pPr/>
              <a:t>‹#›</a:t>
            </a:fld>
            <a:endParaRPr lang="he-IL" altLang="en-US"/>
          </a:p>
        </p:txBody>
      </p:sp>
    </p:spTree>
    <p:extLst>
      <p:ext uri="{BB962C8B-B14F-4D97-AF65-F5344CB8AC3E}">
        <p14:creationId xmlns:p14="http://schemas.microsoft.com/office/powerpoint/2010/main" val="58923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lvl1pPr>
              <a:defRPr/>
            </a:lvl1pPr>
          </a:lstStyle>
          <a:p>
            <a:pPr>
              <a:defRPr/>
            </a:pPr>
            <a:fld id="{4FEF56B2-35A9-49DC-8ECA-FD9EB6F2C84A}" type="datetime8">
              <a:rPr lang="he-IL"/>
              <a:pPr>
                <a:defRPr/>
              </a:pPr>
              <a:t>18 אפריל 21</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fld id="{D3D91C1D-6A19-4DE3-8707-8225333A7E50}" type="slidenum">
              <a:rPr lang="he-IL" altLang="en-US"/>
              <a:pPr/>
              <a:t>‹#›</a:t>
            </a:fld>
            <a:endParaRPr lang="he-IL" altLang="en-US"/>
          </a:p>
        </p:txBody>
      </p:sp>
    </p:spTree>
    <p:extLst>
      <p:ext uri="{BB962C8B-B14F-4D97-AF65-F5344CB8AC3E}">
        <p14:creationId xmlns:p14="http://schemas.microsoft.com/office/powerpoint/2010/main" val="142215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lvl1pPr>
              <a:defRPr/>
            </a:lvl1pPr>
          </a:lstStyle>
          <a:p>
            <a:pPr>
              <a:defRPr/>
            </a:pPr>
            <a:fld id="{67C8332D-C30B-43B2-95E6-0B245FFABD5E}" type="datetime8">
              <a:rPr lang="he-IL"/>
              <a:pPr>
                <a:defRPr/>
              </a:pPr>
              <a:t>18 אפריל 21</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fld id="{ED758699-0C14-4487-AE4F-9754BF5A1A64}" type="slidenum">
              <a:rPr lang="he-IL" altLang="en-US"/>
              <a:pPr/>
              <a:t>‹#›</a:t>
            </a:fld>
            <a:endParaRPr lang="he-IL" altLang="en-US"/>
          </a:p>
        </p:txBody>
      </p:sp>
    </p:spTree>
    <p:extLst>
      <p:ext uri="{BB962C8B-B14F-4D97-AF65-F5344CB8AC3E}">
        <p14:creationId xmlns:p14="http://schemas.microsoft.com/office/powerpoint/2010/main" val="1342874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bg2"/>
        </a:solidFill>
        <a:effectLst/>
      </p:bgPr>
    </p:bg>
    <p:spTree>
      <p:nvGrpSpPr>
        <p:cNvPr id="1" name=""/>
        <p:cNvGrpSpPr/>
        <p:nvPr/>
      </p:nvGrpSpPr>
      <p:grpSpPr>
        <a:xfrm>
          <a:off x="0" y="0"/>
          <a:ext cx="0" cy="0"/>
          <a:chOff x="0" y="0"/>
          <a:chExt cx="0" cy="0"/>
        </a:xfrm>
      </p:grpSpPr>
      <p:cxnSp>
        <p:nvCxnSpPr>
          <p:cNvPr id="4" name="Straight Connector 8"/>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5" name="Date Placeholder 3"/>
          <p:cNvSpPr>
            <a:spLocks noGrp="1"/>
          </p:cNvSpPr>
          <p:nvPr>
            <p:ph type="dt" sz="half" idx="10"/>
          </p:nvPr>
        </p:nvSpPr>
        <p:spPr/>
        <p:txBody>
          <a:bodyPr/>
          <a:lstStyle>
            <a:lvl1pPr>
              <a:defRPr/>
            </a:lvl1pPr>
          </a:lstStyle>
          <a:p>
            <a:pPr>
              <a:defRPr/>
            </a:pPr>
            <a:fld id="{217B1017-8615-479F-A786-5898DB2E0D6E}" type="datetime8">
              <a:rPr lang="he-IL"/>
              <a:pPr>
                <a:defRPr/>
              </a:pPr>
              <a:t>18 אפריל 21</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fld id="{E2B2BA97-291D-4F2E-A27A-543DC4B65DBE}" type="slidenum">
              <a:rPr lang="he-IL" altLang="en-US"/>
              <a:pPr/>
              <a:t>‹#›</a:t>
            </a:fld>
            <a:endParaRPr lang="he-IL" altLang="en-US"/>
          </a:p>
        </p:txBody>
      </p:sp>
    </p:spTree>
    <p:extLst>
      <p:ext uri="{BB962C8B-B14F-4D97-AF65-F5344CB8AC3E}">
        <p14:creationId xmlns:p14="http://schemas.microsoft.com/office/powerpoint/2010/main" val="26121125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3"/>
          <p:cNvSpPr>
            <a:spLocks noGrp="1"/>
          </p:cNvSpPr>
          <p:nvPr>
            <p:ph type="dt" sz="half" idx="10"/>
          </p:nvPr>
        </p:nvSpPr>
        <p:spPr/>
        <p:txBody>
          <a:bodyPr/>
          <a:lstStyle>
            <a:lvl1pPr>
              <a:defRPr/>
            </a:lvl1pPr>
          </a:lstStyle>
          <a:p>
            <a:pPr>
              <a:defRPr/>
            </a:pPr>
            <a:fld id="{D076D841-C363-4F48-8B21-E012E850242B}" type="datetime8">
              <a:rPr lang="he-IL"/>
              <a:pPr>
                <a:defRPr/>
              </a:pPr>
              <a:t>18 אפריל 21</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fld id="{2D6D9FC5-8BCF-4134-AE11-41DDEAF84B56}" type="slidenum">
              <a:rPr lang="he-IL" altLang="en-US"/>
              <a:pPr/>
              <a:t>‹#›</a:t>
            </a:fld>
            <a:endParaRPr lang="he-IL" altLang="en-US"/>
          </a:p>
        </p:txBody>
      </p:sp>
    </p:spTree>
    <p:extLst>
      <p:ext uri="{BB962C8B-B14F-4D97-AF65-F5344CB8AC3E}">
        <p14:creationId xmlns:p14="http://schemas.microsoft.com/office/powerpoint/2010/main" val="45754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cxnSp>
        <p:nvCxnSpPr>
          <p:cNvPr id="7" name="Straight Connector 8"/>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8" name="Date Placeholder 6"/>
          <p:cNvSpPr>
            <a:spLocks noGrp="1"/>
          </p:cNvSpPr>
          <p:nvPr>
            <p:ph type="dt" sz="half" idx="10"/>
          </p:nvPr>
        </p:nvSpPr>
        <p:spPr/>
        <p:txBody>
          <a:bodyPr/>
          <a:lstStyle>
            <a:lvl1pPr>
              <a:defRPr/>
            </a:lvl1pPr>
          </a:lstStyle>
          <a:p>
            <a:pPr>
              <a:defRPr/>
            </a:pPr>
            <a:fld id="{102A75E0-7488-4DB5-B514-3B28F63CD9A4}" type="datetime8">
              <a:rPr lang="he-IL"/>
              <a:pPr>
                <a:defRPr/>
              </a:pPr>
              <a:t>18 אפריל 21</a:t>
            </a:fld>
            <a:endParaRPr lang="he-IL"/>
          </a:p>
        </p:txBody>
      </p:sp>
      <p:sp>
        <p:nvSpPr>
          <p:cNvPr id="9" name="Footer Placeholder 7"/>
          <p:cNvSpPr>
            <a:spLocks noGrp="1"/>
          </p:cNvSpPr>
          <p:nvPr>
            <p:ph type="ftr" sz="quarter" idx="11"/>
          </p:nvPr>
        </p:nvSpPr>
        <p:spPr/>
        <p:txBody>
          <a:bodyPr/>
          <a:lstStyle>
            <a:lvl1pPr>
              <a:defRPr/>
            </a:lvl1pPr>
          </a:lstStyle>
          <a:p>
            <a:pPr>
              <a:defRPr/>
            </a:pPr>
            <a:endParaRPr lang="he-IL"/>
          </a:p>
        </p:txBody>
      </p:sp>
      <p:sp>
        <p:nvSpPr>
          <p:cNvPr id="10" name="Slide Number Placeholder 8"/>
          <p:cNvSpPr>
            <a:spLocks noGrp="1"/>
          </p:cNvSpPr>
          <p:nvPr>
            <p:ph type="sldNum" sz="quarter" idx="12"/>
          </p:nvPr>
        </p:nvSpPr>
        <p:spPr/>
        <p:txBody>
          <a:bodyPr/>
          <a:lstStyle>
            <a:lvl1pPr>
              <a:defRPr/>
            </a:lvl1pPr>
          </a:lstStyle>
          <a:p>
            <a:fld id="{B6899D71-2D3F-41A7-8A05-4408758D3924}" type="slidenum">
              <a:rPr lang="he-IL" altLang="en-US"/>
              <a:pPr/>
              <a:t>‹#›</a:t>
            </a:fld>
            <a:endParaRPr lang="he-IL" altLang="en-US"/>
          </a:p>
        </p:txBody>
      </p:sp>
    </p:spTree>
    <p:extLst>
      <p:ext uri="{BB962C8B-B14F-4D97-AF65-F5344CB8AC3E}">
        <p14:creationId xmlns:p14="http://schemas.microsoft.com/office/powerpoint/2010/main" val="210096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3"/>
          <p:cNvSpPr>
            <a:spLocks noGrp="1"/>
          </p:cNvSpPr>
          <p:nvPr>
            <p:ph type="dt" sz="half" idx="10"/>
          </p:nvPr>
        </p:nvSpPr>
        <p:spPr/>
        <p:txBody>
          <a:bodyPr/>
          <a:lstStyle>
            <a:lvl1pPr>
              <a:defRPr/>
            </a:lvl1pPr>
          </a:lstStyle>
          <a:p>
            <a:pPr>
              <a:defRPr/>
            </a:pPr>
            <a:fld id="{59E4610C-FD86-4749-9420-0C315D9C93DB}" type="datetime8">
              <a:rPr lang="he-IL"/>
              <a:pPr>
                <a:defRPr/>
              </a:pPr>
              <a:t>18 אפריל 21</a:t>
            </a:fld>
            <a:endParaRPr lang="he-IL"/>
          </a:p>
        </p:txBody>
      </p:sp>
      <p:sp>
        <p:nvSpPr>
          <p:cNvPr id="4" name="Footer Placeholder 4"/>
          <p:cNvSpPr>
            <a:spLocks noGrp="1"/>
          </p:cNvSpPr>
          <p:nvPr>
            <p:ph type="ftr" sz="quarter" idx="11"/>
          </p:nvPr>
        </p:nvSpPr>
        <p:spPr/>
        <p:txBody>
          <a:bodyPr/>
          <a:lstStyle>
            <a:lvl1pPr>
              <a:defRPr/>
            </a:lvl1pPr>
          </a:lstStyle>
          <a:p>
            <a:pPr>
              <a:defRPr/>
            </a:pPr>
            <a:endParaRPr lang="he-IL"/>
          </a:p>
        </p:txBody>
      </p:sp>
      <p:sp>
        <p:nvSpPr>
          <p:cNvPr id="5" name="Slide Number Placeholder 5"/>
          <p:cNvSpPr>
            <a:spLocks noGrp="1"/>
          </p:cNvSpPr>
          <p:nvPr>
            <p:ph type="sldNum" sz="quarter" idx="12"/>
          </p:nvPr>
        </p:nvSpPr>
        <p:spPr/>
        <p:txBody>
          <a:bodyPr/>
          <a:lstStyle>
            <a:lvl1pPr>
              <a:defRPr/>
            </a:lvl1pPr>
          </a:lstStyle>
          <a:p>
            <a:fld id="{65AD445D-12E5-43F1-8C38-7DE10404EF81}" type="slidenum">
              <a:rPr lang="he-IL" altLang="en-US"/>
              <a:pPr/>
              <a:t>‹#›</a:t>
            </a:fld>
            <a:endParaRPr lang="he-IL" altLang="en-US"/>
          </a:p>
        </p:txBody>
      </p:sp>
    </p:spTree>
    <p:extLst>
      <p:ext uri="{BB962C8B-B14F-4D97-AF65-F5344CB8AC3E}">
        <p14:creationId xmlns:p14="http://schemas.microsoft.com/office/powerpoint/2010/main" val="221161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41033D-7660-4D2C-9FA6-A58894A3EFF7}" type="datetime8">
              <a:rPr lang="he-IL"/>
              <a:pPr>
                <a:defRPr/>
              </a:pPr>
              <a:t>18 אפריל 21</a:t>
            </a:fld>
            <a:endParaRPr lang="he-IL"/>
          </a:p>
        </p:txBody>
      </p:sp>
      <p:sp>
        <p:nvSpPr>
          <p:cNvPr id="3" name="Footer Placeholder 4"/>
          <p:cNvSpPr>
            <a:spLocks noGrp="1"/>
          </p:cNvSpPr>
          <p:nvPr>
            <p:ph type="ftr" sz="quarter" idx="11"/>
          </p:nvPr>
        </p:nvSpPr>
        <p:spPr/>
        <p:txBody>
          <a:bodyPr/>
          <a:lstStyle>
            <a:lvl1pPr>
              <a:defRPr/>
            </a:lvl1pPr>
          </a:lstStyle>
          <a:p>
            <a:pPr>
              <a:defRPr/>
            </a:pPr>
            <a:endParaRPr lang="he-IL"/>
          </a:p>
        </p:txBody>
      </p:sp>
      <p:sp>
        <p:nvSpPr>
          <p:cNvPr id="4" name="Slide Number Placeholder 5"/>
          <p:cNvSpPr>
            <a:spLocks noGrp="1"/>
          </p:cNvSpPr>
          <p:nvPr>
            <p:ph type="sldNum" sz="quarter" idx="12"/>
          </p:nvPr>
        </p:nvSpPr>
        <p:spPr/>
        <p:txBody>
          <a:bodyPr/>
          <a:lstStyle>
            <a:lvl1pPr>
              <a:defRPr/>
            </a:lvl1pPr>
          </a:lstStyle>
          <a:p>
            <a:fld id="{D5D97ED7-650C-4D98-9D80-7300128F6ECC}" type="slidenum">
              <a:rPr lang="he-IL" altLang="en-US"/>
              <a:pPr/>
              <a:t>‹#›</a:t>
            </a:fld>
            <a:endParaRPr lang="he-IL" altLang="en-US"/>
          </a:p>
        </p:txBody>
      </p:sp>
    </p:spTree>
    <p:extLst>
      <p:ext uri="{BB962C8B-B14F-4D97-AF65-F5344CB8AC3E}">
        <p14:creationId xmlns:p14="http://schemas.microsoft.com/office/powerpoint/2010/main" val="54540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cxnSp>
        <p:nvCxnSpPr>
          <p:cNvPr id="5" name="Straight Connector 8"/>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6" name="Date Placeholder 4"/>
          <p:cNvSpPr>
            <a:spLocks noGrp="1"/>
          </p:cNvSpPr>
          <p:nvPr>
            <p:ph type="dt" sz="half" idx="10"/>
          </p:nvPr>
        </p:nvSpPr>
        <p:spPr/>
        <p:txBody>
          <a:bodyPr/>
          <a:lstStyle>
            <a:lvl1pPr>
              <a:defRPr/>
            </a:lvl1pPr>
          </a:lstStyle>
          <a:p>
            <a:pPr>
              <a:defRPr/>
            </a:pPr>
            <a:fld id="{39D8E54C-69B9-463C-BE64-A7F4DF39FD1A}" type="datetime8">
              <a:rPr lang="he-IL"/>
              <a:pPr>
                <a:defRPr/>
              </a:pPr>
              <a:t>18 אפריל 21</a:t>
            </a:fld>
            <a:endParaRPr lang="he-IL"/>
          </a:p>
        </p:txBody>
      </p:sp>
      <p:sp>
        <p:nvSpPr>
          <p:cNvPr id="7" name="Footer Placeholder 5"/>
          <p:cNvSpPr>
            <a:spLocks noGrp="1"/>
          </p:cNvSpPr>
          <p:nvPr>
            <p:ph type="ftr" sz="quarter" idx="11"/>
          </p:nvPr>
        </p:nvSpPr>
        <p:spPr/>
        <p:txBody>
          <a:bodyPr/>
          <a:lstStyle>
            <a:lvl1pPr>
              <a:defRPr/>
            </a:lvl1pPr>
          </a:lstStyle>
          <a:p>
            <a:pPr>
              <a:defRPr/>
            </a:pPr>
            <a:endParaRPr lang="he-IL"/>
          </a:p>
        </p:txBody>
      </p:sp>
      <p:sp>
        <p:nvSpPr>
          <p:cNvPr id="8" name="Slide Number Placeholder 6"/>
          <p:cNvSpPr>
            <a:spLocks noGrp="1"/>
          </p:cNvSpPr>
          <p:nvPr>
            <p:ph type="sldNum" sz="quarter" idx="12"/>
          </p:nvPr>
        </p:nvSpPr>
        <p:spPr/>
        <p:txBody>
          <a:bodyPr/>
          <a:lstStyle>
            <a:lvl1pPr>
              <a:defRPr/>
            </a:lvl1pPr>
          </a:lstStyle>
          <a:p>
            <a:fld id="{A4CED36F-6CA9-4D26-BAF1-192588446C18}" type="slidenum">
              <a:rPr lang="he-IL" altLang="en-US"/>
              <a:pPr/>
              <a:t>‹#›</a:t>
            </a:fld>
            <a:endParaRPr lang="he-IL" altLang="en-US"/>
          </a:p>
        </p:txBody>
      </p:sp>
    </p:spTree>
    <p:extLst>
      <p:ext uri="{BB962C8B-B14F-4D97-AF65-F5344CB8AC3E}">
        <p14:creationId xmlns:p14="http://schemas.microsoft.com/office/powerpoint/2010/main" val="138907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a:t>לחץ על הסמל כדי להוסיף תמונה</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3"/>
          <p:cNvSpPr>
            <a:spLocks noGrp="1"/>
          </p:cNvSpPr>
          <p:nvPr>
            <p:ph type="dt" sz="half" idx="10"/>
          </p:nvPr>
        </p:nvSpPr>
        <p:spPr/>
        <p:txBody>
          <a:bodyPr/>
          <a:lstStyle>
            <a:lvl1pPr>
              <a:defRPr/>
            </a:lvl1pPr>
          </a:lstStyle>
          <a:p>
            <a:pPr>
              <a:defRPr/>
            </a:pPr>
            <a:fld id="{0C423D8B-8D04-4DC7-849F-F7DD39B43ABF}" type="datetime8">
              <a:rPr lang="he-IL"/>
              <a:pPr>
                <a:defRPr/>
              </a:pPr>
              <a:t>18 אפריל 21</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fld id="{93563395-4317-490E-899E-8A9C9029AEFB}" type="slidenum">
              <a:rPr lang="he-IL" altLang="en-US"/>
              <a:pPr/>
              <a:t>‹#›</a:t>
            </a:fld>
            <a:endParaRPr lang="he-IL" altLang="en-US"/>
          </a:p>
        </p:txBody>
      </p:sp>
    </p:spTree>
    <p:extLst>
      <p:ext uri="{BB962C8B-B14F-4D97-AF65-F5344CB8AC3E}">
        <p14:creationId xmlns:p14="http://schemas.microsoft.com/office/powerpoint/2010/main" val="2152186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en-US"/>
              <a:t>לחץ כדי לערוך סגנונות טקסט של תבנית בסיס</a:t>
            </a:r>
          </a:p>
          <a:p>
            <a:pPr lvl="1"/>
            <a:r>
              <a:rPr lang="he-IL" altLang="en-US"/>
              <a:t>רמה שנייה</a:t>
            </a:r>
          </a:p>
          <a:p>
            <a:pPr lvl="2"/>
            <a:r>
              <a:rPr lang="he-IL" altLang="en-US"/>
              <a:t>רמה שלישית</a:t>
            </a:r>
          </a:p>
          <a:p>
            <a:pPr lvl="3"/>
            <a:r>
              <a:rPr lang="he-IL" altLang="en-US"/>
              <a:t>רמה רביעית</a:t>
            </a:r>
          </a:p>
          <a:p>
            <a:pPr lvl="4"/>
            <a:r>
              <a:rPr lang="he-IL" altLang="en-US"/>
              <a:t>רמה חמישית</a:t>
            </a:r>
            <a:endParaRPr lang="en-US" altLang="en-US"/>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cs typeface="+mn-cs"/>
              </a:defRPr>
            </a:lvl1pPr>
          </a:lstStyle>
          <a:p>
            <a:pPr>
              <a:defRPr/>
            </a:pPr>
            <a:fld id="{9BE6E62F-948D-4518-A665-B70C468A17B8}" type="datetime8">
              <a:rPr lang="he-IL"/>
              <a:pPr>
                <a:defRPr/>
              </a:pPr>
              <a:t>18 אפריל 21</a:t>
            </a:fld>
            <a:endParaRPr lang="he-IL"/>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fontAlgn="auto">
              <a:spcBef>
                <a:spcPts val="0"/>
              </a:spcBef>
              <a:spcAft>
                <a:spcPts val="0"/>
              </a:spcAft>
              <a:defRPr sz="1200">
                <a:solidFill>
                  <a:srgbClr val="FFFFFF"/>
                </a:solidFill>
                <a:latin typeface="+mn-lt"/>
                <a:cs typeface="+mn-cs"/>
              </a:defRPr>
            </a:lvl1pPr>
          </a:lstStyle>
          <a:p>
            <a:pPr>
              <a:defRPr/>
            </a:pPr>
            <a:endParaRPr lang="he-IL"/>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prstTxWarp prst="textNoShape">
              <a:avLst/>
            </a:prstTxWarp>
          </a:bodyPr>
          <a:lstStyle>
            <a:lvl1pPr algn="l">
              <a:defRPr sz="1400" b="1">
                <a:solidFill>
                  <a:srgbClr val="FFFFFF"/>
                </a:solidFill>
              </a:defRPr>
            </a:lvl1pPr>
          </a:lstStyle>
          <a:p>
            <a:fld id="{D7D8E714-838F-432B-B4C8-355B98BFD75F}" type="slidenum">
              <a:rPr lang="he-IL" altLang="en-US"/>
              <a:pPr/>
              <a:t>‹#›</a:t>
            </a:fld>
            <a:endParaRPr lang="he-IL" altLang="en-US"/>
          </a:p>
        </p:txBody>
      </p:sp>
    </p:spTree>
  </p:cSld>
  <p:clrMap bg1="lt1" tx1="dk1" bg2="lt2" tx2="dk2" accent1="accent1" accent2="accent2" accent3="accent3" accent4="accent4" accent5="accent5" accent6="accent6" hlink="hlink" folHlink="folHlink"/>
  <p:sldLayoutIdLst>
    <p:sldLayoutId id="2147483685" r:id="rId1"/>
    <p:sldLayoutId id="2147483678" r:id="rId2"/>
    <p:sldLayoutId id="2147483686" r:id="rId3"/>
    <p:sldLayoutId id="2147483679" r:id="rId4"/>
    <p:sldLayoutId id="2147483687" r:id="rId5"/>
    <p:sldLayoutId id="2147483680" r:id="rId6"/>
    <p:sldLayoutId id="2147483681" r:id="rId7"/>
    <p:sldLayoutId id="2147483688" r:id="rId8"/>
    <p:sldLayoutId id="2147483682" r:id="rId9"/>
    <p:sldLayoutId id="2147483683" r:id="rId10"/>
    <p:sldLayoutId id="2147483684" r:id="rId11"/>
  </p:sldLayoutIdLst>
  <p:hf hdr="0" ftr="0" dt="0"/>
  <p:txStyles>
    <p:titleStyle>
      <a:lvl1pPr algn="l" rtl="1" eaLnBrk="1" fontAlgn="base" hangingPunct="1">
        <a:spcBef>
          <a:spcPct val="0"/>
        </a:spcBef>
        <a:spcAft>
          <a:spcPct val="0"/>
        </a:spcAft>
        <a:defRPr sz="4000" kern="1200" spc="-100">
          <a:solidFill>
            <a:schemeClr val="tx2"/>
          </a:solidFill>
          <a:latin typeface="+mj-lt"/>
          <a:ea typeface="+mj-ea"/>
          <a:cs typeface="+mj-cs"/>
        </a:defRPr>
      </a:lvl1pPr>
      <a:lvl2pPr algn="l" rtl="1" eaLnBrk="1" fontAlgn="base" hangingPunct="1">
        <a:spcBef>
          <a:spcPct val="0"/>
        </a:spcBef>
        <a:spcAft>
          <a:spcPct val="0"/>
        </a:spcAft>
        <a:defRPr sz="4000">
          <a:solidFill>
            <a:schemeClr val="tx2"/>
          </a:solidFill>
          <a:latin typeface="Arial" panose="020B0604020202020204" pitchFamily="34" charset="0"/>
          <a:cs typeface="Arial" panose="020B0604020202020204" pitchFamily="34" charset="0"/>
        </a:defRPr>
      </a:lvl2pPr>
      <a:lvl3pPr algn="l" rtl="1" eaLnBrk="1" fontAlgn="base" hangingPunct="1">
        <a:spcBef>
          <a:spcPct val="0"/>
        </a:spcBef>
        <a:spcAft>
          <a:spcPct val="0"/>
        </a:spcAft>
        <a:defRPr sz="4000">
          <a:solidFill>
            <a:schemeClr val="tx2"/>
          </a:solidFill>
          <a:latin typeface="Arial" panose="020B0604020202020204" pitchFamily="34" charset="0"/>
          <a:cs typeface="Arial" panose="020B0604020202020204" pitchFamily="34" charset="0"/>
        </a:defRPr>
      </a:lvl3pPr>
      <a:lvl4pPr algn="l" rtl="1" eaLnBrk="1" fontAlgn="base" hangingPunct="1">
        <a:spcBef>
          <a:spcPct val="0"/>
        </a:spcBef>
        <a:spcAft>
          <a:spcPct val="0"/>
        </a:spcAft>
        <a:defRPr sz="4000">
          <a:solidFill>
            <a:schemeClr val="tx2"/>
          </a:solidFill>
          <a:latin typeface="Arial" panose="020B0604020202020204" pitchFamily="34" charset="0"/>
          <a:cs typeface="Arial" panose="020B0604020202020204" pitchFamily="34" charset="0"/>
        </a:defRPr>
      </a:lvl4pPr>
      <a:lvl5pPr algn="l" rtl="1" eaLnBrk="1" fontAlgn="base" hangingPunct="1">
        <a:spcBef>
          <a:spcPct val="0"/>
        </a:spcBef>
        <a:spcAft>
          <a:spcPct val="0"/>
        </a:spcAft>
        <a:defRPr sz="4000">
          <a:solidFill>
            <a:schemeClr val="tx2"/>
          </a:solidFill>
          <a:latin typeface="Arial" panose="020B0604020202020204" pitchFamily="34" charset="0"/>
          <a:cs typeface="Arial" panose="020B0604020202020204" pitchFamily="34" charset="0"/>
        </a:defRPr>
      </a:lvl5pPr>
      <a:lvl6pPr marL="457200" algn="l" rtl="1" eaLnBrk="1" fontAlgn="base" hangingPunct="1">
        <a:spcBef>
          <a:spcPct val="0"/>
        </a:spcBef>
        <a:spcAft>
          <a:spcPct val="0"/>
        </a:spcAft>
        <a:defRPr sz="4000">
          <a:solidFill>
            <a:schemeClr val="tx2"/>
          </a:solidFill>
          <a:latin typeface="Arial" panose="020B0604020202020204" pitchFamily="34" charset="0"/>
          <a:cs typeface="Arial" panose="020B0604020202020204" pitchFamily="34" charset="0"/>
        </a:defRPr>
      </a:lvl6pPr>
      <a:lvl7pPr marL="914400" algn="l" rtl="1" eaLnBrk="1" fontAlgn="base" hangingPunct="1">
        <a:spcBef>
          <a:spcPct val="0"/>
        </a:spcBef>
        <a:spcAft>
          <a:spcPct val="0"/>
        </a:spcAft>
        <a:defRPr sz="4000">
          <a:solidFill>
            <a:schemeClr val="tx2"/>
          </a:solidFill>
          <a:latin typeface="Arial" panose="020B0604020202020204" pitchFamily="34" charset="0"/>
          <a:cs typeface="Arial" panose="020B0604020202020204" pitchFamily="34" charset="0"/>
        </a:defRPr>
      </a:lvl7pPr>
      <a:lvl8pPr marL="1371600" algn="l" rtl="1" eaLnBrk="1" fontAlgn="base" hangingPunct="1">
        <a:spcBef>
          <a:spcPct val="0"/>
        </a:spcBef>
        <a:spcAft>
          <a:spcPct val="0"/>
        </a:spcAft>
        <a:defRPr sz="4000">
          <a:solidFill>
            <a:schemeClr val="tx2"/>
          </a:solidFill>
          <a:latin typeface="Arial" panose="020B0604020202020204" pitchFamily="34" charset="0"/>
          <a:cs typeface="Arial" panose="020B0604020202020204" pitchFamily="34" charset="0"/>
        </a:defRPr>
      </a:lvl8pPr>
      <a:lvl9pPr marL="1828800" algn="l" rtl="1" eaLnBrk="1" fontAlgn="base" hangingPunct="1">
        <a:spcBef>
          <a:spcPct val="0"/>
        </a:spcBef>
        <a:spcAft>
          <a:spcPct val="0"/>
        </a:spcAft>
        <a:defRPr sz="4000">
          <a:solidFill>
            <a:schemeClr val="tx2"/>
          </a:solidFill>
          <a:latin typeface="Arial" panose="020B0604020202020204" pitchFamily="34" charset="0"/>
          <a:cs typeface="Arial" panose="020B0604020202020204" pitchFamily="34" charset="0"/>
        </a:defRPr>
      </a:lvl9pPr>
    </p:titleStyle>
    <p:bodyStyle>
      <a:lvl1pPr marL="182563" indent="-182563" algn="r" rtl="1" eaLnBrk="1" fontAlgn="base" hangingPunct="1">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r" rtl="1" eaLnBrk="1" fontAlgn="base" hangingPunct="1">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r" rtl="1" eaLnBrk="1" fontAlgn="base" hangingPunct="1">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r" rtl="1" eaLnBrk="1" fontAlgn="base" hangingPunct="1">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r" rtl="1" eaLnBrk="1" fontAlgn="base" hangingPunct="1">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hyperlink" Target="https://devopedia.org/devops-metrics" TargetMode="Externa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fontAlgn="auto">
              <a:spcAft>
                <a:spcPts val="0"/>
              </a:spcAft>
              <a:defRPr/>
            </a:pPr>
            <a:r>
              <a:rPr lang="he-IL" dirty="0"/>
              <a:t>ניהול פרויקטים בתוכנה</a:t>
            </a:r>
          </a:p>
        </p:txBody>
      </p:sp>
      <p:sp>
        <p:nvSpPr>
          <p:cNvPr id="4" name="TextBox 3"/>
          <p:cNvSpPr txBox="1"/>
          <p:nvPr/>
        </p:nvSpPr>
        <p:spPr>
          <a:xfrm>
            <a:off x="973137" y="5733256"/>
            <a:ext cx="7273925" cy="830997"/>
          </a:xfrm>
          <a:prstGeom prst="rect">
            <a:avLst/>
          </a:prstGeom>
          <a:noFill/>
        </p:spPr>
        <p:txBody>
          <a:bodyPr rtlCol="1">
            <a:spAutoFit/>
          </a:bodyPr>
          <a:lstStyle/>
          <a:p>
            <a:pPr algn="ctr" fontAlgn="auto">
              <a:spcBef>
                <a:spcPts val="0"/>
              </a:spcBef>
              <a:spcAft>
                <a:spcPts val="0"/>
              </a:spcAft>
              <a:defRPr/>
            </a:pPr>
            <a:r>
              <a:rPr lang="he-IL" sz="2400" dirty="0">
                <a:solidFill>
                  <a:schemeClr val="bg1">
                    <a:lumMod val="50000"/>
                  </a:schemeClr>
                </a:solidFill>
                <a:latin typeface="+mn-lt"/>
                <a:cs typeface="+mn-cs"/>
              </a:rPr>
              <a:t>דר' הדס שוורץ-חסידים</a:t>
            </a:r>
            <a:endParaRPr lang="en-US" sz="2400" dirty="0">
              <a:solidFill>
                <a:schemeClr val="bg1">
                  <a:lumMod val="50000"/>
                </a:schemeClr>
              </a:solidFill>
              <a:latin typeface="+mn-lt"/>
              <a:cs typeface="+mn-cs"/>
            </a:endParaRPr>
          </a:p>
          <a:p>
            <a:pPr algn="ctr" fontAlgn="auto">
              <a:spcBef>
                <a:spcPts val="0"/>
              </a:spcBef>
              <a:spcAft>
                <a:spcPts val="0"/>
              </a:spcAft>
              <a:defRPr/>
            </a:pPr>
            <a:endParaRPr lang="he-IL" sz="2400" dirty="0">
              <a:solidFill>
                <a:schemeClr val="bg1">
                  <a:lumMod val="50000"/>
                </a:schemeClr>
              </a:solidFill>
              <a:latin typeface="+mn-lt"/>
              <a:cs typeface="+mn-cs"/>
            </a:endParaRPr>
          </a:p>
        </p:txBody>
      </p:sp>
      <p:sp>
        <p:nvSpPr>
          <p:cNvPr id="717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04A6DE-D23A-49A9-BA6C-60F284121B8E}" type="slidenum">
              <a:rPr lang="he-IL" altLang="en-US">
                <a:solidFill>
                  <a:srgbClr val="FFFFFF"/>
                </a:solidFill>
              </a:rPr>
              <a:pPr/>
              <a:t>1</a:t>
            </a:fld>
            <a:endParaRPr lang="he-IL" altLang="en-US">
              <a:solidFill>
                <a:srgbClr val="FFFFFF"/>
              </a:solidFill>
            </a:endParaRPr>
          </a:p>
        </p:txBody>
      </p:sp>
      <p:sp>
        <p:nvSpPr>
          <p:cNvPr id="8" name="כותרת 1"/>
          <p:cNvSpPr>
            <a:spLocks noGrp="1"/>
          </p:cNvSpPr>
          <p:nvPr>
            <p:ph type="subTitle" idx="1"/>
          </p:nvPr>
        </p:nvSpPr>
        <p:spPr>
          <a:xfrm>
            <a:off x="1351856" y="4996401"/>
            <a:ext cx="6801544" cy="817562"/>
          </a:xfrm>
        </p:spPr>
        <p:txBody>
          <a:bodyPr/>
          <a:lstStyle/>
          <a:p>
            <a:pPr algn="ctr"/>
            <a:r>
              <a:rPr lang="en-US" sz="3200" dirty="0"/>
              <a:t>CICD </a:t>
            </a:r>
            <a:r>
              <a:rPr lang="en-US" sz="3200" dirty="0" err="1" smtClean="0"/>
              <a:t>measurements&amp;metrics</a:t>
            </a:r>
            <a:r>
              <a:rPr lang="en-US" sz="3200" dirty="0" smtClean="0"/>
              <a:t> </a:t>
            </a:r>
            <a:endParaRPr lang="en-US" sz="3200" dirty="0"/>
          </a:p>
        </p:txBody>
      </p:sp>
      <p:sp>
        <p:nvSpPr>
          <p:cNvPr id="7" name="כותרת 1"/>
          <p:cNvSpPr txBox="1">
            <a:spLocks/>
          </p:cNvSpPr>
          <p:nvPr/>
        </p:nvSpPr>
        <p:spPr bwMode="auto">
          <a:xfrm>
            <a:off x="536476" y="4178839"/>
            <a:ext cx="8147248" cy="817562"/>
          </a:xfrm>
          <a:prstGeom prst="rect">
            <a:avLst/>
          </a:prstGeom>
        </p:spPr>
        <p:txBody>
          <a:bodyPr vert="horz" lIns="91440" tIns="45720" rIns="91440" bIns="45720" rtlCol="0" anchor="b">
            <a:noAutofit/>
          </a:bodyPr>
          <a:lstStyle>
            <a:lvl1pPr algn="ctr" eaLnBrk="1" fontAlgn="auto" hangingPunct="1">
              <a:spcAft>
                <a:spcPts val="0"/>
              </a:spcAft>
              <a:defRPr sz="5400" cap="all" spc="-100" baseline="0">
                <a:solidFill>
                  <a:schemeClr val="tx2"/>
                </a:solidFill>
                <a:latin typeface="+mj-lt"/>
                <a:ea typeface="+mj-ea"/>
                <a:cs typeface="+mj-cs"/>
              </a:defRPr>
            </a:lvl1pPr>
            <a:lvl2pPr algn="l" eaLnBrk="1" hangingPunct="1">
              <a:defRPr sz="4000">
                <a:solidFill>
                  <a:schemeClr val="tx2"/>
                </a:solidFill>
              </a:defRPr>
            </a:lvl2pPr>
            <a:lvl3pPr algn="l" eaLnBrk="1" hangingPunct="1">
              <a:defRPr sz="4000">
                <a:solidFill>
                  <a:schemeClr val="tx2"/>
                </a:solidFill>
              </a:defRPr>
            </a:lvl3pPr>
            <a:lvl4pPr algn="l" eaLnBrk="1" hangingPunct="1">
              <a:defRPr sz="4000">
                <a:solidFill>
                  <a:schemeClr val="tx2"/>
                </a:solidFill>
              </a:defRPr>
            </a:lvl4pPr>
            <a:lvl5pPr algn="l" eaLnBrk="1" hangingPunct="1">
              <a:defRPr sz="4000">
                <a:solidFill>
                  <a:schemeClr val="tx2"/>
                </a:solidFill>
              </a:defRPr>
            </a:lvl5pPr>
            <a:lvl6pPr marL="457200" rtl="1" fontAlgn="base">
              <a:spcBef>
                <a:spcPct val="0"/>
              </a:spcBef>
              <a:spcAft>
                <a:spcPct val="0"/>
              </a:spcAft>
              <a:defRPr sz="4000">
                <a:solidFill>
                  <a:schemeClr val="tx2"/>
                </a:solidFill>
              </a:defRPr>
            </a:lvl6pPr>
            <a:lvl7pPr marL="914400" rtl="1" fontAlgn="base">
              <a:spcBef>
                <a:spcPct val="0"/>
              </a:spcBef>
              <a:spcAft>
                <a:spcPct val="0"/>
              </a:spcAft>
              <a:defRPr sz="4000">
                <a:solidFill>
                  <a:schemeClr val="tx2"/>
                </a:solidFill>
              </a:defRPr>
            </a:lvl7pPr>
            <a:lvl8pPr marL="1371600" rtl="1" fontAlgn="base">
              <a:spcBef>
                <a:spcPct val="0"/>
              </a:spcBef>
              <a:spcAft>
                <a:spcPct val="0"/>
              </a:spcAft>
              <a:defRPr sz="4000">
                <a:solidFill>
                  <a:schemeClr val="tx2"/>
                </a:solidFill>
              </a:defRPr>
            </a:lvl8pPr>
            <a:lvl9pPr marL="1828800" rtl="1" fontAlgn="base">
              <a:spcBef>
                <a:spcPct val="0"/>
              </a:spcBef>
              <a:spcAft>
                <a:spcPct val="0"/>
              </a:spcAft>
              <a:defRPr sz="4000">
                <a:solidFill>
                  <a:schemeClr val="tx2"/>
                </a:solidFill>
              </a:defRPr>
            </a:lvl9pPr>
          </a:lstStyle>
          <a:p>
            <a:r>
              <a:rPr lang="en-US" sz="3200" dirty="0"/>
              <a:t>Software Projects Management</a:t>
            </a:r>
          </a:p>
          <a:p>
            <a:endParaRPr lang="en-US" sz="3200" dirty="0"/>
          </a:p>
          <a:p>
            <a:r>
              <a:rPr lang="en-US" sz="3200" dirty="0" smtClean="0"/>
              <a:t>2021</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to Use Metrics?</a:t>
            </a:r>
          </a:p>
        </p:txBody>
      </p:sp>
      <p:sp>
        <p:nvSpPr>
          <p:cNvPr id="3" name="Content Placeholder 2"/>
          <p:cNvSpPr>
            <a:spLocks noGrp="1"/>
          </p:cNvSpPr>
          <p:nvPr>
            <p:ph idx="1"/>
          </p:nvPr>
        </p:nvSpPr>
        <p:spPr>
          <a:xfrm>
            <a:off x="443336" y="1844824"/>
            <a:ext cx="8075240" cy="4709120"/>
          </a:xfrm>
        </p:spPr>
        <p:txBody>
          <a:bodyPr/>
          <a:lstStyle/>
          <a:p>
            <a:pPr algn="l" rtl="0"/>
            <a:r>
              <a:rPr lang="en-US" sz="3200" dirty="0">
                <a:latin typeface="David" panose="020E0502060401010101" pitchFamily="34" charset="-79"/>
                <a:cs typeface="David" panose="020E0502060401010101" pitchFamily="34" charset="-79"/>
              </a:rPr>
              <a:t>To </a:t>
            </a:r>
            <a:r>
              <a:rPr lang="en-US" sz="3200" b="1" dirty="0">
                <a:latin typeface="David" panose="020E0502060401010101" pitchFamily="34" charset="-79"/>
                <a:cs typeface="David" panose="020E0502060401010101" pitchFamily="34" charset="-79"/>
              </a:rPr>
              <a:t>make decisions </a:t>
            </a:r>
            <a:r>
              <a:rPr lang="en-US" sz="3200" dirty="0">
                <a:latin typeface="David" panose="020E0502060401010101" pitchFamily="34" charset="-79"/>
                <a:cs typeface="David" panose="020E0502060401010101" pitchFamily="34" charset="-79"/>
              </a:rPr>
              <a:t>in business</a:t>
            </a:r>
          </a:p>
          <a:p>
            <a:pPr algn="l" rtl="0"/>
            <a:r>
              <a:rPr lang="en-US" sz="3200" dirty="0">
                <a:latin typeface="David" panose="020E0502060401010101" pitchFamily="34" charset="-79"/>
                <a:cs typeface="David" panose="020E0502060401010101" pitchFamily="34" charset="-79"/>
              </a:rPr>
              <a:t> To </a:t>
            </a:r>
            <a:r>
              <a:rPr lang="en-US" sz="3200" b="1" dirty="0">
                <a:latin typeface="David" panose="020E0502060401010101" pitchFamily="34" charset="-79"/>
                <a:cs typeface="David" panose="020E0502060401010101" pitchFamily="34" charset="-79"/>
              </a:rPr>
              <a:t>challenge</a:t>
            </a:r>
            <a:r>
              <a:rPr lang="en-US" sz="3200" dirty="0">
                <a:latin typeface="David" panose="020E0502060401010101" pitchFamily="34" charset="-79"/>
                <a:cs typeface="David" panose="020E0502060401010101" pitchFamily="34" charset="-79"/>
              </a:rPr>
              <a:t> team members </a:t>
            </a:r>
          </a:p>
          <a:p>
            <a:pPr algn="l" rtl="0"/>
            <a:r>
              <a:rPr lang="en-US" sz="3200" dirty="0">
                <a:latin typeface="David" panose="020E0502060401010101" pitchFamily="34" charset="-79"/>
                <a:cs typeface="David" panose="020E0502060401010101" pitchFamily="34" charset="-79"/>
              </a:rPr>
              <a:t>Team members can be proud of the results</a:t>
            </a:r>
          </a:p>
          <a:p>
            <a:pPr algn="l" rtl="0"/>
            <a:r>
              <a:rPr lang="en-US" sz="3200" dirty="0">
                <a:latin typeface="David" panose="020E0502060401010101" pitchFamily="34" charset="-79"/>
                <a:cs typeface="David" panose="020E0502060401010101" pitchFamily="34" charset="-79"/>
              </a:rPr>
              <a:t>To </a:t>
            </a:r>
            <a:r>
              <a:rPr lang="en-US" sz="3200" b="1" dirty="0">
                <a:latin typeface="David" panose="020E0502060401010101" pitchFamily="34" charset="-79"/>
                <a:cs typeface="David" panose="020E0502060401010101" pitchFamily="34" charset="-79"/>
              </a:rPr>
              <a:t>determine success </a:t>
            </a:r>
          </a:p>
          <a:p>
            <a:pPr algn="l" rtl="0"/>
            <a:r>
              <a:rPr lang="en-US" sz="3200" dirty="0">
                <a:latin typeface="David" panose="020E0502060401010101" pitchFamily="34" charset="-79"/>
                <a:cs typeface="David" panose="020E0502060401010101" pitchFamily="34" charset="-79"/>
              </a:rPr>
              <a:t>It increases </a:t>
            </a:r>
            <a:r>
              <a:rPr lang="en-US" sz="3200" b="1" dirty="0">
                <a:latin typeface="David" panose="020E0502060401010101" pitchFamily="34" charset="-79"/>
                <a:cs typeface="David" panose="020E0502060401010101" pitchFamily="34" charset="-79"/>
              </a:rPr>
              <a:t>satisfaction</a:t>
            </a:r>
            <a:r>
              <a:rPr lang="en-US" sz="3200" dirty="0">
                <a:latin typeface="David" panose="020E0502060401010101" pitchFamily="34" charset="-79"/>
                <a:cs typeface="David" panose="020E0502060401010101" pitchFamily="34" charset="-79"/>
              </a:rPr>
              <a:t> </a:t>
            </a:r>
          </a:p>
          <a:p>
            <a:pPr algn="l" rtl="0"/>
            <a:r>
              <a:rPr lang="en-US" sz="3200" dirty="0">
                <a:latin typeface="David" panose="020E0502060401010101" pitchFamily="34" charset="-79"/>
                <a:cs typeface="David" panose="020E0502060401010101" pitchFamily="34" charset="-79"/>
              </a:rPr>
              <a:t>It helps to </a:t>
            </a:r>
            <a:r>
              <a:rPr lang="en-US" sz="3200" b="1" dirty="0">
                <a:latin typeface="David" panose="020E0502060401010101" pitchFamily="34" charset="-79"/>
                <a:cs typeface="David" panose="020E0502060401010101" pitchFamily="34" charset="-79"/>
              </a:rPr>
              <a:t>change the behavior </a:t>
            </a:r>
            <a:r>
              <a:rPr lang="en-US" sz="3200" dirty="0">
                <a:latin typeface="David" panose="020E0502060401010101" pitchFamily="34" charset="-79"/>
                <a:cs typeface="David" panose="020E0502060401010101" pitchFamily="34" charset="-79"/>
              </a:rPr>
              <a:t>of teammates </a:t>
            </a:r>
          </a:p>
        </p:txBody>
      </p:sp>
      <p:sp>
        <p:nvSpPr>
          <p:cNvPr id="4" name="Slide Number Placeholder 3"/>
          <p:cNvSpPr>
            <a:spLocks noGrp="1"/>
          </p:cNvSpPr>
          <p:nvPr>
            <p:ph type="sldNum" sz="quarter" idx="12"/>
          </p:nvPr>
        </p:nvSpPr>
        <p:spPr/>
        <p:txBody>
          <a:bodyPr/>
          <a:lstStyle/>
          <a:p>
            <a:fld id="{ED758699-0C14-4487-AE4F-9754BF5A1A64}" type="slidenum">
              <a:rPr lang="he-IL" altLang="en-US" smtClean="0"/>
              <a:pPr/>
              <a:t>10</a:t>
            </a:fld>
            <a:endParaRPr lang="he-IL" altLang="en-US"/>
          </a:p>
        </p:txBody>
      </p:sp>
      <p:sp>
        <p:nvSpPr>
          <p:cNvPr id="5" name="Rectangle 4"/>
          <p:cNvSpPr/>
          <p:nvPr/>
        </p:nvSpPr>
        <p:spPr>
          <a:xfrm>
            <a:off x="1547664" y="5737211"/>
            <a:ext cx="5096267" cy="646331"/>
          </a:xfrm>
          <a:prstGeom prst="rect">
            <a:avLst/>
          </a:prstGeom>
        </p:spPr>
        <p:txBody>
          <a:bodyPr wrap="none">
            <a:spAutoFit/>
          </a:bodyPr>
          <a:lstStyle/>
          <a:p>
            <a:r>
              <a:rPr lang="en-US" sz="3600" dirty="0">
                <a:solidFill>
                  <a:srgbClr val="0070C0"/>
                </a:solidFill>
                <a:latin typeface="David" panose="020E0502060401010101" pitchFamily="34" charset="-79"/>
                <a:cs typeface="David" panose="020E0502060401010101" pitchFamily="34" charset="-79"/>
              </a:rPr>
              <a:t>What should be measured?</a:t>
            </a:r>
          </a:p>
        </p:txBody>
      </p:sp>
    </p:spTree>
    <p:extLst>
      <p:ext uri="{BB962C8B-B14F-4D97-AF65-F5344CB8AC3E}">
        <p14:creationId xmlns:p14="http://schemas.microsoft.com/office/powerpoint/2010/main" val="342963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2929" y="2142055"/>
            <a:ext cx="3763612" cy="2107623"/>
          </a:xfrm>
        </p:spPr>
      </p:pic>
      <p:sp>
        <p:nvSpPr>
          <p:cNvPr id="4" name="Slide Number Placeholder 3"/>
          <p:cNvSpPr>
            <a:spLocks noGrp="1"/>
          </p:cNvSpPr>
          <p:nvPr>
            <p:ph type="sldNum" sz="quarter" idx="12"/>
          </p:nvPr>
        </p:nvSpPr>
        <p:spPr/>
        <p:txBody>
          <a:bodyPr/>
          <a:lstStyle/>
          <a:p>
            <a:fld id="{ED758699-0C14-4487-AE4F-9754BF5A1A64}" type="slidenum">
              <a:rPr lang="he-IL" altLang="en-US" smtClean="0"/>
              <a:pPr/>
              <a:t>11</a:t>
            </a:fld>
            <a:endParaRPr lang="he-IL" altLang="en-US"/>
          </a:p>
        </p:txBody>
      </p:sp>
      <p:sp>
        <p:nvSpPr>
          <p:cNvPr id="6" name="TextBox 5"/>
          <p:cNvSpPr txBox="1"/>
          <p:nvPr/>
        </p:nvSpPr>
        <p:spPr>
          <a:xfrm>
            <a:off x="2339752" y="1124744"/>
            <a:ext cx="1944216" cy="461665"/>
          </a:xfrm>
          <a:prstGeom prst="rect">
            <a:avLst/>
          </a:prstGeom>
          <a:solidFill>
            <a:schemeClr val="bg2">
              <a:lumMod val="75000"/>
            </a:schemeClr>
          </a:solidFill>
        </p:spPr>
        <p:txBody>
          <a:bodyPr wrap="square" rtlCol="0">
            <a:spAutoFit/>
          </a:bodyPr>
          <a:lstStyle/>
          <a:p>
            <a:pPr algn="ctr"/>
            <a:r>
              <a:rPr lang="en-US" sz="2400" b="1" dirty="0">
                <a:latin typeface="David" panose="020E0502060401010101" pitchFamily="34" charset="-79"/>
                <a:cs typeface="David" panose="020E0502060401010101" pitchFamily="34" charset="-79"/>
              </a:rPr>
              <a:t>PRODUCT</a:t>
            </a:r>
          </a:p>
        </p:txBody>
      </p:sp>
      <p:sp>
        <p:nvSpPr>
          <p:cNvPr id="7" name="TextBox 6"/>
          <p:cNvSpPr txBox="1"/>
          <p:nvPr/>
        </p:nvSpPr>
        <p:spPr>
          <a:xfrm>
            <a:off x="569178" y="2450651"/>
            <a:ext cx="1656184" cy="461665"/>
          </a:xfrm>
          <a:prstGeom prst="rect">
            <a:avLst/>
          </a:prstGeom>
          <a:solidFill>
            <a:schemeClr val="tx2">
              <a:lumMod val="20000"/>
              <a:lumOff val="80000"/>
            </a:schemeClr>
          </a:solidFill>
        </p:spPr>
        <p:txBody>
          <a:bodyPr wrap="square" rtlCol="0">
            <a:spAutoFit/>
          </a:bodyPr>
          <a:lstStyle>
            <a:defPPr>
              <a:defRPr lang="he-IL"/>
            </a:defPPr>
            <a:lvl1pPr algn="ctr">
              <a:defRPr sz="2400" b="1">
                <a:latin typeface="David" panose="020E0502060401010101" pitchFamily="34" charset="-79"/>
                <a:cs typeface="David" panose="020E0502060401010101" pitchFamily="34" charset="-79"/>
              </a:defRPr>
            </a:lvl1pPr>
          </a:lstStyle>
          <a:p>
            <a:r>
              <a:rPr lang="en-US" dirty="0"/>
              <a:t>PROCESS</a:t>
            </a:r>
          </a:p>
        </p:txBody>
      </p:sp>
      <p:sp>
        <p:nvSpPr>
          <p:cNvPr id="8" name="TextBox 7"/>
          <p:cNvSpPr txBox="1"/>
          <p:nvPr/>
        </p:nvSpPr>
        <p:spPr>
          <a:xfrm>
            <a:off x="5527300" y="4264242"/>
            <a:ext cx="1584176" cy="461665"/>
          </a:xfrm>
          <a:prstGeom prst="rect">
            <a:avLst/>
          </a:prstGeom>
          <a:solidFill>
            <a:srgbClr val="CCECFF"/>
          </a:solidFill>
        </p:spPr>
        <p:txBody>
          <a:bodyPr wrap="square" rtlCol="0">
            <a:spAutoFit/>
          </a:bodyPr>
          <a:lstStyle/>
          <a:p>
            <a:pPr algn="ctr"/>
            <a:r>
              <a:rPr lang="en-US" sz="2400" b="1" dirty="0">
                <a:latin typeface="David" panose="020E0502060401010101" pitchFamily="34" charset="-79"/>
                <a:cs typeface="David" panose="020E0502060401010101" pitchFamily="34" charset="-79"/>
              </a:rPr>
              <a:t>CODE</a:t>
            </a:r>
          </a:p>
        </p:txBody>
      </p:sp>
      <p:sp>
        <p:nvSpPr>
          <p:cNvPr id="9" name="TextBox 8"/>
          <p:cNvSpPr txBox="1"/>
          <p:nvPr/>
        </p:nvSpPr>
        <p:spPr>
          <a:xfrm>
            <a:off x="3586271" y="5616167"/>
            <a:ext cx="2160240" cy="461665"/>
          </a:xfrm>
          <a:prstGeom prst="rect">
            <a:avLst/>
          </a:prstGeom>
          <a:solidFill>
            <a:srgbClr val="B1D9BE"/>
          </a:solidFill>
        </p:spPr>
        <p:txBody>
          <a:bodyPr wrap="square" rtlCol="0">
            <a:spAutoFit/>
          </a:bodyPr>
          <a:lstStyle/>
          <a:p>
            <a:pPr algn="ctr"/>
            <a:r>
              <a:rPr lang="en-US" sz="2400" b="1" dirty="0">
                <a:latin typeface="David" panose="020E0502060401010101" pitchFamily="34" charset="-79"/>
                <a:cs typeface="David" panose="020E0502060401010101" pitchFamily="34" charset="-79"/>
              </a:rPr>
              <a:t>PROJECT</a:t>
            </a:r>
          </a:p>
        </p:txBody>
      </p:sp>
      <p:sp>
        <p:nvSpPr>
          <p:cNvPr id="10" name="TextBox 9"/>
          <p:cNvSpPr txBox="1"/>
          <p:nvPr/>
        </p:nvSpPr>
        <p:spPr>
          <a:xfrm>
            <a:off x="225243" y="4392544"/>
            <a:ext cx="2618565" cy="461665"/>
          </a:xfrm>
          <a:prstGeom prst="rect">
            <a:avLst/>
          </a:prstGeom>
          <a:solidFill>
            <a:srgbClr val="ADECF9"/>
          </a:solidFill>
        </p:spPr>
        <p:txBody>
          <a:bodyPr wrap="square" rtlCol="0">
            <a:spAutoFit/>
          </a:bodyPr>
          <a:lstStyle/>
          <a:p>
            <a:pPr algn="ctr"/>
            <a:r>
              <a:rPr lang="en-US" sz="2400" b="1" dirty="0">
                <a:latin typeface="David" panose="020E0502060401010101" pitchFamily="34" charset="-79"/>
                <a:cs typeface="David" panose="020E0502060401010101" pitchFamily="34" charset="-79"/>
              </a:rPr>
              <a:t>RESOURCE</a:t>
            </a:r>
          </a:p>
        </p:txBody>
      </p:sp>
      <p:sp>
        <p:nvSpPr>
          <p:cNvPr id="11" name="TextBox 10"/>
          <p:cNvSpPr txBox="1"/>
          <p:nvPr/>
        </p:nvSpPr>
        <p:spPr>
          <a:xfrm>
            <a:off x="5746511" y="1239275"/>
            <a:ext cx="2160240" cy="461665"/>
          </a:xfrm>
          <a:prstGeom prst="rect">
            <a:avLst/>
          </a:prstGeom>
          <a:solidFill>
            <a:srgbClr val="FF99FF"/>
          </a:solidFill>
        </p:spPr>
        <p:txBody>
          <a:bodyPr wrap="square" rtlCol="0">
            <a:spAutoFit/>
          </a:bodyPr>
          <a:lstStyle/>
          <a:p>
            <a:pPr algn="ctr"/>
            <a:r>
              <a:rPr lang="en-US" sz="2400" b="1" dirty="0">
                <a:latin typeface="David" panose="020E0502060401010101" pitchFamily="34" charset="-79"/>
                <a:cs typeface="David" panose="020E0502060401010101" pitchFamily="34" charset="-79"/>
              </a:rPr>
              <a:t>STRATEGIC</a:t>
            </a:r>
          </a:p>
        </p:txBody>
      </p:sp>
      <p:sp>
        <p:nvSpPr>
          <p:cNvPr id="12" name="TextBox 11"/>
          <p:cNvSpPr txBox="1"/>
          <p:nvPr/>
        </p:nvSpPr>
        <p:spPr>
          <a:xfrm>
            <a:off x="6636992" y="4960489"/>
            <a:ext cx="2376264" cy="461665"/>
          </a:xfrm>
          <a:prstGeom prst="rect">
            <a:avLst/>
          </a:prstGeom>
          <a:solidFill>
            <a:schemeClr val="accent5">
              <a:lumMod val="20000"/>
              <a:lumOff val="80000"/>
            </a:schemeClr>
          </a:solidFill>
        </p:spPr>
        <p:txBody>
          <a:bodyPr wrap="square" rtlCol="0">
            <a:spAutoFit/>
          </a:bodyPr>
          <a:lstStyle/>
          <a:p>
            <a:pPr algn="ctr"/>
            <a:r>
              <a:rPr lang="en-US" sz="2400" b="1" dirty="0">
                <a:latin typeface="David" panose="020E0502060401010101" pitchFamily="34" charset="-79"/>
                <a:cs typeface="David" panose="020E0502060401010101" pitchFamily="34" charset="-79"/>
              </a:rPr>
              <a:t>AUTOMATION</a:t>
            </a:r>
          </a:p>
        </p:txBody>
      </p:sp>
      <p:sp>
        <p:nvSpPr>
          <p:cNvPr id="13" name="TextBox 12"/>
          <p:cNvSpPr txBox="1"/>
          <p:nvPr/>
        </p:nvSpPr>
        <p:spPr>
          <a:xfrm>
            <a:off x="683568" y="5412861"/>
            <a:ext cx="2160240" cy="461665"/>
          </a:xfrm>
          <a:prstGeom prst="rect">
            <a:avLst/>
          </a:prstGeom>
          <a:solidFill>
            <a:schemeClr val="accent3">
              <a:lumMod val="20000"/>
              <a:lumOff val="80000"/>
            </a:schemeClr>
          </a:solidFill>
        </p:spPr>
        <p:txBody>
          <a:bodyPr wrap="square" rtlCol="0">
            <a:spAutoFit/>
          </a:bodyPr>
          <a:lstStyle/>
          <a:p>
            <a:pPr algn="ctr"/>
            <a:r>
              <a:rPr lang="en-US" sz="2400" b="1" dirty="0">
                <a:latin typeface="David" panose="020E0502060401010101" pitchFamily="34" charset="-79"/>
                <a:cs typeface="David" panose="020E0502060401010101" pitchFamily="34" charset="-79"/>
              </a:rPr>
              <a:t>ITERATION</a:t>
            </a:r>
          </a:p>
        </p:txBody>
      </p:sp>
      <p:sp>
        <p:nvSpPr>
          <p:cNvPr id="14" name="TextBox 13"/>
          <p:cNvSpPr txBox="1"/>
          <p:nvPr/>
        </p:nvSpPr>
        <p:spPr>
          <a:xfrm>
            <a:off x="6372200" y="2681484"/>
            <a:ext cx="2160240" cy="461665"/>
          </a:xfrm>
          <a:prstGeom prst="rect">
            <a:avLst/>
          </a:prstGeom>
          <a:solidFill>
            <a:srgbClr val="FFFF99"/>
          </a:solidFill>
        </p:spPr>
        <p:txBody>
          <a:bodyPr wrap="square" rtlCol="0">
            <a:spAutoFit/>
          </a:bodyPr>
          <a:lstStyle/>
          <a:p>
            <a:pPr algn="ctr"/>
            <a:r>
              <a:rPr lang="en-US" sz="2400" b="1" dirty="0">
                <a:latin typeface="David" panose="020E0502060401010101" pitchFamily="34" charset="-79"/>
                <a:cs typeface="David" panose="020E0502060401010101" pitchFamily="34" charset="-79"/>
              </a:rPr>
              <a:t>TEST</a:t>
            </a:r>
          </a:p>
        </p:txBody>
      </p:sp>
    </p:spTree>
    <p:extLst>
      <p:ext uri="{BB962C8B-B14F-4D97-AF65-F5344CB8AC3E}">
        <p14:creationId xmlns:p14="http://schemas.microsoft.com/office/powerpoint/2010/main" val="352460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2000"/>
                                        <p:tgtEl>
                                          <p:spTgt spid="10"/>
                                        </p:tgtEl>
                                      </p:cBhvr>
                                    </p:animEffect>
                                    <p:anim calcmode="lin" valueType="num">
                                      <p:cBhvr>
                                        <p:cTn id="31" dur="2000" fill="hold"/>
                                        <p:tgtEl>
                                          <p:spTgt spid="10"/>
                                        </p:tgtEl>
                                        <p:attrNameLst>
                                          <p:attrName>ppt_w</p:attrName>
                                        </p:attrNameLst>
                                      </p:cBhvr>
                                      <p:tavLst>
                                        <p:tav tm="0" fmla="#ppt_w*sin(2.5*pi*$)">
                                          <p:val>
                                            <p:fltVal val="0"/>
                                          </p:val>
                                        </p:tav>
                                        <p:tav tm="100000">
                                          <p:val>
                                            <p:fltVal val="1"/>
                                          </p:val>
                                        </p:tav>
                                      </p:tavLst>
                                    </p:anim>
                                    <p:anim calcmode="lin" valueType="num">
                                      <p:cBhvr>
                                        <p:cTn id="32"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27" y="312912"/>
            <a:ext cx="8229600" cy="990600"/>
          </a:xfrm>
        </p:spPr>
        <p:txBody>
          <a:bodyPr>
            <a:normAutofit/>
          </a:bodyPr>
          <a:lstStyle/>
          <a:p>
            <a:pPr algn="ctr"/>
            <a:r>
              <a:rPr lang="en-US" sz="4800" dirty="0">
                <a:latin typeface="David" panose="020E0502060401010101" pitchFamily="34" charset="-79"/>
                <a:cs typeface="David" panose="020E0502060401010101" pitchFamily="34" charset="-79"/>
              </a:rPr>
              <a:t>Agile Metrics</a:t>
            </a:r>
          </a:p>
        </p:txBody>
      </p:sp>
      <p:sp>
        <p:nvSpPr>
          <p:cNvPr id="3" name="Content Placeholder 2"/>
          <p:cNvSpPr>
            <a:spLocks noGrp="1"/>
          </p:cNvSpPr>
          <p:nvPr>
            <p:ph idx="1"/>
          </p:nvPr>
        </p:nvSpPr>
        <p:spPr>
          <a:xfrm>
            <a:off x="251520" y="1303512"/>
            <a:ext cx="8229600" cy="4752528"/>
          </a:xfrm>
          <a:solidFill>
            <a:schemeClr val="bg1"/>
          </a:solidFill>
        </p:spPr>
        <p:txBody>
          <a:bodyPr/>
          <a:lstStyle/>
          <a:p>
            <a:pPr algn="l" rtl="0">
              <a:lnSpc>
                <a:spcPct val="150000"/>
              </a:lnSpc>
            </a:pPr>
            <a:r>
              <a:rPr lang="en-US" b="1" dirty="0">
                <a:latin typeface="David" panose="020E0502060401010101" pitchFamily="34" charset="-79"/>
                <a:cs typeface="David" panose="020E0502060401010101" pitchFamily="34" charset="-79"/>
              </a:rPr>
              <a:t>Product Metrics </a:t>
            </a:r>
            <a:r>
              <a:rPr lang="en-US" dirty="0">
                <a:latin typeface="David" panose="020E0502060401010101" pitchFamily="34" charset="-79"/>
                <a:cs typeface="David" panose="020E0502060401010101" pitchFamily="34" charset="-79"/>
              </a:rPr>
              <a:t>(size, architecture, structure metrics)</a:t>
            </a:r>
            <a:endParaRPr lang="he-IL" dirty="0">
              <a:latin typeface="David" panose="020E0502060401010101" pitchFamily="34" charset="-79"/>
              <a:cs typeface="David" panose="020E0502060401010101" pitchFamily="34" charset="-79"/>
            </a:endParaRPr>
          </a:p>
          <a:p>
            <a:pPr algn="l" rtl="0">
              <a:lnSpc>
                <a:spcPct val="150000"/>
              </a:lnSpc>
            </a:pPr>
            <a:r>
              <a:rPr lang="en-US" b="1" dirty="0">
                <a:latin typeface="David" panose="020E0502060401010101" pitchFamily="34" charset="-79"/>
                <a:cs typeface="David" panose="020E0502060401010101" pitchFamily="34" charset="-79"/>
              </a:rPr>
              <a:t>Resource Metrics </a:t>
            </a:r>
            <a:r>
              <a:rPr lang="en-US" dirty="0">
                <a:latin typeface="David" panose="020E0502060401010101" pitchFamily="34" charset="-79"/>
                <a:cs typeface="David" panose="020E0502060401010101" pitchFamily="34" charset="-79"/>
              </a:rPr>
              <a:t>deal with personnel metrics (effort, </a:t>
            </a:r>
            <a:r>
              <a:rPr lang="en-US" dirty="0" err="1">
                <a:latin typeface="David" panose="020E0502060401010101" pitchFamily="34" charset="-79"/>
                <a:cs typeface="David" panose="020E0502060401010101" pitchFamily="34" charset="-79"/>
              </a:rPr>
              <a:t>etc</a:t>
            </a:r>
            <a:r>
              <a:rPr lang="en-US" dirty="0">
                <a:latin typeface="David" panose="020E0502060401010101" pitchFamily="34" charset="-79"/>
                <a:cs typeface="David" panose="020E0502060401010101" pitchFamily="34" charset="-79"/>
              </a:rPr>
              <a:t>), software and hardware, and performance metrics. </a:t>
            </a:r>
          </a:p>
          <a:p>
            <a:pPr algn="l" rtl="0">
              <a:lnSpc>
                <a:spcPct val="150000"/>
              </a:lnSpc>
            </a:pPr>
            <a:r>
              <a:rPr lang="en-US" b="1" dirty="0">
                <a:latin typeface="David" panose="020E0502060401010101" pitchFamily="34" charset="-79"/>
                <a:cs typeface="David" panose="020E0502060401010101" pitchFamily="34" charset="-79"/>
              </a:rPr>
              <a:t>Process Metrics</a:t>
            </a:r>
            <a:r>
              <a:rPr lang="en-US" dirty="0">
                <a:latin typeface="David" panose="020E0502060401010101" pitchFamily="34" charset="-79"/>
                <a:cs typeface="David" panose="020E0502060401010101" pitchFamily="34" charset="-79"/>
              </a:rPr>
              <a:t> Maturity, management and life cycle.</a:t>
            </a:r>
          </a:p>
          <a:p>
            <a:pPr algn="l" rtl="0">
              <a:lnSpc>
                <a:spcPct val="150000"/>
              </a:lnSpc>
            </a:pPr>
            <a:r>
              <a:rPr lang="en-US" b="1" dirty="0">
                <a:latin typeface="David" panose="020E0502060401010101" pitchFamily="34" charset="-79"/>
                <a:cs typeface="David" panose="020E0502060401010101" pitchFamily="34" charset="-79"/>
              </a:rPr>
              <a:t>Project Metrics</a:t>
            </a:r>
            <a:r>
              <a:rPr lang="en-US" dirty="0">
                <a:latin typeface="David" panose="020E0502060401010101" pitchFamily="34" charset="-79"/>
                <a:cs typeface="David" panose="020E0502060401010101" pitchFamily="34" charset="-79"/>
              </a:rPr>
              <a:t>: Earned business value, cost, time, quality, risk, ROI, etc. </a:t>
            </a:r>
          </a:p>
          <a:p>
            <a:pPr algn="l" rtl="0">
              <a:lnSpc>
                <a:spcPct val="150000"/>
              </a:lnSpc>
            </a:pPr>
            <a:r>
              <a:rPr lang="en-US" b="1" dirty="0">
                <a:latin typeface="David" panose="020E0502060401010101" pitchFamily="34" charset="-79"/>
                <a:cs typeface="David" panose="020E0502060401010101" pitchFamily="34" charset="-79"/>
              </a:rPr>
              <a:t>Strategic metrics </a:t>
            </a:r>
            <a:r>
              <a:rPr lang="en-US" dirty="0">
                <a:latin typeface="David" panose="020E0502060401010101" pitchFamily="34" charset="-79"/>
                <a:cs typeface="David" panose="020E0502060401010101" pitchFamily="34" charset="-79"/>
              </a:rPr>
              <a:t>(net present value, earned business value, return on investment, etc.)</a:t>
            </a:r>
          </a:p>
        </p:txBody>
      </p:sp>
      <p:sp>
        <p:nvSpPr>
          <p:cNvPr id="4" name="Slide Number Placeholder 3"/>
          <p:cNvSpPr>
            <a:spLocks noGrp="1"/>
          </p:cNvSpPr>
          <p:nvPr>
            <p:ph type="sldNum" sz="quarter" idx="12"/>
          </p:nvPr>
        </p:nvSpPr>
        <p:spPr/>
        <p:txBody>
          <a:bodyPr/>
          <a:lstStyle/>
          <a:p>
            <a:fld id="{ED758699-0C14-4487-AE4F-9754BF5A1A64}" type="slidenum">
              <a:rPr lang="he-IL" altLang="en-US" smtClean="0"/>
              <a:pPr/>
              <a:t>12</a:t>
            </a:fld>
            <a:endParaRPr lang="he-IL" altLang="en-US"/>
          </a:p>
        </p:txBody>
      </p:sp>
    </p:spTree>
    <p:extLst>
      <p:ext uri="{BB962C8B-B14F-4D97-AF65-F5344CB8AC3E}">
        <p14:creationId xmlns:p14="http://schemas.microsoft.com/office/powerpoint/2010/main" val="399603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935"/>
            <a:ext cx="8229600" cy="990600"/>
          </a:xfrm>
        </p:spPr>
        <p:txBody>
          <a:bodyPr>
            <a:normAutofit/>
          </a:bodyPr>
          <a:lstStyle/>
          <a:p>
            <a:pPr algn="ctr"/>
            <a:r>
              <a:rPr lang="en-US" sz="4800" dirty="0">
                <a:latin typeface="David" panose="020E0502060401010101" pitchFamily="34" charset="-79"/>
                <a:cs typeface="David" panose="020E0502060401010101" pitchFamily="34" charset="-79"/>
              </a:rPr>
              <a:t>Agile Metrics</a:t>
            </a:r>
          </a:p>
        </p:txBody>
      </p:sp>
      <p:sp>
        <p:nvSpPr>
          <p:cNvPr id="3" name="Content Placeholder 2"/>
          <p:cNvSpPr>
            <a:spLocks noGrp="1"/>
          </p:cNvSpPr>
          <p:nvPr>
            <p:ph idx="1"/>
          </p:nvPr>
        </p:nvSpPr>
        <p:spPr>
          <a:xfrm>
            <a:off x="457200" y="1358807"/>
            <a:ext cx="8229600" cy="5268461"/>
          </a:xfrm>
          <a:solidFill>
            <a:schemeClr val="bg1"/>
          </a:solidFill>
        </p:spPr>
        <p:txBody>
          <a:bodyPr/>
          <a:lstStyle/>
          <a:p>
            <a:pPr algn="l" rtl="0"/>
            <a:r>
              <a:rPr lang="en-US" sz="2800" b="1" dirty="0">
                <a:latin typeface="David" panose="020E0502060401010101" pitchFamily="34" charset="-79"/>
                <a:cs typeface="David" panose="020E0502060401010101" pitchFamily="34" charset="-79"/>
              </a:rPr>
              <a:t>Engineer metrics </a:t>
            </a:r>
            <a:r>
              <a:rPr lang="en-US" sz="2800" dirty="0">
                <a:latin typeface="David" panose="020E0502060401010101" pitchFamily="34" charset="-79"/>
                <a:cs typeface="David" panose="020E0502060401010101" pitchFamily="34" charset="-79"/>
              </a:rPr>
              <a:t>(scope burn up, cost per iteration)</a:t>
            </a:r>
          </a:p>
          <a:p>
            <a:pPr algn="l" rtl="0"/>
            <a:r>
              <a:rPr lang="en-US" sz="2800" b="1" dirty="0">
                <a:latin typeface="David" panose="020E0502060401010101" pitchFamily="34" charset="-79"/>
                <a:cs typeface="David" panose="020E0502060401010101" pitchFamily="34" charset="-79"/>
              </a:rPr>
              <a:t>Test metrics </a:t>
            </a:r>
            <a:r>
              <a:rPr lang="en-US" sz="2800" dirty="0">
                <a:latin typeface="David" panose="020E0502060401010101" pitchFamily="34" charset="-79"/>
                <a:cs typeface="David" panose="020E0502060401010101" pitchFamily="34" charset="-79"/>
              </a:rPr>
              <a:t>(unit tests per user story, acceptance tests per user story, defect counts per user story, test times to run, time to fix tests, escaped bugs, </a:t>
            </a:r>
            <a:r>
              <a:rPr lang="en-US" sz="2800" dirty="0" err="1">
                <a:latin typeface="David" panose="020E0502060401010101" pitchFamily="34" charset="-79"/>
                <a:cs typeface="David" panose="020E0502060401010101" pitchFamily="34" charset="-79"/>
              </a:rPr>
              <a:t>etc</a:t>
            </a:r>
            <a:r>
              <a:rPr lang="en-US" sz="2800" dirty="0">
                <a:latin typeface="David" panose="020E0502060401010101" pitchFamily="34" charset="-79"/>
                <a:cs typeface="David" panose="020E0502060401010101" pitchFamily="34" charset="-79"/>
              </a:rPr>
              <a:t>). </a:t>
            </a:r>
          </a:p>
          <a:p>
            <a:pPr algn="l" rtl="0"/>
            <a:r>
              <a:rPr lang="en-US" sz="2800" b="1" dirty="0">
                <a:latin typeface="David" panose="020E0502060401010101" pitchFamily="34" charset="-79"/>
                <a:cs typeface="David" panose="020E0502060401010101" pitchFamily="34" charset="-79"/>
              </a:rPr>
              <a:t>Iteration metrics </a:t>
            </a:r>
            <a:r>
              <a:rPr lang="en-US" sz="2800" dirty="0">
                <a:latin typeface="David" panose="020E0502060401010101" pitchFamily="34" charset="-79"/>
                <a:cs typeface="David" panose="020E0502060401010101" pitchFamily="34" charset="-79"/>
              </a:rPr>
              <a:t>(velocity based on story points velocity, backlog size, </a:t>
            </a:r>
            <a:r>
              <a:rPr lang="en-US" sz="2800" dirty="0" err="1">
                <a:latin typeface="David" panose="020E0502060401010101" pitchFamily="34" charset="-79"/>
                <a:cs typeface="David" panose="020E0502060401010101" pitchFamily="34" charset="-79"/>
              </a:rPr>
              <a:t>etc</a:t>
            </a:r>
            <a:r>
              <a:rPr lang="en-US" sz="2800" dirty="0">
                <a:latin typeface="David" panose="020E0502060401010101" pitchFamily="34" charset="-79"/>
                <a:cs typeface="David" panose="020E0502060401010101" pitchFamily="34" charset="-79"/>
              </a:rPr>
              <a:t>). </a:t>
            </a:r>
          </a:p>
          <a:p>
            <a:pPr algn="l" rtl="0"/>
            <a:r>
              <a:rPr lang="en-US" sz="2800" b="1" dirty="0">
                <a:latin typeface="David" panose="020E0502060401010101" pitchFamily="34" charset="-79"/>
                <a:cs typeface="David" panose="020E0502060401010101" pitchFamily="34" charset="-79"/>
              </a:rPr>
              <a:t>Automation metrics </a:t>
            </a:r>
            <a:r>
              <a:rPr lang="en-US" sz="2800" dirty="0">
                <a:latin typeface="David" panose="020E0502060401010101" pitchFamily="34" charset="-79"/>
                <a:cs typeface="David" panose="020E0502060401010101" pitchFamily="34" charset="-79"/>
              </a:rPr>
              <a:t>(code coverage, number of builds per day, number of failed and succeeded builds, </a:t>
            </a:r>
            <a:r>
              <a:rPr lang="en-US" sz="2800" dirty="0" err="1">
                <a:latin typeface="David" panose="020E0502060401010101" pitchFamily="34" charset="-79"/>
                <a:cs typeface="David" panose="020E0502060401010101" pitchFamily="34" charset="-79"/>
              </a:rPr>
              <a:t>etc</a:t>
            </a:r>
            <a:r>
              <a:rPr lang="en-US" sz="2800" dirty="0">
                <a:latin typeface="David" panose="020E0502060401010101" pitchFamily="34" charset="-79"/>
                <a:cs typeface="David" panose="020E0502060401010101" pitchFamily="34" charset="-79"/>
              </a:rPr>
              <a:t>).</a:t>
            </a:r>
          </a:p>
          <a:p>
            <a:pPr algn="l" rtl="0"/>
            <a:r>
              <a:rPr lang="en-US" sz="2800" b="1" dirty="0">
                <a:latin typeface="David" panose="020E0502060401010101" pitchFamily="34" charset="-79"/>
                <a:cs typeface="David" panose="020E0502060401010101" pitchFamily="34" charset="-79"/>
              </a:rPr>
              <a:t>Code metrics </a:t>
            </a:r>
            <a:r>
              <a:rPr lang="en-US" sz="2800" dirty="0">
                <a:latin typeface="David" panose="020E0502060401010101" pitchFamily="34" charset="-79"/>
                <a:cs typeface="David" panose="020E0502060401010101" pitchFamily="34" charset="-79"/>
              </a:rPr>
              <a:t>(lines of code size, code duplication). </a:t>
            </a:r>
          </a:p>
          <a:p>
            <a:pPr algn="l" rtl="0"/>
            <a:r>
              <a:rPr lang="en-US" sz="2800" b="1" dirty="0">
                <a:latin typeface="David" panose="020E0502060401010101" pitchFamily="34" charset="-79"/>
                <a:cs typeface="David" panose="020E0502060401010101" pitchFamily="34" charset="-79"/>
              </a:rPr>
              <a:t>Project management metrics </a:t>
            </a:r>
            <a:r>
              <a:rPr lang="en-US" sz="2800" dirty="0">
                <a:latin typeface="David" panose="020E0502060401010101" pitchFamily="34" charset="-79"/>
                <a:cs typeface="David" panose="020E0502060401010101" pitchFamily="34" charset="-79"/>
              </a:rPr>
              <a:t>(schedule variance, performance variance, cycle time, </a:t>
            </a:r>
            <a:r>
              <a:rPr lang="en-US" sz="2800" dirty="0" smtClean="0">
                <a:latin typeface="David" panose="020E0502060401010101" pitchFamily="34" charset="-79"/>
                <a:cs typeface="David" panose="020E0502060401010101" pitchFamily="34" charset="-79"/>
              </a:rPr>
              <a:t>etc.)</a:t>
            </a:r>
            <a:endParaRPr lang="en-US" sz="2800" dirty="0">
              <a:latin typeface="David" panose="020E0502060401010101" pitchFamily="34" charset="-79"/>
              <a:cs typeface="David" panose="020E0502060401010101" pitchFamily="34" charset="-79"/>
            </a:endParaRPr>
          </a:p>
        </p:txBody>
      </p:sp>
      <p:sp>
        <p:nvSpPr>
          <p:cNvPr id="4" name="Slide Number Placeholder 3"/>
          <p:cNvSpPr>
            <a:spLocks noGrp="1"/>
          </p:cNvSpPr>
          <p:nvPr>
            <p:ph type="sldNum" sz="quarter" idx="12"/>
          </p:nvPr>
        </p:nvSpPr>
        <p:spPr/>
        <p:txBody>
          <a:bodyPr/>
          <a:lstStyle/>
          <a:p>
            <a:fld id="{ED758699-0C14-4487-AE4F-9754BF5A1A64}" type="slidenum">
              <a:rPr lang="he-IL" altLang="en-US" smtClean="0"/>
              <a:pPr/>
              <a:t>13</a:t>
            </a:fld>
            <a:endParaRPr lang="he-IL" altLang="en-US"/>
          </a:p>
        </p:txBody>
      </p:sp>
    </p:spTree>
    <p:extLst>
      <p:ext uri="{BB962C8B-B14F-4D97-AF65-F5344CB8AC3E}">
        <p14:creationId xmlns:p14="http://schemas.microsoft.com/office/powerpoint/2010/main" val="41218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6D823A1-CD83-4025-B9C1-74E107B44423}"/>
              </a:ext>
            </a:extLst>
          </p:cNvPr>
          <p:cNvSpPr>
            <a:spLocks noGrp="1"/>
          </p:cNvSpPr>
          <p:nvPr>
            <p:ph type="title"/>
          </p:nvPr>
        </p:nvSpPr>
        <p:spPr>
          <a:xfrm>
            <a:off x="457200" y="206152"/>
            <a:ext cx="8229600" cy="990600"/>
          </a:xfrm>
        </p:spPr>
        <p:txBody>
          <a:bodyPr/>
          <a:lstStyle/>
          <a:p>
            <a:pPr algn="ctr" rtl="0"/>
            <a:r>
              <a:rPr lang="en-US" dirty="0"/>
              <a:t>CICD </a:t>
            </a:r>
            <a:r>
              <a:rPr lang="en-US" dirty="0" smtClean="0"/>
              <a:t>Flow Train</a:t>
            </a:r>
            <a:r>
              <a:rPr lang="he-IL" dirty="0" smtClean="0"/>
              <a:t> </a:t>
            </a:r>
            <a:r>
              <a:rPr lang="he-IL" dirty="0"/>
              <a:t>–</a:t>
            </a:r>
            <a:r>
              <a:rPr lang="en-US" dirty="0"/>
              <a:t>Reminder </a:t>
            </a:r>
          </a:p>
        </p:txBody>
      </p:sp>
      <p:sp>
        <p:nvSpPr>
          <p:cNvPr id="4" name="מציין מיקום של מספר שקופית 3">
            <a:extLst>
              <a:ext uri="{FF2B5EF4-FFF2-40B4-BE49-F238E27FC236}">
                <a16:creationId xmlns:a16="http://schemas.microsoft.com/office/drawing/2014/main" id="{9BCBD287-D0B1-4743-878E-B8885E36BE63}"/>
              </a:ext>
            </a:extLst>
          </p:cNvPr>
          <p:cNvSpPr>
            <a:spLocks noGrp="1"/>
          </p:cNvSpPr>
          <p:nvPr>
            <p:ph type="sldNum" sz="quarter" idx="12"/>
          </p:nvPr>
        </p:nvSpPr>
        <p:spPr/>
        <p:txBody>
          <a:bodyPr/>
          <a:lstStyle/>
          <a:p>
            <a:fld id="{ED758699-0C14-4487-AE4F-9754BF5A1A64}" type="slidenum">
              <a:rPr lang="he-IL" altLang="en-US" smtClean="0"/>
              <a:pPr/>
              <a:t>14</a:t>
            </a:fld>
            <a:endParaRPr lang="he-IL" altLang="en-US"/>
          </a:p>
        </p:txBody>
      </p:sp>
      <p:pic>
        <p:nvPicPr>
          <p:cNvPr id="5" name="תמונה 4">
            <a:extLst>
              <a:ext uri="{FF2B5EF4-FFF2-40B4-BE49-F238E27FC236}">
                <a16:creationId xmlns:a16="http://schemas.microsoft.com/office/drawing/2014/main" id="{E9585E6D-4A0A-43FE-9521-D2BEE8F47245}"/>
              </a:ext>
            </a:extLst>
          </p:cNvPr>
          <p:cNvPicPr>
            <a:picLocks noChangeAspect="1"/>
          </p:cNvPicPr>
          <p:nvPr/>
        </p:nvPicPr>
        <p:blipFill>
          <a:blip r:embed="rId3"/>
          <a:stretch>
            <a:fillRect/>
          </a:stretch>
        </p:blipFill>
        <p:spPr>
          <a:xfrm>
            <a:off x="457200" y="1500481"/>
            <a:ext cx="8316416" cy="4707222"/>
          </a:xfrm>
          <a:prstGeom prst="rect">
            <a:avLst/>
          </a:prstGeom>
        </p:spPr>
      </p:pic>
    </p:spTree>
    <p:extLst>
      <p:ext uri="{BB962C8B-B14F-4D97-AF65-F5344CB8AC3E}">
        <p14:creationId xmlns:p14="http://schemas.microsoft.com/office/powerpoint/2010/main" val="1228153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D6C2E98-BE80-4559-9688-58C3AE9F807C}"/>
              </a:ext>
            </a:extLst>
          </p:cNvPr>
          <p:cNvSpPr>
            <a:spLocks noGrp="1"/>
          </p:cNvSpPr>
          <p:nvPr>
            <p:ph type="title"/>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2F65BE56-EC22-4200-858B-1E869227B927}"/>
              </a:ext>
            </a:extLst>
          </p:cNvPr>
          <p:cNvSpPr>
            <a:spLocks noGrp="1"/>
          </p:cNvSpPr>
          <p:nvPr>
            <p:ph type="sldNum" sz="quarter" idx="12"/>
          </p:nvPr>
        </p:nvSpPr>
        <p:spPr/>
        <p:txBody>
          <a:bodyPr/>
          <a:lstStyle/>
          <a:p>
            <a:fld id="{ED758699-0C14-4487-AE4F-9754BF5A1A64}" type="slidenum">
              <a:rPr lang="he-IL" altLang="en-US" smtClean="0"/>
              <a:pPr/>
              <a:t>15</a:t>
            </a:fld>
            <a:endParaRPr lang="he-IL" altLang="en-US"/>
          </a:p>
        </p:txBody>
      </p:sp>
      <p:pic>
        <p:nvPicPr>
          <p:cNvPr id="5" name="תמונה 4">
            <a:extLst>
              <a:ext uri="{FF2B5EF4-FFF2-40B4-BE49-F238E27FC236}">
                <a16:creationId xmlns:a16="http://schemas.microsoft.com/office/drawing/2014/main" id="{EE32AF37-9CAE-46B3-84C6-2C7A0DC0B3D7}"/>
              </a:ext>
            </a:extLst>
          </p:cNvPr>
          <p:cNvPicPr>
            <a:picLocks noChangeAspect="1"/>
          </p:cNvPicPr>
          <p:nvPr/>
        </p:nvPicPr>
        <p:blipFill>
          <a:blip r:embed="rId3"/>
          <a:stretch>
            <a:fillRect/>
          </a:stretch>
        </p:blipFill>
        <p:spPr>
          <a:xfrm>
            <a:off x="1056013" y="553471"/>
            <a:ext cx="7603197" cy="5702398"/>
          </a:xfrm>
          <a:prstGeom prst="rect">
            <a:avLst/>
          </a:prstGeom>
        </p:spPr>
      </p:pic>
      <p:pic>
        <p:nvPicPr>
          <p:cNvPr id="3" name="Picture 2">
            <a:extLst>
              <a:ext uri="{FF2B5EF4-FFF2-40B4-BE49-F238E27FC236}">
                <a16:creationId xmlns:a16="http://schemas.microsoft.com/office/drawing/2014/main" id="{AE31B7E3-6698-4920-A47E-C8CEB1D510FE}"/>
              </a:ext>
            </a:extLst>
          </p:cNvPr>
          <p:cNvPicPr>
            <a:picLocks noChangeAspect="1"/>
          </p:cNvPicPr>
          <p:nvPr/>
        </p:nvPicPr>
        <p:blipFill>
          <a:blip r:embed="rId4"/>
          <a:stretch>
            <a:fillRect/>
          </a:stretch>
        </p:blipFill>
        <p:spPr>
          <a:xfrm>
            <a:off x="4679862" y="5803053"/>
            <a:ext cx="1061645" cy="1054947"/>
          </a:xfrm>
          <a:prstGeom prst="rect">
            <a:avLst/>
          </a:prstGeom>
        </p:spPr>
      </p:pic>
      <p:pic>
        <p:nvPicPr>
          <p:cNvPr id="6" name="Picture 5">
            <a:extLst>
              <a:ext uri="{FF2B5EF4-FFF2-40B4-BE49-F238E27FC236}">
                <a16:creationId xmlns:a16="http://schemas.microsoft.com/office/drawing/2014/main" id="{11F021D8-2351-4896-AE4B-EFAFA79E9F0A}"/>
              </a:ext>
            </a:extLst>
          </p:cNvPr>
          <p:cNvPicPr>
            <a:picLocks noChangeAspect="1"/>
          </p:cNvPicPr>
          <p:nvPr/>
        </p:nvPicPr>
        <p:blipFill>
          <a:blip r:embed="rId5"/>
          <a:stretch>
            <a:fillRect/>
          </a:stretch>
        </p:blipFill>
        <p:spPr>
          <a:xfrm>
            <a:off x="5542738" y="5728395"/>
            <a:ext cx="2377646" cy="1012024"/>
          </a:xfrm>
          <a:prstGeom prst="rect">
            <a:avLst/>
          </a:prstGeom>
        </p:spPr>
      </p:pic>
      <p:pic>
        <p:nvPicPr>
          <p:cNvPr id="7" name="Picture 6">
            <a:extLst>
              <a:ext uri="{FF2B5EF4-FFF2-40B4-BE49-F238E27FC236}">
                <a16:creationId xmlns:a16="http://schemas.microsoft.com/office/drawing/2014/main" id="{4686E67B-9CB0-45D0-A61E-C1483D190A2A}"/>
              </a:ext>
            </a:extLst>
          </p:cNvPr>
          <p:cNvPicPr>
            <a:picLocks noChangeAspect="1"/>
          </p:cNvPicPr>
          <p:nvPr/>
        </p:nvPicPr>
        <p:blipFill>
          <a:blip r:embed="rId6"/>
          <a:stretch>
            <a:fillRect/>
          </a:stretch>
        </p:blipFill>
        <p:spPr>
          <a:xfrm>
            <a:off x="7948984" y="5702398"/>
            <a:ext cx="983110" cy="1012024"/>
          </a:xfrm>
          <a:prstGeom prst="rect">
            <a:avLst/>
          </a:prstGeom>
        </p:spPr>
      </p:pic>
    </p:spTree>
    <p:extLst>
      <p:ext uri="{BB962C8B-B14F-4D97-AF65-F5344CB8AC3E}">
        <p14:creationId xmlns:p14="http://schemas.microsoft.com/office/powerpoint/2010/main" val="3800584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9FE416-D91D-4855-AB6C-083F02045B6E}"/>
              </a:ext>
            </a:extLst>
          </p:cNvPr>
          <p:cNvSpPr>
            <a:spLocks noGrp="1"/>
          </p:cNvSpPr>
          <p:nvPr>
            <p:ph type="title"/>
          </p:nvPr>
        </p:nvSpPr>
        <p:spPr>
          <a:xfrm>
            <a:off x="228600" y="384714"/>
            <a:ext cx="8686800" cy="990600"/>
          </a:xfrm>
        </p:spPr>
        <p:txBody>
          <a:bodyPr>
            <a:normAutofit/>
          </a:bodyPr>
          <a:lstStyle/>
          <a:p>
            <a:pPr algn="ctr"/>
            <a:r>
              <a:rPr lang="en-US" dirty="0"/>
              <a:t>What </a:t>
            </a:r>
            <a:r>
              <a:rPr lang="en-US" dirty="0" smtClean="0"/>
              <a:t>Goals To Achieve in </a:t>
            </a:r>
            <a:r>
              <a:rPr lang="en-US" dirty="0"/>
              <a:t>CI</a:t>
            </a:r>
          </a:p>
        </p:txBody>
      </p:sp>
      <p:sp>
        <p:nvSpPr>
          <p:cNvPr id="3" name="מציין מיקום תוכן 2">
            <a:extLst>
              <a:ext uri="{FF2B5EF4-FFF2-40B4-BE49-F238E27FC236}">
                <a16:creationId xmlns:a16="http://schemas.microsoft.com/office/drawing/2014/main" id="{8FD16FB3-3A3A-4B09-9534-D85B431F13F6}"/>
              </a:ext>
            </a:extLst>
          </p:cNvPr>
          <p:cNvSpPr>
            <a:spLocks noGrp="1"/>
          </p:cNvSpPr>
          <p:nvPr>
            <p:ph idx="1"/>
          </p:nvPr>
        </p:nvSpPr>
        <p:spPr/>
        <p:txBody>
          <a:bodyPr/>
          <a:lstStyle/>
          <a:p>
            <a:pPr algn="l" rtl="0"/>
            <a:r>
              <a:rPr lang="en-US" sz="2800" b="1" dirty="0">
                <a:latin typeface="David" panose="020E0502060401010101" pitchFamily="34" charset="-79"/>
                <a:cs typeface="David" panose="020E0502060401010101" pitchFamily="34" charset="-79"/>
              </a:rPr>
              <a:t>Reduce</a:t>
            </a:r>
            <a:r>
              <a:rPr lang="en-US" sz="2800" dirty="0">
                <a:latin typeface="David" panose="020E0502060401010101" pitchFamily="34" charset="-79"/>
                <a:cs typeface="David" panose="020E0502060401010101" pitchFamily="34" charset="-79"/>
              </a:rPr>
              <a:t> build and test </a:t>
            </a:r>
            <a:r>
              <a:rPr lang="en-US" sz="2800" dirty="0" smtClean="0">
                <a:latin typeface="David" panose="020E0502060401010101" pitchFamily="34" charset="-79"/>
                <a:cs typeface="David" panose="020E0502060401010101" pitchFamily="34" charset="-79"/>
              </a:rPr>
              <a:t>time</a:t>
            </a:r>
            <a:endParaRPr lang="en-US" sz="2800" dirty="0">
              <a:latin typeface="David" panose="020E0502060401010101" pitchFamily="34" charset="-79"/>
              <a:cs typeface="David" panose="020E0502060401010101" pitchFamily="34" charset="-79"/>
            </a:endParaRPr>
          </a:p>
          <a:p>
            <a:pPr algn="l" rtl="0"/>
            <a:r>
              <a:rPr lang="en-US" sz="2800" b="1" dirty="0">
                <a:latin typeface="David" panose="020E0502060401010101" pitchFamily="34" charset="-79"/>
                <a:cs typeface="David" panose="020E0502060401010101" pitchFamily="34" charset="-79"/>
              </a:rPr>
              <a:t>Increase</a:t>
            </a:r>
            <a:r>
              <a:rPr lang="en-US" sz="2800" dirty="0">
                <a:latin typeface="David" panose="020E0502060401010101" pitchFamily="34" charset="-79"/>
                <a:cs typeface="David" panose="020E0502060401010101" pitchFamily="34" charset="-79"/>
              </a:rPr>
              <a:t> visibility and awareness on build and test results in ci</a:t>
            </a:r>
          </a:p>
          <a:p>
            <a:pPr algn="l" rtl="0"/>
            <a:r>
              <a:rPr lang="en-US" sz="2800" b="1" dirty="0">
                <a:latin typeface="David" panose="020E0502060401010101" pitchFamily="34" charset="-79"/>
                <a:cs typeface="David" panose="020E0502060401010101" pitchFamily="34" charset="-79"/>
              </a:rPr>
              <a:t>Support</a:t>
            </a:r>
            <a:r>
              <a:rPr lang="en-US" sz="2800" dirty="0">
                <a:latin typeface="David" panose="020E0502060401010101" pitchFamily="34" charset="-79"/>
                <a:cs typeface="David" panose="020E0502060401010101" pitchFamily="34" charset="-79"/>
              </a:rPr>
              <a:t> (semi-) automated continuous testing </a:t>
            </a:r>
            <a:endParaRPr lang="en-US" sz="2800" b="1" dirty="0">
              <a:latin typeface="David" panose="020E0502060401010101" pitchFamily="34" charset="-79"/>
              <a:cs typeface="David" panose="020E0502060401010101" pitchFamily="34" charset="-79"/>
            </a:endParaRPr>
          </a:p>
          <a:p>
            <a:pPr algn="l" rtl="0"/>
            <a:r>
              <a:rPr lang="en-US" sz="2800" b="1" dirty="0">
                <a:latin typeface="David" panose="020E0502060401010101" pitchFamily="34" charset="-79"/>
                <a:cs typeface="David" panose="020E0502060401010101" pitchFamily="34" charset="-79"/>
              </a:rPr>
              <a:t>Detect</a:t>
            </a:r>
            <a:r>
              <a:rPr lang="en-US" sz="2800" dirty="0">
                <a:latin typeface="David" panose="020E0502060401010101" pitchFamily="34" charset="-79"/>
                <a:cs typeface="David" panose="020E0502060401010101" pitchFamily="34" charset="-79"/>
              </a:rPr>
              <a:t> violations, flaws and faults in </a:t>
            </a:r>
            <a:r>
              <a:rPr lang="en-US" sz="2800" dirty="0" smtClean="0">
                <a:latin typeface="David" panose="020E0502060401010101" pitchFamily="34" charset="-79"/>
                <a:cs typeface="David" panose="020E0502060401010101" pitchFamily="34" charset="-79"/>
              </a:rPr>
              <a:t>the CI</a:t>
            </a:r>
            <a:endParaRPr lang="en-US" sz="2800" dirty="0">
              <a:latin typeface="David" panose="020E0502060401010101" pitchFamily="34" charset="-79"/>
              <a:cs typeface="David" panose="020E0502060401010101" pitchFamily="34" charset="-79"/>
            </a:endParaRPr>
          </a:p>
          <a:p>
            <a:pPr algn="l" rtl="0"/>
            <a:r>
              <a:rPr lang="en-US" sz="2800" b="1" dirty="0">
                <a:latin typeface="David" panose="020E0502060401010101" pitchFamily="34" charset="-79"/>
                <a:cs typeface="David" panose="020E0502060401010101" pitchFamily="34" charset="-79"/>
              </a:rPr>
              <a:t>Address </a:t>
            </a:r>
            <a:r>
              <a:rPr lang="en-US" sz="2800" dirty="0">
                <a:latin typeface="David" panose="020E0502060401010101" pitchFamily="34" charset="-79"/>
                <a:cs typeface="David" panose="020E0502060401010101" pitchFamily="34" charset="-79"/>
              </a:rPr>
              <a:t>security and scalability issues in deployment pipeline </a:t>
            </a:r>
          </a:p>
          <a:p>
            <a:pPr algn="l" rtl="0"/>
            <a:r>
              <a:rPr lang="en-US" sz="2800" b="1" dirty="0">
                <a:latin typeface="David" panose="020E0502060401010101" pitchFamily="34" charset="-79"/>
                <a:cs typeface="David" panose="020E0502060401010101" pitchFamily="34" charset="-79"/>
              </a:rPr>
              <a:t>Improve</a:t>
            </a:r>
            <a:r>
              <a:rPr lang="en-US" sz="2800" dirty="0">
                <a:latin typeface="David" panose="020E0502060401010101" pitchFamily="34" charset="-79"/>
                <a:cs typeface="David" panose="020E0502060401010101" pitchFamily="34" charset="-79"/>
              </a:rPr>
              <a:t> dependability and reliability of deployment process</a:t>
            </a:r>
          </a:p>
          <a:p>
            <a:pPr algn="l" rtl="0"/>
            <a:endParaRPr lang="en-US" sz="2800" dirty="0">
              <a:latin typeface="David" panose="020E0502060401010101" pitchFamily="34" charset="-79"/>
              <a:cs typeface="David" panose="020E0502060401010101" pitchFamily="34" charset="-79"/>
            </a:endParaRPr>
          </a:p>
        </p:txBody>
      </p:sp>
      <p:sp>
        <p:nvSpPr>
          <p:cNvPr id="4" name="מציין מיקום של מספר שקופית 3">
            <a:extLst>
              <a:ext uri="{FF2B5EF4-FFF2-40B4-BE49-F238E27FC236}">
                <a16:creationId xmlns:a16="http://schemas.microsoft.com/office/drawing/2014/main" id="{5D654FAD-9203-4CA3-BE9F-301466ED5E34}"/>
              </a:ext>
            </a:extLst>
          </p:cNvPr>
          <p:cNvSpPr>
            <a:spLocks noGrp="1"/>
          </p:cNvSpPr>
          <p:nvPr>
            <p:ph type="sldNum" sz="quarter" idx="12"/>
          </p:nvPr>
        </p:nvSpPr>
        <p:spPr/>
        <p:txBody>
          <a:bodyPr/>
          <a:lstStyle/>
          <a:p>
            <a:fld id="{ED758699-0C14-4487-AE4F-9754BF5A1A64}" type="slidenum">
              <a:rPr lang="he-IL" altLang="en-US" smtClean="0"/>
              <a:pPr/>
              <a:t>16</a:t>
            </a:fld>
            <a:endParaRPr lang="he-IL" altLang="en-US"/>
          </a:p>
        </p:txBody>
      </p:sp>
    </p:spTree>
    <p:extLst>
      <p:ext uri="{BB962C8B-B14F-4D97-AF65-F5344CB8AC3E}">
        <p14:creationId xmlns:p14="http://schemas.microsoft.com/office/powerpoint/2010/main" val="1626266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09F03F-FC47-4909-A301-C483B737D026}"/>
              </a:ext>
            </a:extLst>
          </p:cNvPr>
          <p:cNvSpPr>
            <a:spLocks noGrp="1"/>
          </p:cNvSpPr>
          <p:nvPr>
            <p:ph type="title"/>
          </p:nvPr>
        </p:nvSpPr>
        <p:spPr>
          <a:xfrm>
            <a:off x="323528" y="347663"/>
            <a:ext cx="8496944" cy="990600"/>
          </a:xfrm>
        </p:spPr>
        <p:txBody>
          <a:bodyPr vert="horz" lIns="91440" tIns="45720" rIns="91440" bIns="45720" rtlCol="0" anchor="ctr">
            <a:normAutofit/>
          </a:bodyPr>
          <a:lstStyle/>
          <a:p>
            <a:pPr algn="ctr"/>
            <a:r>
              <a:rPr lang="en-US" sz="3600" dirty="0" smtClean="0"/>
              <a:t>Factors for </a:t>
            </a:r>
            <a:r>
              <a:rPr lang="en-US" sz="3600" dirty="0"/>
              <a:t>a </a:t>
            </a:r>
            <a:r>
              <a:rPr lang="en-US" sz="3600" dirty="0" smtClean="0"/>
              <a:t>Good </a:t>
            </a:r>
            <a:r>
              <a:rPr lang="en-US" sz="3600" dirty="0"/>
              <a:t>DevOps </a:t>
            </a:r>
            <a:r>
              <a:rPr lang="en-US" sz="3600" dirty="0" smtClean="0"/>
              <a:t>Metric</a:t>
            </a:r>
            <a:r>
              <a:rPr lang="en-US" sz="3600" dirty="0"/>
              <a:t>? </a:t>
            </a:r>
          </a:p>
        </p:txBody>
      </p:sp>
      <p:sp>
        <p:nvSpPr>
          <p:cNvPr id="3" name="מציין מיקום של מספר שקופית 2">
            <a:extLst>
              <a:ext uri="{FF2B5EF4-FFF2-40B4-BE49-F238E27FC236}">
                <a16:creationId xmlns:a16="http://schemas.microsoft.com/office/drawing/2014/main" id="{072DBDD8-F7A9-41AC-9EC0-7A6B420E0D37}"/>
              </a:ext>
            </a:extLst>
          </p:cNvPr>
          <p:cNvSpPr>
            <a:spLocks noGrp="1"/>
          </p:cNvSpPr>
          <p:nvPr>
            <p:ph type="sldNum" sz="quarter" idx="12"/>
          </p:nvPr>
        </p:nvSpPr>
        <p:spPr/>
        <p:txBody>
          <a:bodyPr/>
          <a:lstStyle/>
          <a:p>
            <a:fld id="{65AD445D-12E5-43F1-8C38-7DE10404EF81}" type="slidenum">
              <a:rPr lang="he-IL" altLang="en-US" smtClean="0"/>
              <a:pPr/>
              <a:t>17</a:t>
            </a:fld>
            <a:endParaRPr lang="he-IL" altLang="en-US"/>
          </a:p>
        </p:txBody>
      </p:sp>
      <p:sp>
        <p:nvSpPr>
          <p:cNvPr id="4" name="Rectangle 3">
            <a:extLst>
              <a:ext uri="{FF2B5EF4-FFF2-40B4-BE49-F238E27FC236}">
                <a16:creationId xmlns:a16="http://schemas.microsoft.com/office/drawing/2014/main" id="{6D5E9BAA-3750-4DD4-BF3A-4FA9B6C65690}"/>
              </a:ext>
            </a:extLst>
          </p:cNvPr>
          <p:cNvSpPr/>
          <p:nvPr/>
        </p:nvSpPr>
        <p:spPr>
          <a:xfrm>
            <a:off x="323528" y="1666876"/>
            <a:ext cx="7708848" cy="4401205"/>
          </a:xfrm>
          <a:prstGeom prst="rect">
            <a:avLst/>
          </a:prstGeom>
          <a:solidFill>
            <a:schemeClr val="bg1"/>
          </a:solidFill>
        </p:spPr>
        <p:txBody>
          <a:bodyPr wrap="square">
            <a:spAutoFit/>
          </a:bodyPr>
          <a:lstStyle/>
          <a:p>
            <a:pPr marL="742950" lvl="1" indent="-285750" algn="l" rtl="0">
              <a:buFont typeface="Arial" panose="020B0604020202020204" pitchFamily="34" charset="0"/>
              <a:buChar char="•"/>
            </a:pPr>
            <a:r>
              <a:rPr lang="en-US" sz="2800" b="1" dirty="0" smtClean="0">
                <a:solidFill>
                  <a:srgbClr val="626262"/>
                </a:solidFill>
                <a:latin typeface="David" panose="020E0502060401010101" pitchFamily="34" charset="-79"/>
                <a:cs typeface="David" panose="020E0502060401010101" pitchFamily="34" charset="-79"/>
              </a:rPr>
              <a:t>Obtainable</a:t>
            </a:r>
            <a:r>
              <a:rPr lang="en-US" sz="2800" dirty="0">
                <a:solidFill>
                  <a:srgbClr val="626262"/>
                </a:solidFill>
                <a:latin typeface="David" panose="020E0502060401010101" pitchFamily="34" charset="-79"/>
                <a:cs typeface="David" panose="020E0502060401010101" pitchFamily="34" charset="-79"/>
              </a:rPr>
              <a:t>: A metric that can't be measured is useless.</a:t>
            </a:r>
          </a:p>
          <a:p>
            <a:pPr marL="742950" lvl="1" indent="-285750" algn="l" rtl="0">
              <a:buFont typeface="Arial" panose="020B0604020202020204" pitchFamily="34" charset="0"/>
              <a:buChar char="•"/>
            </a:pPr>
            <a:r>
              <a:rPr lang="en-US" sz="2800" b="1" dirty="0" smtClean="0">
                <a:solidFill>
                  <a:srgbClr val="626262"/>
                </a:solidFill>
                <a:latin typeface="David" panose="020E0502060401010101" pitchFamily="34" charset="-79"/>
                <a:cs typeface="David" panose="020E0502060401010101" pitchFamily="34" charset="-79"/>
              </a:rPr>
              <a:t>Incorruptible</a:t>
            </a:r>
            <a:r>
              <a:rPr lang="en-US" sz="2800" dirty="0" smtClean="0">
                <a:solidFill>
                  <a:srgbClr val="626262"/>
                </a:solidFill>
                <a:latin typeface="David" panose="020E0502060401010101" pitchFamily="34" charset="-79"/>
                <a:cs typeface="David" panose="020E0502060401010101" pitchFamily="34" charset="-79"/>
              </a:rPr>
              <a:t>: It should be free from influence of teams and team members.</a:t>
            </a:r>
          </a:p>
          <a:p>
            <a:pPr marL="742950" lvl="1" indent="-285750" algn="l" rtl="0">
              <a:buFont typeface="Arial" panose="020B0604020202020204" pitchFamily="34" charset="0"/>
              <a:buChar char="•"/>
            </a:pPr>
            <a:r>
              <a:rPr lang="en-US" sz="2800" b="1" dirty="0" smtClean="0">
                <a:solidFill>
                  <a:srgbClr val="626262"/>
                </a:solidFill>
                <a:latin typeface="David" panose="020E0502060401010101" pitchFamily="34" charset="-79"/>
                <a:cs typeface="David" panose="020E0502060401010101" pitchFamily="34" charset="-79"/>
              </a:rPr>
              <a:t>Reviewable</a:t>
            </a:r>
            <a:r>
              <a:rPr lang="en-US" sz="2800" dirty="0">
                <a:solidFill>
                  <a:srgbClr val="626262"/>
                </a:solidFill>
                <a:latin typeface="David" panose="020E0502060401010101" pitchFamily="34" charset="-79"/>
                <a:cs typeface="David" panose="020E0502060401010101" pitchFamily="34" charset="-79"/>
              </a:rPr>
              <a:t>: It must be relevant to the business and stand up to scrutiny.</a:t>
            </a:r>
          </a:p>
          <a:p>
            <a:pPr marL="742950" lvl="1" indent="-285750" algn="l" rtl="0">
              <a:buFont typeface="Arial" panose="020B0604020202020204" pitchFamily="34" charset="0"/>
              <a:buChar char="•"/>
            </a:pPr>
            <a:r>
              <a:rPr lang="en-US" sz="2800" b="1" dirty="0" smtClean="0">
                <a:solidFill>
                  <a:srgbClr val="626262"/>
                </a:solidFill>
                <a:latin typeface="David" panose="020E0502060401010101" pitchFamily="34" charset="-79"/>
                <a:cs typeface="David" panose="020E0502060401010101" pitchFamily="34" charset="-79"/>
              </a:rPr>
              <a:t>Actionable</a:t>
            </a:r>
            <a:r>
              <a:rPr lang="en-US" sz="2800" dirty="0">
                <a:solidFill>
                  <a:srgbClr val="626262"/>
                </a:solidFill>
                <a:latin typeface="David" panose="020E0502060401010101" pitchFamily="34" charset="-79"/>
                <a:cs typeface="David" panose="020E0502060401010101" pitchFamily="34" charset="-79"/>
              </a:rPr>
              <a:t>: It should suggest improvements to workflows, policies, incentives, tools, etc.</a:t>
            </a:r>
          </a:p>
          <a:p>
            <a:pPr marL="742950" lvl="1" indent="-285750" algn="l" rtl="0">
              <a:buFont typeface="Arial" panose="020B0604020202020204" pitchFamily="34" charset="0"/>
              <a:buChar char="•"/>
            </a:pPr>
            <a:r>
              <a:rPr lang="en-US" sz="2800" b="1" dirty="0">
                <a:solidFill>
                  <a:srgbClr val="626262"/>
                </a:solidFill>
                <a:latin typeface="David" panose="020E0502060401010101" pitchFamily="34" charset="-79"/>
                <a:cs typeface="David" panose="020E0502060401010101" pitchFamily="34" charset="-79"/>
              </a:rPr>
              <a:t>Traceable</a:t>
            </a:r>
            <a:r>
              <a:rPr lang="en-US" sz="2800" dirty="0">
                <a:solidFill>
                  <a:srgbClr val="626262"/>
                </a:solidFill>
                <a:latin typeface="David" panose="020E0502060401010101" pitchFamily="34" charset="-79"/>
                <a:cs typeface="David" panose="020E0502060401010101" pitchFamily="34" charset="-79"/>
              </a:rPr>
              <a:t>: It should be possible to trace the metric to root causes.</a:t>
            </a:r>
            <a:endParaRPr lang="en-US" sz="2800" b="0" i="0" dirty="0">
              <a:solidFill>
                <a:srgbClr val="626262"/>
              </a:solidFill>
              <a:effectLst/>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086501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85D6A3-635A-47FD-8391-633CBC5CC279}"/>
              </a:ext>
            </a:extLst>
          </p:cNvPr>
          <p:cNvSpPr>
            <a:spLocks noGrp="1"/>
          </p:cNvSpPr>
          <p:nvPr>
            <p:ph type="title"/>
          </p:nvPr>
        </p:nvSpPr>
        <p:spPr>
          <a:xfrm>
            <a:off x="234456" y="363290"/>
            <a:ext cx="8229600" cy="990600"/>
          </a:xfrm>
        </p:spPr>
        <p:txBody>
          <a:bodyPr>
            <a:normAutofit/>
          </a:bodyPr>
          <a:lstStyle/>
          <a:p>
            <a:pPr algn="ctr" rtl="0"/>
            <a:r>
              <a:rPr lang="en-US" b="1" dirty="0"/>
              <a:t>DevOps KPIs to Measure Success</a:t>
            </a:r>
            <a:endParaRPr lang="en-US" dirty="0"/>
          </a:p>
        </p:txBody>
      </p:sp>
      <p:sp>
        <p:nvSpPr>
          <p:cNvPr id="3" name="מציין מיקום של מספר שקופית 2">
            <a:extLst>
              <a:ext uri="{FF2B5EF4-FFF2-40B4-BE49-F238E27FC236}">
                <a16:creationId xmlns:a16="http://schemas.microsoft.com/office/drawing/2014/main" id="{2B4B0152-090B-497C-B5C7-090FA7458F29}"/>
              </a:ext>
            </a:extLst>
          </p:cNvPr>
          <p:cNvSpPr>
            <a:spLocks noGrp="1"/>
          </p:cNvSpPr>
          <p:nvPr>
            <p:ph type="sldNum" sz="quarter" idx="12"/>
          </p:nvPr>
        </p:nvSpPr>
        <p:spPr>
          <a:xfrm>
            <a:off x="7620000" y="-52388"/>
            <a:ext cx="1066800" cy="328613"/>
          </a:xfrm>
        </p:spPr>
        <p:txBody>
          <a:bodyPr/>
          <a:lstStyle/>
          <a:p>
            <a:fld id="{65AD445D-12E5-43F1-8C38-7DE10404EF81}" type="slidenum">
              <a:rPr lang="he-IL" altLang="en-US" smtClean="0"/>
              <a:pPr/>
              <a:t>18</a:t>
            </a:fld>
            <a:endParaRPr lang="he-IL" altLang="en-US"/>
          </a:p>
        </p:txBody>
      </p:sp>
      <p:pic>
        <p:nvPicPr>
          <p:cNvPr id="8" name="תמונה 7">
            <a:extLst>
              <a:ext uri="{FF2B5EF4-FFF2-40B4-BE49-F238E27FC236}">
                <a16:creationId xmlns:a16="http://schemas.microsoft.com/office/drawing/2014/main" id="{DF441A8B-29CE-4D43-9F43-8667235D6976}"/>
              </a:ext>
            </a:extLst>
          </p:cNvPr>
          <p:cNvPicPr>
            <a:picLocks noChangeAspect="1"/>
          </p:cNvPicPr>
          <p:nvPr/>
        </p:nvPicPr>
        <p:blipFill>
          <a:blip r:embed="rId3"/>
          <a:stretch>
            <a:fillRect/>
          </a:stretch>
        </p:blipFill>
        <p:spPr>
          <a:xfrm>
            <a:off x="0" y="5043553"/>
            <a:ext cx="9144000" cy="1795397"/>
          </a:xfrm>
          <a:prstGeom prst="rect">
            <a:avLst/>
          </a:prstGeom>
        </p:spPr>
      </p:pic>
      <p:pic>
        <p:nvPicPr>
          <p:cNvPr id="9" name="תמונה 8">
            <a:extLst>
              <a:ext uri="{FF2B5EF4-FFF2-40B4-BE49-F238E27FC236}">
                <a16:creationId xmlns:a16="http://schemas.microsoft.com/office/drawing/2014/main" id="{5648BFD2-9C30-4401-B2AF-A5AF6800672F}"/>
              </a:ext>
            </a:extLst>
          </p:cNvPr>
          <p:cNvPicPr>
            <a:picLocks noChangeAspect="1"/>
          </p:cNvPicPr>
          <p:nvPr/>
        </p:nvPicPr>
        <p:blipFill>
          <a:blip r:embed="rId4"/>
          <a:stretch>
            <a:fillRect/>
          </a:stretch>
        </p:blipFill>
        <p:spPr>
          <a:xfrm>
            <a:off x="13610" y="1524000"/>
            <a:ext cx="9144000" cy="3482340"/>
          </a:xfrm>
          <a:prstGeom prst="rect">
            <a:avLst/>
          </a:prstGeom>
        </p:spPr>
      </p:pic>
      <p:pic>
        <p:nvPicPr>
          <p:cNvPr id="4" name="Picture 3">
            <a:hlinkClick r:id="rId5"/>
            <a:extLst>
              <a:ext uri="{FF2B5EF4-FFF2-40B4-BE49-F238E27FC236}">
                <a16:creationId xmlns:a16="http://schemas.microsoft.com/office/drawing/2014/main" id="{2A03C9DE-6B03-42A1-8A07-E2BDDAFFDB06}"/>
              </a:ext>
            </a:extLst>
          </p:cNvPr>
          <p:cNvPicPr>
            <a:picLocks noChangeAspect="1"/>
          </p:cNvPicPr>
          <p:nvPr/>
        </p:nvPicPr>
        <p:blipFill>
          <a:blip r:embed="rId6"/>
          <a:stretch>
            <a:fillRect/>
          </a:stretch>
        </p:blipFill>
        <p:spPr>
          <a:xfrm>
            <a:off x="693711" y="1313111"/>
            <a:ext cx="4383404" cy="932769"/>
          </a:xfrm>
          <a:prstGeom prst="rect">
            <a:avLst/>
          </a:prstGeom>
        </p:spPr>
      </p:pic>
    </p:spTree>
    <p:extLst>
      <p:ext uri="{BB962C8B-B14F-4D97-AF65-F5344CB8AC3E}">
        <p14:creationId xmlns:p14="http://schemas.microsoft.com/office/powerpoint/2010/main" val="2276197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CICD Metrics</a:t>
            </a:r>
            <a:endParaRPr lang="en-US" dirty="0"/>
          </a:p>
        </p:txBody>
      </p:sp>
      <p:sp>
        <p:nvSpPr>
          <p:cNvPr id="3" name="Content Placeholder 2"/>
          <p:cNvSpPr>
            <a:spLocks noGrp="1"/>
          </p:cNvSpPr>
          <p:nvPr>
            <p:ph idx="1"/>
          </p:nvPr>
        </p:nvSpPr>
        <p:spPr>
          <a:xfrm>
            <a:off x="326254" y="1731245"/>
            <a:ext cx="8795320" cy="4876800"/>
          </a:xfrm>
        </p:spPr>
        <p:txBody>
          <a:bodyPr/>
          <a:lstStyle/>
          <a:p>
            <a:pPr marL="0" indent="0" algn="l" rtl="0">
              <a:buNone/>
            </a:pPr>
            <a:r>
              <a:rPr lang="en-US" sz="2800" b="1" dirty="0" smtClean="0">
                <a:latin typeface="David" panose="020E0502060401010101" pitchFamily="34" charset="-79"/>
                <a:cs typeface="David" panose="020E0502060401010101" pitchFamily="34" charset="-79"/>
              </a:rPr>
              <a:t>1. Response </a:t>
            </a:r>
            <a:r>
              <a:rPr lang="en-US" sz="2800" b="1" dirty="0">
                <a:latin typeface="David" panose="020E0502060401010101" pitchFamily="34" charset="-79"/>
                <a:cs typeface="David" panose="020E0502060401010101" pitchFamily="34" charset="-79"/>
              </a:rPr>
              <a:t>to customer change </a:t>
            </a:r>
            <a:r>
              <a:rPr lang="en-US" sz="2800" dirty="0">
                <a:latin typeface="David" panose="020E0502060401010101" pitchFamily="34" charset="-79"/>
                <a:cs typeface="David" panose="020E0502060401010101" pitchFamily="34" charset="-79"/>
              </a:rPr>
              <a:t>-number of user stories added and removed based on customer priority and preference change </a:t>
            </a:r>
          </a:p>
          <a:p>
            <a:pPr marL="0" indent="0" algn="l" rtl="0">
              <a:buNone/>
            </a:pPr>
            <a:r>
              <a:rPr lang="en-US" sz="2800" b="1" dirty="0" smtClean="0">
                <a:latin typeface="David" panose="020E0502060401010101" pitchFamily="34" charset="-79"/>
                <a:cs typeface="David" panose="020E0502060401010101" pitchFamily="34" charset="-79"/>
              </a:rPr>
              <a:t>2. Pre/post </a:t>
            </a:r>
            <a:r>
              <a:rPr lang="en-US" sz="2800" b="1" dirty="0">
                <a:latin typeface="David" panose="020E0502060401010101" pitchFamily="34" charset="-79"/>
                <a:cs typeface="David" panose="020E0502060401010101" pitchFamily="34" charset="-79"/>
              </a:rPr>
              <a:t>release defect </a:t>
            </a:r>
            <a:r>
              <a:rPr lang="en-US" sz="2800" b="1" dirty="0" smtClean="0">
                <a:latin typeface="David" panose="020E0502060401010101" pitchFamily="34" charset="-79"/>
                <a:cs typeface="David" panose="020E0502060401010101" pitchFamily="34" charset="-79"/>
              </a:rPr>
              <a:t>density</a:t>
            </a:r>
          </a:p>
          <a:p>
            <a:pPr marL="0" indent="0" algn="l" rtl="0">
              <a:buNone/>
            </a:pPr>
            <a:r>
              <a:rPr lang="en-US" sz="2800" b="1" dirty="0" smtClean="0">
                <a:latin typeface="David" panose="020E0502060401010101" pitchFamily="34" charset="-79"/>
                <a:cs typeface="David" panose="020E0502060401010101" pitchFamily="34" charset="-79"/>
              </a:rPr>
              <a:t>3. Error </a:t>
            </a:r>
            <a:r>
              <a:rPr lang="en-US" sz="2800" b="1" dirty="0">
                <a:latin typeface="David" panose="020E0502060401010101" pitchFamily="34" charset="-79"/>
                <a:cs typeface="David" panose="020E0502060401010101" pitchFamily="34" charset="-79"/>
              </a:rPr>
              <a:t>rates</a:t>
            </a:r>
          </a:p>
          <a:p>
            <a:pPr marL="731837" lvl="1" indent="-457200" algn="l" rtl="0">
              <a:buFont typeface="+mj-lt"/>
              <a:buAutoNum type="alphaLcPeriod"/>
            </a:pPr>
            <a:r>
              <a:rPr lang="en-US" sz="2400" b="1" dirty="0">
                <a:latin typeface="David" panose="020E0502060401010101" pitchFamily="34" charset="-79"/>
                <a:cs typeface="David" panose="020E0502060401010101" pitchFamily="34" charset="-79"/>
              </a:rPr>
              <a:t>Tracking error rates </a:t>
            </a:r>
            <a:r>
              <a:rPr lang="en-US" sz="2400" dirty="0">
                <a:latin typeface="David" panose="020E0502060401010101" pitchFamily="34" charset="-79"/>
                <a:cs typeface="David" panose="020E0502060401010101" pitchFamily="34" charset="-79"/>
              </a:rPr>
              <a:t>during development (%of user stories)</a:t>
            </a:r>
          </a:p>
          <a:p>
            <a:pPr marL="731837" lvl="1" indent="-457200" algn="l" rtl="0">
              <a:buFont typeface="+mj-lt"/>
              <a:buAutoNum type="alphaLcPeriod"/>
            </a:pPr>
            <a:r>
              <a:rPr lang="en-US" sz="2400" b="1" dirty="0">
                <a:latin typeface="David" panose="020E0502060401010101" pitchFamily="34" charset="-79"/>
                <a:cs typeface="David" panose="020E0502060401010101" pitchFamily="34" charset="-79"/>
              </a:rPr>
              <a:t>Bugs</a:t>
            </a:r>
            <a:r>
              <a:rPr lang="en-US" sz="2400" dirty="0">
                <a:latin typeface="David" panose="020E0502060401010101" pitchFamily="34" charset="-79"/>
                <a:cs typeface="David" panose="020E0502060401010101" pitchFamily="34" charset="-79"/>
              </a:rPr>
              <a:t> – Identify new exceptions being thrown in your code after a deployment (number, per severity, priority)</a:t>
            </a:r>
          </a:p>
          <a:p>
            <a:pPr algn="l" rtl="0"/>
            <a:endParaRPr lang="en-US" sz="2800" b="1" dirty="0" smtClean="0">
              <a:latin typeface="David" panose="020E0502060401010101" pitchFamily="34" charset="-79"/>
              <a:cs typeface="David" panose="020E0502060401010101" pitchFamily="34" charset="-79"/>
            </a:endParaRPr>
          </a:p>
          <a:p>
            <a:pPr algn="l" rtl="0"/>
            <a:endParaRPr lang="en-US" sz="2800" b="1" dirty="0">
              <a:latin typeface="David" panose="020E0502060401010101" pitchFamily="34" charset="-79"/>
              <a:cs typeface="David" panose="020E0502060401010101" pitchFamily="34" charset="-79"/>
            </a:endParaRPr>
          </a:p>
          <a:p>
            <a:pPr algn="l" rtl="0"/>
            <a:endParaRPr lang="en-US" sz="2800" dirty="0">
              <a:latin typeface="David" panose="020E0502060401010101" pitchFamily="34" charset="-79"/>
              <a:cs typeface="David" panose="020E0502060401010101" pitchFamily="34" charset="-79"/>
            </a:endParaRPr>
          </a:p>
        </p:txBody>
      </p:sp>
      <p:sp>
        <p:nvSpPr>
          <p:cNvPr id="4" name="Slide Number Placeholder 3"/>
          <p:cNvSpPr>
            <a:spLocks noGrp="1"/>
          </p:cNvSpPr>
          <p:nvPr>
            <p:ph type="sldNum" sz="quarter" idx="12"/>
          </p:nvPr>
        </p:nvSpPr>
        <p:spPr/>
        <p:txBody>
          <a:bodyPr/>
          <a:lstStyle/>
          <a:p>
            <a:fld id="{ED758699-0C14-4487-AE4F-9754BF5A1A64}" type="slidenum">
              <a:rPr lang="he-IL" altLang="en-US" smtClean="0"/>
              <a:pPr/>
              <a:t>19</a:t>
            </a:fld>
            <a:endParaRPr lang="he-IL" altLang="en-US"/>
          </a:p>
        </p:txBody>
      </p:sp>
    </p:spTree>
    <p:extLst>
      <p:ext uri="{BB962C8B-B14F-4D97-AF65-F5344CB8AC3E}">
        <p14:creationId xmlns:p14="http://schemas.microsoft.com/office/powerpoint/2010/main" val="3034580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92187"/>
            <a:ext cx="8229600" cy="990600"/>
          </a:xfrm>
        </p:spPr>
        <p:txBody>
          <a:bodyPr/>
          <a:lstStyle/>
          <a:p>
            <a:r>
              <a:rPr lang="en-US" dirty="0"/>
              <a:t>Agenda</a:t>
            </a:r>
          </a:p>
        </p:txBody>
      </p:sp>
      <p:sp>
        <p:nvSpPr>
          <p:cNvPr id="3" name="Content Placeholder 2"/>
          <p:cNvSpPr>
            <a:spLocks noGrp="1"/>
          </p:cNvSpPr>
          <p:nvPr>
            <p:ph idx="1"/>
          </p:nvPr>
        </p:nvSpPr>
        <p:spPr>
          <a:xfrm>
            <a:off x="323528" y="1596796"/>
            <a:ext cx="8229600" cy="3240360"/>
          </a:xfrm>
          <a:solidFill>
            <a:schemeClr val="bg1"/>
          </a:solidFill>
        </p:spPr>
        <p:txBody>
          <a:bodyPr/>
          <a:lstStyle/>
          <a:p>
            <a:pPr marL="457200" indent="-457200" algn="l" rtl="0"/>
            <a:r>
              <a:rPr lang="en-US" sz="4000" dirty="0">
                <a:latin typeface="David" panose="020E0502060401010101" pitchFamily="34" charset="-79"/>
                <a:cs typeface="David" panose="020E0502060401010101" pitchFamily="34" charset="-79"/>
              </a:rPr>
              <a:t>Metrics, measurements &amp;KPIs</a:t>
            </a:r>
          </a:p>
          <a:p>
            <a:pPr marL="457200" indent="-457200" algn="l" rtl="0"/>
            <a:r>
              <a:rPr lang="en-US" sz="4000" dirty="0">
                <a:latin typeface="David" panose="020E0502060401010101" pitchFamily="34" charset="-79"/>
                <a:cs typeface="David" panose="020E0502060401010101" pitchFamily="34" charset="-79"/>
              </a:rPr>
              <a:t>Agile measurements</a:t>
            </a:r>
          </a:p>
          <a:p>
            <a:pPr marL="457200" indent="-457200" algn="l" rtl="0"/>
            <a:r>
              <a:rPr lang="en-US" sz="3600" dirty="0">
                <a:latin typeface="David" panose="020E0502060401010101" pitchFamily="34" charset="-79"/>
                <a:cs typeface="David" panose="020E0502060401010101" pitchFamily="34" charset="-79"/>
              </a:rPr>
              <a:t>CICD measurements</a:t>
            </a:r>
          </a:p>
        </p:txBody>
      </p:sp>
      <p:sp>
        <p:nvSpPr>
          <p:cNvPr id="4" name="Slide Number Placeholder 3"/>
          <p:cNvSpPr>
            <a:spLocks noGrp="1"/>
          </p:cNvSpPr>
          <p:nvPr>
            <p:ph type="sldNum" sz="quarter" idx="12"/>
          </p:nvPr>
        </p:nvSpPr>
        <p:spPr/>
        <p:txBody>
          <a:bodyPr/>
          <a:lstStyle/>
          <a:p>
            <a:fld id="{ED758699-0C14-4487-AE4F-9754BF5A1A64}" type="slidenum">
              <a:rPr lang="he-IL" altLang="en-US" smtClean="0"/>
              <a:pPr/>
              <a:t>2</a:t>
            </a:fld>
            <a:endParaRPr lang="he-IL" altLang="en-US"/>
          </a:p>
        </p:txBody>
      </p:sp>
      <p:pic>
        <p:nvPicPr>
          <p:cNvPr id="5"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465764" y="4005064"/>
            <a:ext cx="4212469"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723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9700-7793-4E99-8659-52BC26FF4F7C}"/>
              </a:ext>
            </a:extLst>
          </p:cNvPr>
          <p:cNvSpPr>
            <a:spLocks noGrp="1"/>
          </p:cNvSpPr>
          <p:nvPr>
            <p:ph type="title"/>
          </p:nvPr>
        </p:nvSpPr>
        <p:spPr>
          <a:xfrm>
            <a:off x="414864" y="585032"/>
            <a:ext cx="8412490" cy="1415568"/>
          </a:xfrm>
        </p:spPr>
        <p:txBody>
          <a:bodyPr>
            <a:noAutofit/>
          </a:bodyPr>
          <a:lstStyle/>
          <a:p>
            <a:pPr algn="ctr"/>
            <a:r>
              <a:rPr lang="en-US" dirty="0">
                <a:latin typeface="+mn-lt"/>
              </a:rPr>
              <a:t>CICD </a:t>
            </a:r>
            <a:r>
              <a:rPr lang="en-US" dirty="0" smtClean="0">
                <a:latin typeface="+mn-lt"/>
              </a:rPr>
              <a:t>Metrics</a:t>
            </a:r>
            <a:endParaRPr lang="en-US" dirty="0">
              <a:latin typeface="+mn-lt"/>
              <a:cs typeface="David" panose="020E0502060401010101" pitchFamily="34" charset="-79"/>
            </a:endParaRPr>
          </a:p>
        </p:txBody>
      </p:sp>
      <p:sp>
        <p:nvSpPr>
          <p:cNvPr id="3" name="Content Placeholder 2">
            <a:extLst>
              <a:ext uri="{FF2B5EF4-FFF2-40B4-BE49-F238E27FC236}">
                <a16:creationId xmlns:a16="http://schemas.microsoft.com/office/drawing/2014/main" id="{2A44B86C-4367-4131-B360-769D4EC978EF}"/>
              </a:ext>
            </a:extLst>
          </p:cNvPr>
          <p:cNvSpPr>
            <a:spLocks noGrp="1"/>
          </p:cNvSpPr>
          <p:nvPr>
            <p:ph idx="1"/>
          </p:nvPr>
        </p:nvSpPr>
        <p:spPr>
          <a:xfrm>
            <a:off x="786937" y="1844824"/>
            <a:ext cx="7668344" cy="3960440"/>
          </a:xfrm>
          <a:solidFill>
            <a:schemeClr val="bg1"/>
          </a:solidFill>
        </p:spPr>
        <p:txBody>
          <a:bodyPr>
            <a:noAutofit/>
          </a:bodyPr>
          <a:lstStyle/>
          <a:p>
            <a:pPr marL="0" indent="0" algn="l" rtl="0">
              <a:buNone/>
            </a:pPr>
            <a:r>
              <a:rPr lang="en-US" sz="2800" b="1" dirty="0" smtClean="0">
                <a:latin typeface="David" panose="020E0502060401010101" pitchFamily="34" charset="-79"/>
                <a:cs typeface="David" panose="020E0502060401010101" pitchFamily="34" charset="-79"/>
              </a:rPr>
              <a:t>4. Automated </a:t>
            </a:r>
            <a:r>
              <a:rPr lang="en-US" sz="2800" b="1" dirty="0">
                <a:latin typeface="David" panose="020E0502060401010101" pitchFamily="34" charset="-79"/>
                <a:cs typeface="David" panose="020E0502060401010101" pitchFamily="34" charset="-79"/>
              </a:rPr>
              <a:t>tests pass (%)</a:t>
            </a:r>
          </a:p>
          <a:p>
            <a:pPr marL="0" indent="0" algn="l" rtl="0">
              <a:buNone/>
            </a:pPr>
            <a:r>
              <a:rPr lang="en-US" sz="2800" dirty="0">
                <a:latin typeface="David" panose="020E0502060401010101" pitchFamily="34" charset="-79"/>
                <a:cs typeface="David" panose="020E0502060401010101" pitchFamily="34" charset="-79"/>
              </a:rPr>
              <a:t>To increase velocity, it is highly recommended that your team makes extensive usage of unit and functional testing automatic. </a:t>
            </a:r>
            <a:endParaRPr lang="en-US" sz="2800" b="1" dirty="0">
              <a:latin typeface="David" panose="020E0502060401010101" pitchFamily="34" charset="-79"/>
              <a:cs typeface="David" panose="020E0502060401010101" pitchFamily="34" charset="-79"/>
            </a:endParaRPr>
          </a:p>
          <a:p>
            <a:pPr marL="0" indent="0" algn="l" rtl="0">
              <a:buNone/>
            </a:pPr>
            <a:r>
              <a:rPr lang="en-US" sz="2800" b="1" dirty="0" smtClean="0">
                <a:latin typeface="David" panose="020E0502060401010101" pitchFamily="34" charset="-79"/>
                <a:cs typeface="David" panose="020E0502060401010101" pitchFamily="34" charset="-79"/>
              </a:rPr>
              <a:t>5. Availability</a:t>
            </a:r>
            <a:endParaRPr lang="en-US" sz="2800" b="1" dirty="0">
              <a:latin typeface="David" panose="020E0502060401010101" pitchFamily="34" charset="-79"/>
              <a:cs typeface="David" panose="020E0502060401010101" pitchFamily="34" charset="-79"/>
            </a:endParaRPr>
          </a:p>
          <a:p>
            <a:pPr algn="l" rtl="0"/>
            <a:r>
              <a:rPr lang="en-US" sz="2800" dirty="0">
                <a:latin typeface="David" panose="020E0502060401010101" pitchFamily="34" charset="-79"/>
                <a:cs typeface="David" panose="020E0502060401010101" pitchFamily="34" charset="-79"/>
              </a:rPr>
              <a:t>Tracking the downtime as part of scheduled maintenance {tracking planned &amp; unplanned outages}.</a:t>
            </a:r>
          </a:p>
          <a:p>
            <a:pPr marL="0" indent="0" algn="l" rtl="0">
              <a:buNone/>
            </a:pPr>
            <a:endParaRPr lang="en-US" sz="2800" dirty="0">
              <a:latin typeface="David" panose="020E0502060401010101" pitchFamily="34" charset="-79"/>
              <a:cs typeface="David" panose="020E0502060401010101" pitchFamily="34" charset="-79"/>
            </a:endParaRPr>
          </a:p>
          <a:p>
            <a:pPr algn="l" rtl="0"/>
            <a:endParaRPr lang="en-US" sz="2000" dirty="0"/>
          </a:p>
          <a:p>
            <a:pPr marL="0" indent="0" algn="l" rtl="0">
              <a:buNone/>
            </a:pPr>
            <a:endParaRPr lang="en-US" sz="2000" dirty="0"/>
          </a:p>
        </p:txBody>
      </p:sp>
      <p:sp>
        <p:nvSpPr>
          <p:cNvPr id="4" name="Slide Number Placeholder 3">
            <a:extLst>
              <a:ext uri="{FF2B5EF4-FFF2-40B4-BE49-F238E27FC236}">
                <a16:creationId xmlns:a16="http://schemas.microsoft.com/office/drawing/2014/main" id="{6B732506-4B15-4F8D-9B17-B2E20504FCE0}"/>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846501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9700-7793-4E99-8659-52BC26FF4F7C}"/>
              </a:ext>
            </a:extLst>
          </p:cNvPr>
          <p:cNvSpPr>
            <a:spLocks noGrp="1"/>
          </p:cNvSpPr>
          <p:nvPr>
            <p:ph type="title"/>
          </p:nvPr>
        </p:nvSpPr>
        <p:spPr>
          <a:xfrm>
            <a:off x="-191786" y="692696"/>
            <a:ext cx="9167532" cy="1105614"/>
          </a:xfrm>
        </p:spPr>
        <p:txBody>
          <a:bodyPr vert="horz" lIns="91440" tIns="45720" rIns="91440" bIns="45720" rtlCol="0" anchor="ctr">
            <a:noAutofit/>
          </a:bodyPr>
          <a:lstStyle/>
          <a:p>
            <a:pPr algn="ctr"/>
            <a:r>
              <a:rPr lang="en-US" dirty="0">
                <a:latin typeface="David" panose="020E0502060401010101" pitchFamily="34" charset="-79"/>
                <a:cs typeface="David" panose="020E0502060401010101" pitchFamily="34" charset="-79"/>
              </a:rPr>
              <a:t>CICD Measurements- Customer</a:t>
            </a:r>
            <a:br>
              <a:rPr lang="en-US" dirty="0">
                <a:latin typeface="David" panose="020E0502060401010101" pitchFamily="34" charset="-79"/>
                <a:cs typeface="David" panose="020E0502060401010101" pitchFamily="34" charset="-79"/>
              </a:rPr>
            </a:br>
            <a:endParaRPr lang="en-US"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2A44B86C-4367-4131-B360-769D4EC978EF}"/>
              </a:ext>
            </a:extLst>
          </p:cNvPr>
          <p:cNvSpPr>
            <a:spLocks noGrp="1"/>
          </p:cNvSpPr>
          <p:nvPr>
            <p:ph idx="1"/>
          </p:nvPr>
        </p:nvSpPr>
        <p:spPr>
          <a:xfrm>
            <a:off x="971600" y="1245503"/>
            <a:ext cx="7416824" cy="5040560"/>
          </a:xfrm>
          <a:solidFill>
            <a:schemeClr val="bg1"/>
          </a:solidFill>
        </p:spPr>
        <p:txBody>
          <a:bodyPr>
            <a:noAutofit/>
          </a:bodyPr>
          <a:lstStyle/>
          <a:p>
            <a:pPr marL="0" indent="0" algn="l" rtl="0">
              <a:lnSpc>
                <a:spcPct val="150000"/>
              </a:lnSpc>
              <a:buNone/>
            </a:pPr>
            <a:r>
              <a:rPr lang="en-US" sz="3200" b="1" dirty="0" smtClean="0">
                <a:latin typeface="David" panose="020E0502060401010101" pitchFamily="34" charset="-79"/>
                <a:cs typeface="David" panose="020E0502060401010101" pitchFamily="34" charset="-79"/>
              </a:rPr>
              <a:t>6. Defect </a:t>
            </a:r>
            <a:r>
              <a:rPr lang="en-US" sz="3200" b="1" dirty="0">
                <a:latin typeface="David" panose="020E0502060401010101" pitchFamily="34" charset="-79"/>
                <a:cs typeface="David" panose="020E0502060401010101" pitchFamily="34" charset="-79"/>
              </a:rPr>
              <a:t>escape rate</a:t>
            </a:r>
          </a:p>
          <a:p>
            <a:pPr marL="0" indent="0" algn="l" rtl="0">
              <a:buNone/>
            </a:pPr>
            <a:r>
              <a:rPr lang="en-US" sz="3200" dirty="0">
                <a:latin typeface="David" panose="020E0502060401010101" pitchFamily="34" charset="-79"/>
                <a:cs typeface="David" panose="020E0502060401010101" pitchFamily="34" charset="-79"/>
              </a:rPr>
              <a:t>How many software defects are being found in production versus QA (escaped defects rate%)</a:t>
            </a:r>
          </a:p>
          <a:p>
            <a:pPr marL="0" indent="0" algn="l" rtl="0">
              <a:buNone/>
            </a:pPr>
            <a:r>
              <a:rPr lang="en-US" sz="3200" b="1" dirty="0" smtClean="0">
                <a:latin typeface="David" panose="020E0502060401010101" pitchFamily="34" charset="-79"/>
                <a:cs typeface="David" panose="020E0502060401010101" pitchFamily="34" charset="-79"/>
              </a:rPr>
              <a:t>7. Customer </a:t>
            </a:r>
            <a:r>
              <a:rPr lang="en-US" sz="3200" b="1" dirty="0">
                <a:latin typeface="David" panose="020E0502060401010101" pitchFamily="34" charset="-79"/>
                <a:cs typeface="David" panose="020E0502060401010101" pitchFamily="34" charset="-79"/>
              </a:rPr>
              <a:t>tickets</a:t>
            </a:r>
          </a:p>
          <a:p>
            <a:pPr marL="0" indent="0" algn="l" rtl="0">
              <a:buNone/>
            </a:pPr>
            <a:r>
              <a:rPr lang="en-US" sz="3200" dirty="0">
                <a:latin typeface="David" panose="020E0502060401010101" pitchFamily="34" charset="-79"/>
                <a:cs typeface="David" panose="020E0502060401010101" pitchFamily="34" charset="-79"/>
              </a:rPr>
              <a:t>The best and worst indicator of application problems is customer support tickets and feedback.</a:t>
            </a:r>
          </a:p>
          <a:p>
            <a:pPr marL="0" indent="0" algn="l" rtl="0">
              <a:buNone/>
            </a:pPr>
            <a:r>
              <a:rPr lang="en-US" sz="3200" b="1" dirty="0" smtClean="0">
                <a:latin typeface="David" panose="020E0502060401010101" pitchFamily="34" charset="-79"/>
                <a:cs typeface="David" panose="020E0502060401010101" pitchFamily="34" charset="-79"/>
              </a:rPr>
              <a:t>8. Customer </a:t>
            </a:r>
            <a:r>
              <a:rPr lang="en-US" sz="3200" b="1" dirty="0">
                <a:latin typeface="David" panose="020E0502060401010101" pitchFamily="34" charset="-79"/>
                <a:cs typeface="David" panose="020E0502060401010101" pitchFamily="34" charset="-79"/>
              </a:rPr>
              <a:t>satisfaction</a:t>
            </a:r>
          </a:p>
          <a:p>
            <a:pPr algn="l" rtl="0"/>
            <a:endParaRPr lang="en-US" dirty="0"/>
          </a:p>
        </p:txBody>
      </p:sp>
      <p:sp>
        <p:nvSpPr>
          <p:cNvPr id="4" name="Slide Number Placeholder 3">
            <a:extLst>
              <a:ext uri="{FF2B5EF4-FFF2-40B4-BE49-F238E27FC236}">
                <a16:creationId xmlns:a16="http://schemas.microsoft.com/office/drawing/2014/main" id="{6B732506-4B15-4F8D-9B17-B2E20504FCE0}"/>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55282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9700-7793-4E99-8659-52BC26FF4F7C}"/>
              </a:ext>
            </a:extLst>
          </p:cNvPr>
          <p:cNvSpPr>
            <a:spLocks noGrp="1"/>
          </p:cNvSpPr>
          <p:nvPr>
            <p:ph type="title"/>
          </p:nvPr>
        </p:nvSpPr>
        <p:spPr>
          <a:xfrm>
            <a:off x="253043" y="620688"/>
            <a:ext cx="8436239" cy="1287691"/>
          </a:xfrm>
        </p:spPr>
        <p:txBody>
          <a:bodyPr vert="horz" lIns="91440" tIns="45720" rIns="91440" bIns="45720" rtlCol="0" anchor="ctr">
            <a:noAutofit/>
          </a:bodyPr>
          <a:lstStyle/>
          <a:p>
            <a:pPr algn="ctr"/>
            <a:r>
              <a:rPr lang="en-US" dirty="0"/>
              <a:t>CICD Metrics</a:t>
            </a:r>
            <a:endParaRPr lang="en-US" b="1"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2A44B86C-4367-4131-B360-769D4EC978EF}"/>
              </a:ext>
            </a:extLst>
          </p:cNvPr>
          <p:cNvSpPr>
            <a:spLocks noGrp="1"/>
          </p:cNvSpPr>
          <p:nvPr>
            <p:ph idx="1"/>
          </p:nvPr>
        </p:nvSpPr>
        <p:spPr>
          <a:xfrm>
            <a:off x="510722" y="2060848"/>
            <a:ext cx="7920880" cy="3665854"/>
          </a:xfrm>
          <a:noFill/>
        </p:spPr>
        <p:txBody>
          <a:bodyPr>
            <a:noAutofit/>
          </a:bodyPr>
          <a:lstStyle/>
          <a:p>
            <a:pPr marL="0" indent="0" algn="l" rtl="0">
              <a:lnSpc>
                <a:spcPct val="150000"/>
              </a:lnSpc>
              <a:buNone/>
            </a:pPr>
            <a:r>
              <a:rPr lang="en-US" sz="2800" dirty="0" smtClean="0">
                <a:latin typeface="David" panose="020E0502060401010101" pitchFamily="34" charset="-79"/>
                <a:cs typeface="David" panose="020E0502060401010101" pitchFamily="34" charset="-79"/>
              </a:rPr>
              <a:t>9. </a:t>
            </a:r>
            <a:r>
              <a:rPr lang="en-US" sz="3200" b="1" dirty="0">
                <a:latin typeface="David" panose="020E0502060401010101" pitchFamily="34" charset="-79"/>
                <a:cs typeface="David" panose="020E0502060401010101" pitchFamily="34" charset="-79"/>
              </a:rPr>
              <a:t>Deployment Frequency</a:t>
            </a:r>
          </a:p>
          <a:p>
            <a:pPr algn="l" rtl="0"/>
            <a:r>
              <a:rPr lang="en-US" sz="2800" dirty="0" smtClean="0">
                <a:latin typeface="David" panose="020E0502060401010101" pitchFamily="34" charset="-79"/>
                <a:cs typeface="David" panose="020E0502060401010101" pitchFamily="34" charset="-79"/>
              </a:rPr>
              <a:t>Tracking </a:t>
            </a:r>
            <a:r>
              <a:rPr lang="en-US" sz="2800" dirty="0">
                <a:latin typeface="David" panose="020E0502060401010101" pitchFamily="34" charset="-79"/>
                <a:cs typeface="David" panose="020E0502060401010101" pitchFamily="34" charset="-79"/>
              </a:rPr>
              <a:t>how often you do deployments {smaller deployments as often as possible}. </a:t>
            </a:r>
          </a:p>
          <a:p>
            <a:pPr algn="l" rtl="0"/>
            <a:r>
              <a:rPr lang="en-US" sz="2800" dirty="0">
                <a:latin typeface="David" panose="020E0502060401010101" pitchFamily="34" charset="-79"/>
                <a:cs typeface="David" panose="020E0502060401010101" pitchFamily="34" charset="-79"/>
              </a:rPr>
              <a:t>Separating the </a:t>
            </a:r>
            <a:r>
              <a:rPr lang="en-US" sz="2800" b="1" dirty="0">
                <a:latin typeface="David" panose="020E0502060401010101" pitchFamily="34" charset="-79"/>
                <a:cs typeface="David" panose="020E0502060401010101" pitchFamily="34" charset="-79"/>
              </a:rPr>
              <a:t>production and non-production </a:t>
            </a:r>
            <a:r>
              <a:rPr lang="en-US" sz="2800" dirty="0">
                <a:latin typeface="David" panose="020E0502060401010101" pitchFamily="34" charset="-79"/>
                <a:cs typeface="David" panose="020E0502060401010101" pitchFamily="34" charset="-79"/>
              </a:rPr>
              <a:t>deployments</a:t>
            </a:r>
          </a:p>
          <a:p>
            <a:pPr algn="l" rtl="0"/>
            <a:r>
              <a:rPr lang="en-US" sz="2800" dirty="0">
                <a:latin typeface="David" panose="020E0502060401010101" pitchFamily="34" charset="-79"/>
                <a:cs typeface="David" panose="020E0502060401010101" pitchFamily="34" charset="-79"/>
              </a:rPr>
              <a:t>How often you </a:t>
            </a:r>
            <a:r>
              <a:rPr lang="en-US" sz="2800" b="1" dirty="0">
                <a:latin typeface="David" panose="020E0502060401010101" pitchFamily="34" charset="-79"/>
                <a:cs typeface="David" panose="020E0502060401010101" pitchFamily="34" charset="-79"/>
              </a:rPr>
              <a:t>deploy to QA </a:t>
            </a:r>
            <a:r>
              <a:rPr lang="en-US" sz="2800" dirty="0">
                <a:latin typeface="David" panose="020E0502060401010101" pitchFamily="34" charset="-79"/>
                <a:cs typeface="David" panose="020E0502060401010101" pitchFamily="34" charset="-79"/>
              </a:rPr>
              <a:t>or pre-production environments {deployment should be early} </a:t>
            </a:r>
          </a:p>
          <a:p>
            <a:pPr marL="0" indent="0" algn="l" rtl="0">
              <a:buNone/>
            </a:pPr>
            <a:endParaRPr lang="en-US" sz="2800" dirty="0"/>
          </a:p>
        </p:txBody>
      </p:sp>
      <p:sp>
        <p:nvSpPr>
          <p:cNvPr id="4" name="Slide Number Placeholder 3">
            <a:extLst>
              <a:ext uri="{FF2B5EF4-FFF2-40B4-BE49-F238E27FC236}">
                <a16:creationId xmlns:a16="http://schemas.microsoft.com/office/drawing/2014/main" id="{6B732506-4B15-4F8D-9B17-B2E20504FCE0}"/>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210338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9700-7793-4E99-8659-52BC26FF4F7C}"/>
              </a:ext>
            </a:extLst>
          </p:cNvPr>
          <p:cNvSpPr>
            <a:spLocks noGrp="1"/>
          </p:cNvSpPr>
          <p:nvPr>
            <p:ph type="title"/>
          </p:nvPr>
        </p:nvSpPr>
        <p:spPr>
          <a:xfrm>
            <a:off x="539552" y="628191"/>
            <a:ext cx="8147248" cy="792088"/>
          </a:xfrm>
        </p:spPr>
        <p:txBody>
          <a:bodyPr>
            <a:noAutofit/>
          </a:bodyPr>
          <a:lstStyle/>
          <a:p>
            <a:pPr algn="ctr"/>
            <a:r>
              <a:rPr lang="en-US" dirty="0"/>
              <a:t>CICD Metrics</a:t>
            </a:r>
            <a:endParaRPr lang="en-US"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2A44B86C-4367-4131-B360-769D4EC978EF}"/>
              </a:ext>
            </a:extLst>
          </p:cNvPr>
          <p:cNvSpPr>
            <a:spLocks noGrp="1"/>
          </p:cNvSpPr>
          <p:nvPr>
            <p:ph idx="1"/>
          </p:nvPr>
        </p:nvSpPr>
        <p:spPr>
          <a:xfrm>
            <a:off x="454860" y="1916832"/>
            <a:ext cx="8316631" cy="3987940"/>
          </a:xfrm>
          <a:noFill/>
        </p:spPr>
        <p:txBody>
          <a:bodyPr>
            <a:noAutofit/>
          </a:bodyPr>
          <a:lstStyle/>
          <a:p>
            <a:pPr marL="0" indent="0" algn="l" rtl="0">
              <a:buNone/>
            </a:pPr>
            <a:r>
              <a:rPr lang="en-US" sz="3200" dirty="0" smtClean="0">
                <a:latin typeface="David" panose="020E0502060401010101" pitchFamily="34" charset="-79"/>
                <a:cs typeface="David" panose="020E0502060401010101" pitchFamily="34" charset="-79"/>
              </a:rPr>
              <a:t>10. </a:t>
            </a:r>
            <a:r>
              <a:rPr lang="en-US" sz="2800" b="1" dirty="0">
                <a:latin typeface="David" panose="020E0502060401010101" pitchFamily="34" charset="-79"/>
                <a:cs typeface="David" panose="020E0502060401010101" pitchFamily="34" charset="-79"/>
              </a:rPr>
              <a:t>Deployment Time/Lead Time</a:t>
            </a:r>
          </a:p>
          <a:p>
            <a:pPr algn="l" rtl="0"/>
            <a:r>
              <a:rPr lang="en-US" sz="2800" dirty="0" smtClean="0">
                <a:latin typeface="David" panose="020E0502060401010101" pitchFamily="34" charset="-79"/>
                <a:cs typeface="David" panose="020E0502060401010101" pitchFamily="34" charset="-79"/>
              </a:rPr>
              <a:t>Tracking </a:t>
            </a:r>
            <a:r>
              <a:rPr lang="en-US" sz="2800" dirty="0">
                <a:latin typeface="David" panose="020E0502060401010101" pitchFamily="34" charset="-79"/>
                <a:cs typeface="David" panose="020E0502060401010101" pitchFamily="34" charset="-79"/>
              </a:rPr>
              <a:t>how long it takes to do an actual deployment {identify potential problems}</a:t>
            </a:r>
          </a:p>
          <a:p>
            <a:pPr algn="l" rtl="0"/>
            <a:r>
              <a:rPr lang="en-US" sz="2800" dirty="0">
                <a:latin typeface="David" panose="020E0502060401010101" pitchFamily="34" charset="-79"/>
                <a:cs typeface="David" panose="020E0502060401010101" pitchFamily="34" charset="-79"/>
              </a:rPr>
              <a:t>Lead time as the amount of time that occurs between starting on a work item until it is deployed. </a:t>
            </a:r>
            <a:endParaRPr lang="en-US" sz="2800" dirty="0" smtClean="0">
              <a:latin typeface="David" panose="020E0502060401010101" pitchFamily="34" charset="-79"/>
              <a:cs typeface="David" panose="020E0502060401010101" pitchFamily="34" charset="-79"/>
            </a:endParaRPr>
          </a:p>
          <a:p>
            <a:pPr marL="0" indent="0" algn="l" rtl="0">
              <a:buNone/>
            </a:pPr>
            <a:r>
              <a:rPr lang="en-US" sz="2800" dirty="0" smtClean="0">
                <a:latin typeface="David" panose="020E0502060401010101" pitchFamily="34" charset="-79"/>
                <a:cs typeface="David" panose="020E0502060401010101" pitchFamily="34" charset="-79"/>
              </a:rPr>
              <a:t>11. </a:t>
            </a:r>
            <a:r>
              <a:rPr lang="en-US" sz="2800" b="1" dirty="0" smtClean="0">
                <a:latin typeface="David" panose="020E0502060401010101" pitchFamily="34" charset="-79"/>
                <a:cs typeface="David" panose="020E0502060401010101" pitchFamily="34" charset="-79"/>
              </a:rPr>
              <a:t>Velocity –</a:t>
            </a:r>
            <a:r>
              <a:rPr lang="en-US" sz="2800" dirty="0">
                <a:latin typeface="David" panose="020E0502060401010101" pitchFamily="34" charset="-79"/>
                <a:cs typeface="David" panose="020E0502060401010101" pitchFamily="34" charset="-79"/>
              </a:rPr>
              <a:t>per iteration time to complete a user story (or more)</a:t>
            </a:r>
          </a:p>
          <a:p>
            <a:pPr marL="0" indent="0" algn="l" rtl="0">
              <a:buNone/>
            </a:pPr>
            <a:r>
              <a:rPr lang="en-US" sz="2800" b="1" dirty="0" smtClean="0">
                <a:latin typeface="David" panose="020E0502060401010101" pitchFamily="34" charset="-79"/>
                <a:cs typeface="David" panose="020E0502060401010101" pitchFamily="34" charset="-79"/>
              </a:rPr>
              <a:t>12. Sprint time</a:t>
            </a:r>
            <a:endParaRPr lang="en-US" sz="2800" b="1" dirty="0">
              <a:latin typeface="David" panose="020E0502060401010101" pitchFamily="34" charset="-79"/>
              <a:cs typeface="David" panose="020E0502060401010101" pitchFamily="34" charset="-79"/>
            </a:endParaRPr>
          </a:p>
        </p:txBody>
      </p:sp>
      <p:sp>
        <p:nvSpPr>
          <p:cNvPr id="4" name="Slide Number Placeholder 3">
            <a:extLst>
              <a:ext uri="{FF2B5EF4-FFF2-40B4-BE49-F238E27FC236}">
                <a16:creationId xmlns:a16="http://schemas.microsoft.com/office/drawing/2014/main" id="{6B732506-4B15-4F8D-9B17-B2E20504FCE0}"/>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867201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9700-7793-4E99-8659-52BC26FF4F7C}"/>
              </a:ext>
            </a:extLst>
          </p:cNvPr>
          <p:cNvSpPr>
            <a:spLocks noGrp="1"/>
          </p:cNvSpPr>
          <p:nvPr>
            <p:ph type="title"/>
          </p:nvPr>
        </p:nvSpPr>
        <p:spPr>
          <a:xfrm>
            <a:off x="57902" y="620688"/>
            <a:ext cx="8941164" cy="702608"/>
          </a:xfrm>
        </p:spPr>
        <p:txBody>
          <a:bodyPr>
            <a:noAutofit/>
          </a:bodyPr>
          <a:lstStyle/>
          <a:p>
            <a:pPr algn="ctr"/>
            <a:r>
              <a:rPr lang="en-US" sz="3600" b="1" dirty="0" smtClean="0">
                <a:latin typeface="David" panose="020E0502060401010101" pitchFamily="34" charset="-79"/>
                <a:cs typeface="David" panose="020E0502060401010101" pitchFamily="34" charset="-79"/>
              </a:rPr>
              <a:t>Measurements- Application </a:t>
            </a:r>
            <a:r>
              <a:rPr lang="en-US" sz="3600" b="1" dirty="0">
                <a:latin typeface="David" panose="020E0502060401010101" pitchFamily="34" charset="-79"/>
                <a:cs typeface="David" panose="020E0502060401010101" pitchFamily="34" charset="-79"/>
              </a:rPr>
              <a:t>Performance</a:t>
            </a:r>
            <a:endParaRPr lang="en-US" sz="3600"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2A44B86C-4367-4131-B360-769D4EC978EF}"/>
              </a:ext>
            </a:extLst>
          </p:cNvPr>
          <p:cNvSpPr>
            <a:spLocks noGrp="1"/>
          </p:cNvSpPr>
          <p:nvPr>
            <p:ph idx="1"/>
          </p:nvPr>
        </p:nvSpPr>
        <p:spPr>
          <a:xfrm>
            <a:off x="370169" y="1844824"/>
            <a:ext cx="8316631" cy="3257746"/>
          </a:xfrm>
          <a:noFill/>
        </p:spPr>
        <p:txBody>
          <a:bodyPr>
            <a:noAutofit/>
          </a:bodyPr>
          <a:lstStyle/>
          <a:p>
            <a:pPr marL="0" indent="0" algn="l" rtl="0">
              <a:lnSpc>
                <a:spcPct val="150000"/>
              </a:lnSpc>
              <a:buNone/>
            </a:pPr>
            <a:r>
              <a:rPr lang="en-US" sz="3200" b="1" dirty="0" smtClean="0">
                <a:latin typeface="David" panose="020E0502060401010101" pitchFamily="34" charset="-79"/>
                <a:cs typeface="David" panose="020E0502060401010101" pitchFamily="34" charset="-79"/>
              </a:rPr>
              <a:t>13. After </a:t>
            </a:r>
            <a:r>
              <a:rPr lang="en-US" sz="3200" b="1" dirty="0">
                <a:latin typeface="David" panose="020E0502060401010101" pitchFamily="34" charset="-79"/>
                <a:cs typeface="David" panose="020E0502060401010101" pitchFamily="34" charset="-79"/>
              </a:rPr>
              <a:t>a </a:t>
            </a:r>
            <a:r>
              <a:rPr lang="en-US" sz="3200" b="1" dirty="0" smtClean="0">
                <a:latin typeface="David" panose="020E0502060401010101" pitchFamily="34" charset="-79"/>
                <a:cs typeface="David" panose="020E0502060401010101" pitchFamily="34" charset="-79"/>
              </a:rPr>
              <a:t>deployment usage</a:t>
            </a:r>
            <a:endParaRPr lang="en-US" sz="3200" b="1" dirty="0">
              <a:latin typeface="David" panose="020E0502060401010101" pitchFamily="34" charset="-79"/>
              <a:cs typeface="David" panose="020E0502060401010101" pitchFamily="34" charset="-79"/>
            </a:endParaRPr>
          </a:p>
          <a:p>
            <a:pPr algn="l" rtl="0"/>
            <a:r>
              <a:rPr lang="en-US" sz="2800" dirty="0" smtClean="0">
                <a:latin typeface="David" panose="020E0502060401010101" pitchFamily="34" charset="-79"/>
                <a:cs typeface="David" panose="020E0502060401010101" pitchFamily="34" charset="-79"/>
              </a:rPr>
              <a:t>examine </a:t>
            </a:r>
            <a:r>
              <a:rPr lang="en-US" sz="2800" dirty="0">
                <a:latin typeface="David" panose="020E0502060401010101" pitchFamily="34" charset="-79"/>
                <a:cs typeface="David" panose="020E0502060401010101" pitchFamily="34" charset="-79"/>
              </a:rPr>
              <a:t>major changes in the </a:t>
            </a:r>
            <a:r>
              <a:rPr lang="en-US" sz="2800" b="1" dirty="0">
                <a:latin typeface="David" panose="020E0502060401010101" pitchFamily="34" charset="-79"/>
                <a:cs typeface="David" panose="020E0502060401010101" pitchFamily="34" charset="-79"/>
              </a:rPr>
              <a:t>usage of specific SQL queries, web service calls</a:t>
            </a:r>
            <a:r>
              <a:rPr lang="en-US" sz="2800" dirty="0">
                <a:latin typeface="David" panose="020E0502060401010101" pitchFamily="34" charset="-79"/>
                <a:cs typeface="David" panose="020E0502060401010101" pitchFamily="34" charset="-79"/>
              </a:rPr>
              <a:t>, and other application dependencies . </a:t>
            </a:r>
          </a:p>
          <a:p>
            <a:pPr algn="l" rtl="0"/>
            <a:r>
              <a:rPr lang="en-US" sz="2800" dirty="0">
                <a:latin typeface="David" panose="020E0502060401010101" pitchFamily="34" charset="-79"/>
                <a:cs typeface="David" panose="020E0502060401010101" pitchFamily="34" charset="-79"/>
              </a:rPr>
              <a:t>Tools like Retrace can provide valuable visualizations that helps make it easy to spot problems.</a:t>
            </a:r>
          </a:p>
          <a:p>
            <a:pPr algn="l" rtl="0"/>
            <a:r>
              <a:rPr lang="en-US" sz="2800" dirty="0">
                <a:latin typeface="David" panose="020E0502060401010101" pitchFamily="34" charset="-79"/>
                <a:cs typeface="David" panose="020E0502060401010101" pitchFamily="34" charset="-79"/>
              </a:rPr>
              <a:t>Proportion of CICD in the project </a:t>
            </a:r>
          </a:p>
        </p:txBody>
      </p:sp>
      <p:sp>
        <p:nvSpPr>
          <p:cNvPr id="4" name="Slide Number Placeholder 3">
            <a:extLst>
              <a:ext uri="{FF2B5EF4-FFF2-40B4-BE49-F238E27FC236}">
                <a16:creationId xmlns:a16="http://schemas.microsoft.com/office/drawing/2014/main" id="{6B732506-4B15-4F8D-9B17-B2E20504FCE0}"/>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64887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9700-7793-4E99-8659-52BC26FF4F7C}"/>
              </a:ext>
            </a:extLst>
          </p:cNvPr>
          <p:cNvSpPr>
            <a:spLocks noGrp="1"/>
          </p:cNvSpPr>
          <p:nvPr>
            <p:ph type="title"/>
          </p:nvPr>
        </p:nvSpPr>
        <p:spPr>
          <a:xfrm>
            <a:off x="-252536" y="908720"/>
            <a:ext cx="9396536" cy="702608"/>
          </a:xfrm>
        </p:spPr>
        <p:txBody>
          <a:bodyPr>
            <a:noAutofit/>
          </a:bodyPr>
          <a:lstStyle/>
          <a:p>
            <a:pPr algn="ctr"/>
            <a:r>
              <a:rPr lang="en-US" sz="3600" b="1" dirty="0" smtClean="0">
                <a:latin typeface="David" panose="020E0502060401010101" pitchFamily="34" charset="-79"/>
                <a:cs typeface="David" panose="020E0502060401010101" pitchFamily="34" charset="-79"/>
              </a:rPr>
              <a:t>Metrics for </a:t>
            </a:r>
            <a:r>
              <a:rPr lang="en-US" sz="3600" b="1" dirty="0">
                <a:latin typeface="David" panose="020E0502060401010101" pitchFamily="34" charset="-79"/>
                <a:cs typeface="David" panose="020E0502060401010101" pitchFamily="34" charset="-79"/>
              </a:rPr>
              <a:t>Detection &amp; Recovery</a:t>
            </a:r>
            <a:r>
              <a:rPr lang="en-US" sz="3600" b="1" i="1" dirty="0">
                <a:latin typeface="David" panose="020E0502060401010101" pitchFamily="34" charset="-79"/>
                <a:cs typeface="David" panose="020E0502060401010101" pitchFamily="34" charset="-79"/>
              </a:rPr>
              <a:t/>
            </a:r>
            <a:br>
              <a:rPr lang="en-US" sz="3600" b="1" i="1" dirty="0">
                <a:latin typeface="David" panose="020E0502060401010101" pitchFamily="34" charset="-79"/>
                <a:cs typeface="David" panose="020E0502060401010101" pitchFamily="34" charset="-79"/>
              </a:rPr>
            </a:br>
            <a:endParaRPr lang="en-US" sz="3600"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2A44B86C-4367-4131-B360-769D4EC978EF}"/>
              </a:ext>
            </a:extLst>
          </p:cNvPr>
          <p:cNvSpPr>
            <a:spLocks noGrp="1"/>
          </p:cNvSpPr>
          <p:nvPr>
            <p:ph idx="1"/>
          </p:nvPr>
        </p:nvSpPr>
        <p:spPr>
          <a:xfrm>
            <a:off x="370169" y="1827438"/>
            <a:ext cx="8316631" cy="4553890"/>
          </a:xfrm>
        </p:spPr>
        <p:txBody>
          <a:bodyPr>
            <a:noAutofit/>
          </a:bodyPr>
          <a:lstStyle/>
          <a:p>
            <a:pPr marL="0" indent="0" algn="l">
              <a:buNone/>
            </a:pPr>
            <a:r>
              <a:rPr lang="en-US" sz="2800" b="1" dirty="0" smtClean="0">
                <a:latin typeface="David" panose="020E0502060401010101" pitchFamily="34" charset="-79"/>
                <a:cs typeface="David" panose="020E0502060401010101" pitchFamily="34" charset="-79"/>
              </a:rPr>
              <a:t>14. Mean </a:t>
            </a:r>
            <a:r>
              <a:rPr lang="en-US" sz="2800" b="1" dirty="0">
                <a:latin typeface="David" panose="020E0502060401010101" pitchFamily="34" charset="-79"/>
                <a:cs typeface="David" panose="020E0502060401010101" pitchFamily="34" charset="-79"/>
              </a:rPr>
              <a:t>time to detection (MTTD)</a:t>
            </a:r>
          </a:p>
          <a:p>
            <a:pPr algn="l"/>
            <a:r>
              <a:rPr lang="en-US" sz="2800" dirty="0">
                <a:latin typeface="David" panose="020E0502060401010101" pitchFamily="34" charset="-79"/>
                <a:cs typeface="David" panose="020E0502060401010101" pitchFamily="34" charset="-79"/>
              </a:rPr>
              <a:t>Having robust application monitoring and good coverage enables to detect and fix issues</a:t>
            </a:r>
          </a:p>
          <a:p>
            <a:pPr marL="0" indent="0" algn="l">
              <a:buNone/>
            </a:pPr>
            <a:r>
              <a:rPr lang="en-US" sz="2800" b="1" dirty="0" smtClean="0">
                <a:latin typeface="David" panose="020E0502060401010101" pitchFamily="34" charset="-79"/>
                <a:cs typeface="David" panose="020E0502060401010101" pitchFamily="34" charset="-79"/>
              </a:rPr>
              <a:t>15. Mean </a:t>
            </a:r>
            <a:r>
              <a:rPr lang="en-US" sz="2800" b="1" dirty="0">
                <a:latin typeface="David" panose="020E0502060401010101" pitchFamily="34" charset="-79"/>
                <a:cs typeface="David" panose="020E0502060401010101" pitchFamily="34" charset="-79"/>
              </a:rPr>
              <a:t>time to recovery (MTTR)</a:t>
            </a:r>
          </a:p>
          <a:p>
            <a:pPr algn="l"/>
            <a:r>
              <a:rPr lang="en-US" sz="2800" dirty="0">
                <a:latin typeface="David" panose="020E0502060401010101" pitchFamily="34" charset="-79"/>
                <a:cs typeface="David" panose="020E0502060401010101" pitchFamily="34" charset="-79"/>
              </a:rPr>
              <a:t>This metric helps you track how long it takes to recover from failures. A key metric for the business is keeping failures to a minimum and being able to recover from them quickly (work hours)</a:t>
            </a:r>
          </a:p>
        </p:txBody>
      </p:sp>
      <p:sp>
        <p:nvSpPr>
          <p:cNvPr id="4" name="Slide Number Placeholder 3">
            <a:extLst>
              <a:ext uri="{FF2B5EF4-FFF2-40B4-BE49-F238E27FC236}">
                <a16:creationId xmlns:a16="http://schemas.microsoft.com/office/drawing/2014/main" id="{6B732506-4B15-4F8D-9B17-B2E20504FCE0}"/>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798681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957" y="350092"/>
            <a:ext cx="8229600" cy="990600"/>
          </a:xfrm>
        </p:spPr>
        <p:txBody>
          <a:bodyPr/>
          <a:lstStyle/>
          <a:p>
            <a:pPr algn="ctr"/>
            <a:r>
              <a:rPr lang="en-US" dirty="0" smtClean="0"/>
              <a:t>Visualization- Dashboard</a:t>
            </a:r>
            <a:endParaRPr lang="en-US" dirty="0"/>
          </a:p>
        </p:txBody>
      </p:sp>
      <p:sp>
        <p:nvSpPr>
          <p:cNvPr id="4" name="Slide Number Placeholder 3"/>
          <p:cNvSpPr>
            <a:spLocks noGrp="1"/>
          </p:cNvSpPr>
          <p:nvPr>
            <p:ph type="sldNum" sz="quarter" idx="12"/>
          </p:nvPr>
        </p:nvSpPr>
        <p:spPr/>
        <p:txBody>
          <a:bodyPr/>
          <a:lstStyle/>
          <a:p>
            <a:fld id="{ED758699-0C14-4487-AE4F-9754BF5A1A64}" type="slidenum">
              <a:rPr lang="he-IL" altLang="en-US" smtClean="0"/>
              <a:pPr/>
              <a:t>26</a:t>
            </a:fld>
            <a:endParaRPr lang="he-IL" altLang="en-US"/>
          </a:p>
        </p:txBody>
      </p:sp>
      <p:pic>
        <p:nvPicPr>
          <p:cNvPr id="7" name="Picture 6"/>
          <p:cNvPicPr>
            <a:picLocks noChangeAspect="1"/>
          </p:cNvPicPr>
          <p:nvPr/>
        </p:nvPicPr>
        <p:blipFill>
          <a:blip r:embed="rId3"/>
          <a:stretch>
            <a:fillRect/>
          </a:stretch>
        </p:blipFill>
        <p:spPr>
          <a:xfrm>
            <a:off x="406687" y="2651265"/>
            <a:ext cx="8159870" cy="3095866"/>
          </a:xfrm>
          <a:prstGeom prst="rect">
            <a:avLst/>
          </a:prstGeom>
        </p:spPr>
      </p:pic>
      <p:pic>
        <p:nvPicPr>
          <p:cNvPr id="8" name="Picture 7"/>
          <p:cNvPicPr>
            <a:picLocks noChangeAspect="1"/>
          </p:cNvPicPr>
          <p:nvPr/>
        </p:nvPicPr>
        <p:blipFill>
          <a:blip r:embed="rId4"/>
          <a:stretch>
            <a:fillRect/>
          </a:stretch>
        </p:blipFill>
        <p:spPr>
          <a:xfrm>
            <a:off x="3103424" y="1340692"/>
            <a:ext cx="5451444" cy="1867906"/>
          </a:xfrm>
          <a:prstGeom prst="rect">
            <a:avLst/>
          </a:prstGeom>
        </p:spPr>
      </p:pic>
      <p:sp>
        <p:nvSpPr>
          <p:cNvPr id="9" name="Rectangle 8"/>
          <p:cNvSpPr/>
          <p:nvPr/>
        </p:nvSpPr>
        <p:spPr>
          <a:xfrm>
            <a:off x="336957" y="6021288"/>
            <a:ext cx="7988996" cy="430887"/>
          </a:xfrm>
          <a:prstGeom prst="rect">
            <a:avLst/>
          </a:prstGeom>
        </p:spPr>
        <p:txBody>
          <a:bodyPr wrap="square">
            <a:spAutoFit/>
          </a:bodyPr>
          <a:lstStyle/>
          <a:p>
            <a:pPr algn="l" rtl="0"/>
            <a:r>
              <a:rPr lang="en-US" sz="1100" dirty="0">
                <a:solidFill>
                  <a:srgbClr val="222222"/>
                </a:solidFill>
              </a:rPr>
              <a:t>Nilsson, </a:t>
            </a:r>
            <a:r>
              <a:rPr lang="en-US" sz="1100" dirty="0" err="1">
                <a:solidFill>
                  <a:srgbClr val="222222"/>
                </a:solidFill>
              </a:rPr>
              <a:t>Agneta</a:t>
            </a:r>
            <a:r>
              <a:rPr lang="en-US" sz="1100" dirty="0">
                <a:solidFill>
                  <a:srgbClr val="222222"/>
                </a:solidFill>
              </a:rPr>
              <a:t>, Jan Bosch, and Christian Berger. "Visualizing testing activities to support continuous integration: A multiple case study." </a:t>
            </a:r>
            <a:r>
              <a:rPr lang="en-US" sz="1100" i="1" dirty="0">
                <a:solidFill>
                  <a:srgbClr val="222222"/>
                </a:solidFill>
              </a:rPr>
              <a:t>International Conference on Agile Software Development</a:t>
            </a:r>
            <a:r>
              <a:rPr lang="en-US" sz="1100" dirty="0">
                <a:solidFill>
                  <a:srgbClr val="222222"/>
                </a:solidFill>
              </a:rPr>
              <a:t>. Springer, Cham, 2014.</a:t>
            </a:r>
            <a:endParaRPr lang="en-US" sz="1100" dirty="0"/>
          </a:p>
        </p:txBody>
      </p:sp>
    </p:spTree>
    <p:extLst>
      <p:ext uri="{BB962C8B-B14F-4D97-AF65-F5344CB8AC3E}">
        <p14:creationId xmlns:p14="http://schemas.microsoft.com/office/powerpoint/2010/main" val="910838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888"/>
            <a:ext cx="8229600" cy="990600"/>
          </a:xfrm>
        </p:spPr>
        <p:txBody>
          <a:bodyPr/>
          <a:lstStyle/>
          <a:p>
            <a:pPr algn="ctr"/>
            <a:r>
              <a:rPr lang="en-US" dirty="0" smtClean="0"/>
              <a:t>Plan Your CI Process-suggestions…</a:t>
            </a:r>
            <a:endParaRPr lang="en-US" dirty="0"/>
          </a:p>
        </p:txBody>
      </p:sp>
      <p:sp>
        <p:nvSpPr>
          <p:cNvPr id="3" name="Content Placeholder 2"/>
          <p:cNvSpPr>
            <a:spLocks noGrp="1"/>
          </p:cNvSpPr>
          <p:nvPr>
            <p:ph idx="1"/>
          </p:nvPr>
        </p:nvSpPr>
        <p:spPr>
          <a:xfrm>
            <a:off x="189233" y="1676458"/>
            <a:ext cx="8966916" cy="4256112"/>
          </a:xfrm>
        </p:spPr>
        <p:txBody>
          <a:bodyPr/>
          <a:lstStyle/>
          <a:p>
            <a:pPr lvl="0" algn="l" rtl="0"/>
            <a:r>
              <a:rPr lang="en-US" dirty="0">
                <a:latin typeface="David" panose="020E0502060401010101" pitchFamily="34" charset="-79"/>
                <a:cs typeface="David" panose="020E0502060401010101" pitchFamily="34" charset="-79"/>
              </a:rPr>
              <a:t>Do you perform unit testing sporadically, periodically, or </a:t>
            </a:r>
            <a:r>
              <a:rPr lang="en-US" dirty="0" smtClean="0">
                <a:latin typeface="David" panose="020E0502060401010101" pitchFamily="34" charset="-79"/>
                <a:cs typeface="David" panose="020E0502060401010101" pitchFamily="34" charset="-79"/>
              </a:rPr>
              <a:t>continually? </a:t>
            </a:r>
          </a:p>
          <a:p>
            <a:pPr lvl="0" algn="l" rtl="0"/>
            <a:r>
              <a:rPr lang="en-US" dirty="0" smtClean="0">
                <a:latin typeface="David" panose="020E0502060401010101" pitchFamily="34" charset="-79"/>
                <a:cs typeface="David" panose="020E0502060401010101" pitchFamily="34" charset="-79"/>
              </a:rPr>
              <a:t>How </a:t>
            </a:r>
            <a:r>
              <a:rPr lang="en-US" dirty="0">
                <a:latin typeface="David" panose="020E0502060401010101" pitchFamily="34" charset="-79"/>
                <a:cs typeface="David" panose="020E0502060401010101" pitchFamily="34" charset="-79"/>
              </a:rPr>
              <a:t>often do you run your full unit, component, and system test coverage review?</a:t>
            </a:r>
          </a:p>
          <a:p>
            <a:pPr algn="l" rtl="0"/>
            <a:r>
              <a:rPr lang="en-US" dirty="0" smtClean="0">
                <a:latin typeface="David" panose="020E0502060401010101" pitchFamily="34" charset="-79"/>
                <a:cs typeface="David" panose="020E0502060401010101" pitchFamily="34" charset="-79"/>
              </a:rPr>
              <a:t>Are </a:t>
            </a:r>
            <a:r>
              <a:rPr lang="en-US" dirty="0">
                <a:latin typeface="David" panose="020E0502060401010101" pitchFamily="34" charset="-79"/>
                <a:cs typeface="David" panose="020E0502060401010101" pitchFamily="34" charset="-79"/>
              </a:rPr>
              <a:t>you continuously performing automated design reviews with tools like </a:t>
            </a:r>
            <a:r>
              <a:rPr lang="en-US" dirty="0" err="1">
                <a:latin typeface="David" panose="020E0502060401010101" pitchFamily="34" charset="-79"/>
                <a:cs typeface="David" panose="020E0502060401010101" pitchFamily="34" charset="-79"/>
              </a:rPr>
              <a:t>JDepend</a:t>
            </a:r>
            <a:r>
              <a:rPr lang="en-US" dirty="0">
                <a:latin typeface="David" panose="020E0502060401010101" pitchFamily="34" charset="-79"/>
                <a:cs typeface="David" panose="020E0502060401010101" pitchFamily="34" charset="-79"/>
              </a:rPr>
              <a:t> and </a:t>
            </a:r>
            <a:r>
              <a:rPr lang="en-US" dirty="0" err="1">
                <a:latin typeface="David" panose="020E0502060401010101" pitchFamily="34" charset="-79"/>
                <a:cs typeface="David" panose="020E0502060401010101" pitchFamily="34" charset="-79"/>
              </a:rPr>
              <a:t>NDepend</a:t>
            </a:r>
            <a:r>
              <a:rPr lang="en-US" dirty="0">
                <a:latin typeface="David" panose="020E0502060401010101" pitchFamily="34" charset="-79"/>
                <a:cs typeface="David" panose="020E0502060401010101" pitchFamily="34" charset="-79"/>
              </a:rPr>
              <a:t>?</a:t>
            </a:r>
          </a:p>
          <a:p>
            <a:pPr algn="l" rtl="0"/>
            <a:r>
              <a:rPr lang="en-US" dirty="0">
                <a:latin typeface="David" panose="020E0502060401010101" pitchFamily="34" charset="-79"/>
                <a:cs typeface="David" panose="020E0502060401010101" pitchFamily="34" charset="-79"/>
              </a:rPr>
              <a:t>Are</a:t>
            </a:r>
            <a:r>
              <a:rPr lang="en-US" sz="1600" dirty="0">
                <a:latin typeface="David" panose="020E0502060401010101" pitchFamily="34" charset="-79"/>
                <a:cs typeface="David" panose="020E0502060401010101" pitchFamily="34" charset="-79"/>
              </a:rPr>
              <a:t> </a:t>
            </a:r>
            <a:r>
              <a:rPr lang="en-US" dirty="0">
                <a:latin typeface="David" panose="020E0502060401010101" pitchFamily="34" charset="-79"/>
                <a:cs typeface="David" panose="020E0502060401010101" pitchFamily="34" charset="-79"/>
              </a:rPr>
              <a:t>you automating code audits with tools like PMD, </a:t>
            </a:r>
            <a:r>
              <a:rPr lang="en-US" dirty="0" err="1">
                <a:latin typeface="David" panose="020E0502060401010101" pitchFamily="34" charset="-79"/>
                <a:cs typeface="David" panose="020E0502060401010101" pitchFamily="34" charset="-79"/>
              </a:rPr>
              <a:t>Checkstyle</a:t>
            </a:r>
            <a:endParaRPr lang="en-US" dirty="0">
              <a:latin typeface="David" panose="020E0502060401010101" pitchFamily="34" charset="-79"/>
              <a:cs typeface="David" panose="020E0502060401010101" pitchFamily="34" charset="-79"/>
            </a:endParaRPr>
          </a:p>
          <a:p>
            <a:pPr algn="l" rtl="0"/>
            <a:r>
              <a:rPr lang="en-US" dirty="0">
                <a:latin typeface="David" panose="020E0502060401010101" pitchFamily="34" charset="-79"/>
                <a:cs typeface="David" panose="020E0502060401010101" pitchFamily="34" charset="-79"/>
              </a:rPr>
              <a:t>Are you monitoring code </a:t>
            </a:r>
            <a:r>
              <a:rPr lang="en-US" dirty="0" smtClean="0">
                <a:latin typeface="David" panose="020E0502060401010101" pitchFamily="34" charset="-79"/>
                <a:cs typeface="David" panose="020E0502060401010101" pitchFamily="34" charset="-79"/>
              </a:rPr>
              <a:t>duplication/coverage/complexity?</a:t>
            </a:r>
            <a:endParaRPr lang="en-US" dirty="0">
              <a:latin typeface="David" panose="020E0502060401010101" pitchFamily="34" charset="-79"/>
              <a:cs typeface="David" panose="020E0502060401010101" pitchFamily="34" charset="-79"/>
            </a:endParaRPr>
          </a:p>
          <a:p>
            <a:pPr algn="l" rtl="0"/>
            <a:r>
              <a:rPr lang="en-US" dirty="0" smtClean="0">
                <a:latin typeface="David" panose="020E0502060401010101" pitchFamily="34" charset="-79"/>
                <a:cs typeface="David" panose="020E0502060401010101" pitchFamily="34" charset="-79"/>
              </a:rPr>
              <a:t>Do </a:t>
            </a:r>
            <a:r>
              <a:rPr lang="en-US" dirty="0">
                <a:latin typeface="David" panose="020E0502060401010101" pitchFamily="34" charset="-79"/>
                <a:cs typeface="David" panose="020E0502060401010101" pitchFamily="34" charset="-79"/>
              </a:rPr>
              <a:t>you know what percentage of your code has </a:t>
            </a:r>
            <a:r>
              <a:rPr lang="en-US" dirty="0" smtClean="0">
                <a:latin typeface="David" panose="020E0502060401010101" pitchFamily="34" charset="-79"/>
                <a:cs typeface="David" panose="020E0502060401010101" pitchFamily="34" charset="-79"/>
              </a:rPr>
              <a:t>CI?</a:t>
            </a:r>
          </a:p>
          <a:p>
            <a:pPr algn="l" rtl="0"/>
            <a:r>
              <a:rPr lang="en-US" dirty="0" smtClean="0">
                <a:latin typeface="David" panose="020E0502060401010101" pitchFamily="34" charset="-79"/>
                <a:cs typeface="David" panose="020E0502060401010101" pitchFamily="34" charset="-79"/>
              </a:rPr>
              <a:t>Is </a:t>
            </a:r>
            <a:r>
              <a:rPr lang="en-US" dirty="0">
                <a:latin typeface="David" panose="020E0502060401010101" pitchFamily="34" charset="-79"/>
                <a:cs typeface="David" panose="020E0502060401010101" pitchFamily="34" charset="-79"/>
              </a:rPr>
              <a:t>your build properly configured to produce coverage reports</a:t>
            </a:r>
            <a:r>
              <a:rPr lang="en-US" dirty="0" smtClean="0">
                <a:latin typeface="David" panose="020E0502060401010101" pitchFamily="34" charset="-79"/>
                <a:cs typeface="David" panose="020E0502060401010101" pitchFamily="34" charset="-79"/>
              </a:rPr>
              <a:t>?</a:t>
            </a:r>
            <a:endParaRPr lang="en-US" dirty="0">
              <a:latin typeface="David" panose="020E0502060401010101" pitchFamily="34" charset="-79"/>
              <a:cs typeface="David" panose="020E0502060401010101" pitchFamily="34" charset="-79"/>
            </a:endParaRPr>
          </a:p>
        </p:txBody>
      </p:sp>
      <p:sp>
        <p:nvSpPr>
          <p:cNvPr id="4" name="Slide Number Placeholder 3"/>
          <p:cNvSpPr>
            <a:spLocks noGrp="1"/>
          </p:cNvSpPr>
          <p:nvPr>
            <p:ph type="sldNum" sz="quarter" idx="12"/>
          </p:nvPr>
        </p:nvSpPr>
        <p:spPr/>
        <p:txBody>
          <a:bodyPr/>
          <a:lstStyle/>
          <a:p>
            <a:fld id="{ED758699-0C14-4487-AE4F-9754BF5A1A64}" type="slidenum">
              <a:rPr lang="he-IL" altLang="en-US" smtClean="0"/>
              <a:pPr/>
              <a:t>27</a:t>
            </a:fld>
            <a:endParaRPr lang="he-IL" altLang="en-US"/>
          </a:p>
        </p:txBody>
      </p:sp>
    </p:spTree>
    <p:extLst>
      <p:ext uri="{BB962C8B-B14F-4D97-AF65-F5344CB8AC3E}">
        <p14:creationId xmlns:p14="http://schemas.microsoft.com/office/powerpoint/2010/main" val="2790406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Automation of the Testing</a:t>
            </a:r>
            <a:endParaRPr lang="en-US" dirty="0"/>
          </a:p>
        </p:txBody>
      </p:sp>
      <p:sp>
        <p:nvSpPr>
          <p:cNvPr id="3" name="Content Placeholder 2"/>
          <p:cNvSpPr>
            <a:spLocks noGrp="1"/>
          </p:cNvSpPr>
          <p:nvPr>
            <p:ph idx="1"/>
          </p:nvPr>
        </p:nvSpPr>
        <p:spPr>
          <a:xfrm>
            <a:off x="457200" y="1497927"/>
            <a:ext cx="8229600" cy="4876800"/>
          </a:xfrm>
        </p:spPr>
        <p:txBody>
          <a:bodyPr/>
          <a:lstStyle/>
          <a:p>
            <a:pPr algn="l" rtl="0"/>
            <a:r>
              <a:rPr lang="en-US" sz="3200" dirty="0" smtClean="0">
                <a:latin typeface="David" panose="020E0502060401010101" pitchFamily="34" charset="-79"/>
                <a:cs typeface="David" panose="020E0502060401010101" pitchFamily="34" charset="-79"/>
              </a:rPr>
              <a:t>Unit test</a:t>
            </a:r>
          </a:p>
          <a:p>
            <a:pPr algn="l" rtl="0"/>
            <a:r>
              <a:rPr lang="en-US" sz="3200" dirty="0" smtClean="0">
                <a:latin typeface="David" panose="020E0502060401010101" pitchFamily="34" charset="-79"/>
                <a:cs typeface="David" panose="020E0502060401010101" pitchFamily="34" charset="-79"/>
              </a:rPr>
              <a:t>Integration test</a:t>
            </a:r>
          </a:p>
          <a:p>
            <a:pPr lvl="1" algn="l" rtl="0"/>
            <a:r>
              <a:rPr lang="en-US" sz="2800" dirty="0" smtClean="0">
                <a:latin typeface="David" panose="020E0502060401010101" pitchFamily="34" charset="-79"/>
                <a:cs typeface="David" panose="020E0502060401010101" pitchFamily="34" charset="-79"/>
              </a:rPr>
              <a:t>More than one module</a:t>
            </a:r>
          </a:p>
          <a:p>
            <a:pPr lvl="1" algn="l" rtl="0"/>
            <a:r>
              <a:rPr lang="en-US" sz="2800" dirty="0" smtClean="0">
                <a:latin typeface="David" panose="020E0502060401010101" pitchFamily="34" charset="-79"/>
                <a:cs typeface="David" panose="020E0502060401010101" pitchFamily="34" charset="-79"/>
              </a:rPr>
              <a:t>Sub system</a:t>
            </a:r>
          </a:p>
          <a:p>
            <a:pPr lvl="1" algn="l" rtl="0"/>
            <a:r>
              <a:rPr lang="en-US" sz="2800" dirty="0" smtClean="0">
                <a:latin typeface="David" panose="020E0502060401010101" pitchFamily="34" charset="-79"/>
                <a:cs typeface="David" panose="020E0502060401010101" pitchFamily="34" charset="-79"/>
              </a:rPr>
              <a:t>Component</a:t>
            </a:r>
          </a:p>
          <a:p>
            <a:pPr algn="l" rtl="0"/>
            <a:r>
              <a:rPr lang="en-US" sz="3200" dirty="0" smtClean="0">
                <a:latin typeface="David" panose="020E0502060401010101" pitchFamily="34" charset="-79"/>
                <a:cs typeface="David" panose="020E0502060401010101" pitchFamily="34" charset="-79"/>
              </a:rPr>
              <a:t>Example (Jira)</a:t>
            </a:r>
          </a:p>
          <a:p>
            <a:pPr lvl="1" algn="l" rtl="0"/>
            <a:r>
              <a:rPr lang="en-US" sz="2800" dirty="0" smtClean="0">
                <a:latin typeface="David" panose="020E0502060401010101" pitchFamily="34" charset="-79"/>
                <a:cs typeface="David" panose="020E0502060401010101" pitchFamily="34" charset="-79"/>
              </a:rPr>
              <a:t>Sprint initiation</a:t>
            </a:r>
          </a:p>
          <a:p>
            <a:pPr lvl="1" algn="l" rtl="0"/>
            <a:r>
              <a:rPr lang="en-US" sz="2800" dirty="0" smtClean="0">
                <a:latin typeface="David" panose="020E0502060401010101" pitchFamily="34" charset="-79"/>
                <a:cs typeface="David" panose="020E0502060401010101" pitchFamily="34" charset="-79"/>
              </a:rPr>
              <a:t>Issue</a:t>
            </a:r>
          </a:p>
          <a:p>
            <a:pPr lvl="1" algn="l" rtl="0"/>
            <a:r>
              <a:rPr lang="en-US" sz="2800" dirty="0" smtClean="0">
                <a:latin typeface="David" panose="020E0502060401010101" pitchFamily="34" charset="-79"/>
                <a:cs typeface="David" panose="020E0502060401010101" pitchFamily="34" charset="-79"/>
              </a:rPr>
              <a:t>Reports (burn down chart)</a:t>
            </a:r>
            <a:endParaRPr lang="en-US" sz="2800" dirty="0">
              <a:latin typeface="David" panose="020E0502060401010101" pitchFamily="34" charset="-79"/>
              <a:cs typeface="David" panose="020E0502060401010101" pitchFamily="34" charset="-79"/>
            </a:endParaRPr>
          </a:p>
        </p:txBody>
      </p:sp>
      <p:sp>
        <p:nvSpPr>
          <p:cNvPr id="4" name="Slide Number Placeholder 3"/>
          <p:cNvSpPr>
            <a:spLocks noGrp="1"/>
          </p:cNvSpPr>
          <p:nvPr>
            <p:ph type="sldNum" sz="quarter" idx="12"/>
          </p:nvPr>
        </p:nvSpPr>
        <p:spPr/>
        <p:txBody>
          <a:bodyPr/>
          <a:lstStyle/>
          <a:p>
            <a:fld id="{ED758699-0C14-4487-AE4F-9754BF5A1A64}" type="slidenum">
              <a:rPr lang="he-IL" altLang="en-US" smtClean="0"/>
              <a:pPr/>
              <a:t>28</a:t>
            </a:fld>
            <a:endParaRPr lang="he-IL" altLang="en-US"/>
          </a:p>
        </p:txBody>
      </p:sp>
    </p:spTree>
    <p:extLst>
      <p:ext uri="{BB962C8B-B14F-4D97-AF65-F5344CB8AC3E}">
        <p14:creationId xmlns:p14="http://schemas.microsoft.com/office/powerpoint/2010/main" val="25571360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fontAlgn="auto">
              <a:spcAft>
                <a:spcPts val="0"/>
              </a:spcAft>
              <a:defRPr/>
            </a:pPr>
            <a:r>
              <a:rPr lang="he-IL" dirty="0"/>
              <a:t>ניהול פרויקטים בתוכנה</a:t>
            </a:r>
          </a:p>
        </p:txBody>
      </p:sp>
      <p:sp>
        <p:nvSpPr>
          <p:cNvPr id="4" name="TextBox 3"/>
          <p:cNvSpPr txBox="1"/>
          <p:nvPr/>
        </p:nvSpPr>
        <p:spPr>
          <a:xfrm>
            <a:off x="973137" y="5733256"/>
            <a:ext cx="7273925" cy="461665"/>
          </a:xfrm>
          <a:prstGeom prst="rect">
            <a:avLst/>
          </a:prstGeom>
          <a:noFill/>
        </p:spPr>
        <p:txBody>
          <a:bodyPr rtlCol="1">
            <a:spAutoFit/>
          </a:bodyPr>
          <a:lstStyle/>
          <a:p>
            <a:pPr algn="ctr" fontAlgn="auto">
              <a:spcBef>
                <a:spcPts val="0"/>
              </a:spcBef>
              <a:spcAft>
                <a:spcPts val="0"/>
              </a:spcAft>
              <a:defRPr/>
            </a:pPr>
            <a:r>
              <a:rPr lang="he-IL" sz="2400" dirty="0">
                <a:solidFill>
                  <a:schemeClr val="bg1">
                    <a:lumMod val="50000"/>
                  </a:schemeClr>
                </a:solidFill>
                <a:latin typeface="+mn-lt"/>
                <a:cs typeface="+mn-cs"/>
              </a:rPr>
              <a:t>דר' </a:t>
            </a:r>
            <a:r>
              <a:rPr lang="he-IL" sz="2400">
                <a:solidFill>
                  <a:schemeClr val="bg1">
                    <a:lumMod val="50000"/>
                  </a:schemeClr>
                </a:solidFill>
                <a:latin typeface="+mn-lt"/>
                <a:cs typeface="+mn-cs"/>
              </a:rPr>
              <a:t>הדס </a:t>
            </a:r>
            <a:r>
              <a:rPr lang="he-IL" sz="2400" smtClean="0">
                <a:solidFill>
                  <a:schemeClr val="bg1">
                    <a:lumMod val="50000"/>
                  </a:schemeClr>
                </a:solidFill>
                <a:latin typeface="+mn-lt"/>
                <a:cs typeface="+mn-cs"/>
              </a:rPr>
              <a:t>שוורץ-חסידים</a:t>
            </a:r>
            <a:endParaRPr lang="en-US" sz="2400" dirty="0">
              <a:solidFill>
                <a:schemeClr val="bg1">
                  <a:lumMod val="50000"/>
                </a:schemeClr>
              </a:solidFill>
              <a:latin typeface="+mn-lt"/>
              <a:cs typeface="+mn-cs"/>
            </a:endParaRPr>
          </a:p>
        </p:txBody>
      </p:sp>
      <p:sp>
        <p:nvSpPr>
          <p:cNvPr id="717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04A6DE-D23A-49A9-BA6C-60F284121B8E}" type="slidenum">
              <a:rPr lang="he-IL" altLang="en-US">
                <a:solidFill>
                  <a:srgbClr val="FFFFFF"/>
                </a:solidFill>
              </a:rPr>
              <a:pPr/>
              <a:t>29</a:t>
            </a:fld>
            <a:endParaRPr lang="he-IL" altLang="en-US">
              <a:solidFill>
                <a:srgbClr val="FFFFFF"/>
              </a:solidFill>
            </a:endParaRPr>
          </a:p>
        </p:txBody>
      </p:sp>
      <p:sp>
        <p:nvSpPr>
          <p:cNvPr id="8" name="כותרת 1"/>
          <p:cNvSpPr>
            <a:spLocks noGrp="1"/>
          </p:cNvSpPr>
          <p:nvPr>
            <p:ph type="subTitle" idx="1"/>
          </p:nvPr>
        </p:nvSpPr>
        <p:spPr>
          <a:xfrm>
            <a:off x="1351856" y="4996401"/>
            <a:ext cx="6801544" cy="817562"/>
          </a:xfrm>
        </p:spPr>
        <p:txBody>
          <a:bodyPr/>
          <a:lstStyle/>
          <a:p>
            <a:pPr algn="ctr"/>
            <a:r>
              <a:rPr lang="en-US" sz="3200" dirty="0"/>
              <a:t>CICD measurements</a:t>
            </a:r>
          </a:p>
        </p:txBody>
      </p:sp>
      <p:sp>
        <p:nvSpPr>
          <p:cNvPr id="7" name="כותרת 1"/>
          <p:cNvSpPr txBox="1">
            <a:spLocks/>
          </p:cNvSpPr>
          <p:nvPr/>
        </p:nvSpPr>
        <p:spPr bwMode="auto">
          <a:xfrm>
            <a:off x="536476" y="4178839"/>
            <a:ext cx="8147248" cy="817562"/>
          </a:xfrm>
          <a:prstGeom prst="rect">
            <a:avLst/>
          </a:prstGeom>
        </p:spPr>
        <p:txBody>
          <a:bodyPr vert="horz" lIns="91440" tIns="45720" rIns="91440" bIns="45720" rtlCol="0" anchor="b">
            <a:noAutofit/>
          </a:bodyPr>
          <a:lstStyle>
            <a:lvl1pPr algn="ctr" eaLnBrk="1" fontAlgn="auto" hangingPunct="1">
              <a:spcAft>
                <a:spcPts val="0"/>
              </a:spcAft>
              <a:defRPr sz="5400" cap="all" spc="-100" baseline="0">
                <a:solidFill>
                  <a:schemeClr val="tx2"/>
                </a:solidFill>
                <a:latin typeface="+mj-lt"/>
                <a:ea typeface="+mj-ea"/>
                <a:cs typeface="+mj-cs"/>
              </a:defRPr>
            </a:lvl1pPr>
            <a:lvl2pPr algn="l" eaLnBrk="1" hangingPunct="1">
              <a:defRPr sz="4000">
                <a:solidFill>
                  <a:schemeClr val="tx2"/>
                </a:solidFill>
              </a:defRPr>
            </a:lvl2pPr>
            <a:lvl3pPr algn="l" eaLnBrk="1" hangingPunct="1">
              <a:defRPr sz="4000">
                <a:solidFill>
                  <a:schemeClr val="tx2"/>
                </a:solidFill>
              </a:defRPr>
            </a:lvl3pPr>
            <a:lvl4pPr algn="l" eaLnBrk="1" hangingPunct="1">
              <a:defRPr sz="4000">
                <a:solidFill>
                  <a:schemeClr val="tx2"/>
                </a:solidFill>
              </a:defRPr>
            </a:lvl4pPr>
            <a:lvl5pPr algn="l" eaLnBrk="1" hangingPunct="1">
              <a:defRPr sz="4000">
                <a:solidFill>
                  <a:schemeClr val="tx2"/>
                </a:solidFill>
              </a:defRPr>
            </a:lvl5pPr>
            <a:lvl6pPr marL="457200" rtl="1" fontAlgn="base">
              <a:spcBef>
                <a:spcPct val="0"/>
              </a:spcBef>
              <a:spcAft>
                <a:spcPct val="0"/>
              </a:spcAft>
              <a:defRPr sz="4000">
                <a:solidFill>
                  <a:schemeClr val="tx2"/>
                </a:solidFill>
              </a:defRPr>
            </a:lvl6pPr>
            <a:lvl7pPr marL="914400" rtl="1" fontAlgn="base">
              <a:spcBef>
                <a:spcPct val="0"/>
              </a:spcBef>
              <a:spcAft>
                <a:spcPct val="0"/>
              </a:spcAft>
              <a:defRPr sz="4000">
                <a:solidFill>
                  <a:schemeClr val="tx2"/>
                </a:solidFill>
              </a:defRPr>
            </a:lvl7pPr>
            <a:lvl8pPr marL="1371600" rtl="1" fontAlgn="base">
              <a:spcBef>
                <a:spcPct val="0"/>
              </a:spcBef>
              <a:spcAft>
                <a:spcPct val="0"/>
              </a:spcAft>
              <a:defRPr sz="4000">
                <a:solidFill>
                  <a:schemeClr val="tx2"/>
                </a:solidFill>
              </a:defRPr>
            </a:lvl8pPr>
            <a:lvl9pPr marL="1828800" rtl="1" fontAlgn="base">
              <a:spcBef>
                <a:spcPct val="0"/>
              </a:spcBef>
              <a:spcAft>
                <a:spcPct val="0"/>
              </a:spcAft>
              <a:defRPr sz="4000">
                <a:solidFill>
                  <a:schemeClr val="tx2"/>
                </a:solidFill>
              </a:defRPr>
            </a:lvl9pPr>
          </a:lstStyle>
          <a:p>
            <a:r>
              <a:rPr lang="en-US" sz="3200" dirty="0"/>
              <a:t>Software Projects Management</a:t>
            </a:r>
          </a:p>
          <a:p>
            <a:endParaRPr lang="en-US" sz="3200" dirty="0"/>
          </a:p>
          <a:p>
            <a:r>
              <a:rPr lang="en-US" sz="3200" dirty="0"/>
              <a:t>2020</a:t>
            </a:r>
          </a:p>
        </p:txBody>
      </p:sp>
    </p:spTree>
    <p:extLst>
      <p:ext uri="{BB962C8B-B14F-4D97-AF65-F5344CB8AC3E}">
        <p14:creationId xmlns:p14="http://schemas.microsoft.com/office/powerpoint/2010/main" val="29280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48971" y="751557"/>
            <a:ext cx="7675107" cy="524933"/>
          </a:xfrm>
          <a:noFill/>
        </p:spPr>
        <p:txBody>
          <a:bodyPr vert="horz" lIns="68580" tIns="34290" rIns="68580" bIns="34290" rtlCol="0" anchor="ctr">
            <a:noAutofit/>
          </a:bodyPr>
          <a:lstStyle/>
          <a:p>
            <a:pPr algn="ctr" rtl="0"/>
            <a:r>
              <a:rPr lang="en-US" altLang="he-IL" sz="3600" dirty="0"/>
              <a:t>Measures</a:t>
            </a:r>
            <a:r>
              <a:rPr lang="en-US" altLang="he-IL" sz="4800" dirty="0"/>
              <a:t>, </a:t>
            </a:r>
            <a:r>
              <a:rPr lang="en-US" altLang="he-IL" sz="3600" dirty="0"/>
              <a:t>Metrics, &amp; Indicators</a:t>
            </a:r>
            <a:endParaRPr lang="en-US" altLang="he-IL" sz="4800" dirty="0"/>
          </a:p>
        </p:txBody>
      </p:sp>
      <p:sp>
        <p:nvSpPr>
          <p:cNvPr id="3" name="מציין מיקום של מספר שקופית 2">
            <a:extLst>
              <a:ext uri="{FF2B5EF4-FFF2-40B4-BE49-F238E27FC236}">
                <a16:creationId xmlns:a16="http://schemas.microsoft.com/office/drawing/2014/main" id="{2910E378-413E-4D66-B073-9EFB98D86A92}"/>
              </a:ext>
            </a:extLst>
          </p:cNvPr>
          <p:cNvSpPr>
            <a:spLocks noGrp="1"/>
          </p:cNvSpPr>
          <p:nvPr>
            <p:ph type="sldNum" sz="quarter" idx="12"/>
          </p:nvPr>
        </p:nvSpPr>
        <p:spPr/>
        <p:txBody>
          <a:bodyPr/>
          <a:lstStyle/>
          <a:p>
            <a:pPr algn="r" rtl="1"/>
            <a:fld id="{0FF54DE5-C571-48E8-A5BC-B369434E2F44}" type="slidenum">
              <a:rPr lang="en-US" smtClean="0"/>
              <a:pPr algn="r" rtl="1"/>
              <a:t>3</a:t>
            </a:fld>
            <a:endParaRPr lang="en-US"/>
          </a:p>
        </p:txBody>
      </p:sp>
      <p:sp>
        <p:nvSpPr>
          <p:cNvPr id="7" name="Rectangle 6"/>
          <p:cNvSpPr/>
          <p:nvPr/>
        </p:nvSpPr>
        <p:spPr>
          <a:xfrm>
            <a:off x="448971" y="1916832"/>
            <a:ext cx="8237830" cy="4228850"/>
          </a:xfrm>
          <a:prstGeom prst="rect">
            <a:avLst/>
          </a:prstGeom>
        </p:spPr>
        <p:txBody>
          <a:bodyPr wrap="square">
            <a:spAutoFit/>
          </a:bodyPr>
          <a:lstStyle/>
          <a:p>
            <a:pPr algn="l" rtl="0"/>
            <a:r>
              <a:rPr lang="en-US" sz="2400" b="1" dirty="0" smtClean="0">
                <a:latin typeface="David" panose="020E0502060401010101" pitchFamily="34" charset="-79"/>
                <a:cs typeface="David" panose="020E0502060401010101" pitchFamily="34" charset="-79"/>
              </a:rPr>
              <a:t>Metrology- </a:t>
            </a:r>
            <a:r>
              <a:rPr lang="en-US" sz="2400" dirty="0">
                <a:latin typeface="David" panose="020E0502060401010101" pitchFamily="34" charset="-79"/>
                <a:cs typeface="David" panose="020E0502060401010101" pitchFamily="34" charset="-79"/>
              </a:rPr>
              <a:t>the study of measurement</a:t>
            </a:r>
          </a:p>
          <a:p>
            <a:pPr algn="l" rtl="0"/>
            <a:r>
              <a:rPr lang="en-US" sz="2400" b="1" dirty="0">
                <a:latin typeface="David" panose="020E0502060401010101" pitchFamily="34" charset="-79"/>
                <a:cs typeface="David" panose="020E0502060401010101" pitchFamily="34" charset="-79"/>
              </a:rPr>
              <a:t>Measure - </a:t>
            </a:r>
            <a:r>
              <a:rPr lang="en-US" sz="2400" dirty="0">
                <a:latin typeface="David" panose="020E0502060401010101" pitchFamily="34" charset="-79"/>
                <a:cs typeface="David" panose="020E0502060401010101" pitchFamily="34" charset="-79"/>
              </a:rPr>
              <a:t>A quantitative indication of the extent, amount, dimension, capacity, or size of some attribute of a product or process</a:t>
            </a:r>
          </a:p>
          <a:p>
            <a:pPr algn="l" rtl="0"/>
            <a:r>
              <a:rPr lang="en-US" sz="2400" b="1" dirty="0">
                <a:latin typeface="David" panose="020E0502060401010101" pitchFamily="34" charset="-79"/>
                <a:cs typeface="David" panose="020E0502060401010101" pitchFamily="34" charset="-79"/>
              </a:rPr>
              <a:t>Measurement- </a:t>
            </a:r>
            <a:r>
              <a:rPr lang="en-US" sz="2400" dirty="0">
                <a:latin typeface="David" panose="020E0502060401010101" pitchFamily="34" charset="-79"/>
                <a:cs typeface="David" panose="020E0502060401010101" pitchFamily="34" charset="-79"/>
              </a:rPr>
              <a:t>The act of determining a measure </a:t>
            </a:r>
          </a:p>
          <a:p>
            <a:pPr algn="l" rtl="0"/>
            <a:r>
              <a:rPr lang="en-US" sz="2400" b="1" dirty="0">
                <a:latin typeface="David" panose="020E0502060401010101" pitchFamily="34" charset="-79"/>
                <a:cs typeface="David" panose="020E0502060401010101" pitchFamily="34" charset="-79"/>
              </a:rPr>
              <a:t>Metric - </a:t>
            </a:r>
            <a:r>
              <a:rPr lang="en-US" sz="2400" dirty="0">
                <a:latin typeface="David" panose="020E0502060401010101" pitchFamily="34" charset="-79"/>
                <a:cs typeface="David" panose="020E0502060401010101" pitchFamily="34" charset="-79"/>
              </a:rPr>
              <a:t>A quantitative measure of the degree to which a system, component, or process possesses a given attribute</a:t>
            </a:r>
          </a:p>
          <a:p>
            <a:pPr algn="l" rtl="0"/>
            <a:r>
              <a:rPr lang="en-US" sz="2400" b="1" dirty="0">
                <a:latin typeface="David" panose="020E0502060401010101" pitchFamily="34" charset="-79"/>
                <a:cs typeface="David" panose="020E0502060401010101" pitchFamily="34" charset="-79"/>
              </a:rPr>
              <a:t>Indicator -</a:t>
            </a:r>
            <a:r>
              <a:rPr lang="en-US" sz="2400" dirty="0">
                <a:latin typeface="David" panose="020E0502060401010101" pitchFamily="34" charset="-79"/>
                <a:cs typeface="David" panose="020E0502060401010101" pitchFamily="34" charset="-79"/>
              </a:rPr>
              <a:t>A metric or combination of metrics that provides insight into the software process, a software project, or the product itself</a:t>
            </a:r>
          </a:p>
          <a:p>
            <a:pPr algn="l" rtl="0">
              <a:lnSpc>
                <a:spcPct val="90000"/>
              </a:lnSpc>
            </a:pPr>
            <a:endParaRPr lang="en-US" altLang="he-IL" sz="3200" dirty="0">
              <a:latin typeface="David" panose="020E0502060401010101" pitchFamily="34" charset="-79"/>
              <a:cs typeface="David" panose="020E0502060401010101" pitchFamily="34" charset="-79"/>
            </a:endParaRPr>
          </a:p>
        </p:txBody>
      </p:sp>
    </p:spTree>
    <p:custDataLst>
      <p:tags r:id="rId1"/>
    </p:custDataLst>
    <p:extLst>
      <p:ext uri="{BB962C8B-B14F-4D97-AF65-F5344CB8AC3E}">
        <p14:creationId xmlns:p14="http://schemas.microsoft.com/office/powerpoint/2010/main" val="3313475118"/>
      </p:ext>
    </p:extLst>
  </p:cSld>
  <p:clrMapOvr>
    <a:masterClrMapping/>
  </p:clrMapOvr>
  <mc:AlternateContent xmlns:mc="http://schemas.openxmlformats.org/markup-compatibility/2006" xmlns:p14="http://schemas.microsoft.com/office/powerpoint/2010/main">
    <mc:Choice Requires="p14">
      <p:transition spd="med" p14:dur="700" advTm="227330">
        <p:fade/>
      </p:transition>
    </mc:Choice>
    <mc:Fallback xmlns="">
      <p:transition spd="med" advTm="22733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176"/>
            <a:ext cx="8229600" cy="990600"/>
          </a:xfrm>
        </p:spPr>
        <p:txBody>
          <a:bodyPr/>
          <a:lstStyle/>
          <a:p>
            <a:pPr algn="ctr"/>
            <a:r>
              <a:rPr lang="en-US" altLang="he-IL" dirty="0"/>
              <a:t>Measures</a:t>
            </a:r>
            <a:r>
              <a:rPr lang="en-US" altLang="he-IL" sz="5400" dirty="0"/>
              <a:t>, </a:t>
            </a:r>
            <a:r>
              <a:rPr lang="en-US" altLang="he-IL" dirty="0"/>
              <a:t>Metrics, &amp; Indicators</a:t>
            </a:r>
            <a:endParaRPr lang="en-US" dirty="0"/>
          </a:p>
        </p:txBody>
      </p:sp>
      <p:sp>
        <p:nvSpPr>
          <p:cNvPr id="4" name="Slide Number Placeholder 3"/>
          <p:cNvSpPr>
            <a:spLocks noGrp="1"/>
          </p:cNvSpPr>
          <p:nvPr>
            <p:ph type="sldNum" sz="quarter" idx="12"/>
          </p:nvPr>
        </p:nvSpPr>
        <p:spPr/>
        <p:txBody>
          <a:bodyPr/>
          <a:lstStyle/>
          <a:p>
            <a:fld id="{ED758699-0C14-4487-AE4F-9754BF5A1A64}" type="slidenum">
              <a:rPr lang="he-IL" altLang="en-US" smtClean="0"/>
              <a:pPr/>
              <a:t>4</a:t>
            </a:fld>
            <a:endParaRPr lang="he-IL" altLang="en-US"/>
          </a:p>
        </p:txBody>
      </p:sp>
      <p:sp>
        <p:nvSpPr>
          <p:cNvPr id="5" name="Oval 4"/>
          <p:cNvSpPr/>
          <p:nvPr/>
        </p:nvSpPr>
        <p:spPr>
          <a:xfrm>
            <a:off x="770427" y="1552602"/>
            <a:ext cx="2304256" cy="20454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5B3103"/>
                </a:solidFill>
              </a:rPr>
              <a:t>SW engineering </a:t>
            </a:r>
            <a:r>
              <a:rPr lang="en-US" dirty="0" smtClean="0">
                <a:solidFill>
                  <a:schemeClr val="tx1"/>
                </a:solidFill>
              </a:rPr>
              <a:t>Process</a:t>
            </a:r>
            <a:endParaRPr lang="en-US" dirty="0">
              <a:solidFill>
                <a:schemeClr val="tx1"/>
              </a:solidFill>
            </a:endParaRPr>
          </a:p>
        </p:txBody>
      </p:sp>
      <p:sp>
        <p:nvSpPr>
          <p:cNvPr id="6" name="Oval 5"/>
          <p:cNvSpPr/>
          <p:nvPr/>
        </p:nvSpPr>
        <p:spPr>
          <a:xfrm>
            <a:off x="849495" y="3147000"/>
            <a:ext cx="1857202" cy="1832022"/>
          </a:xfrm>
          <a:prstGeom prst="ellipse">
            <a:avLst/>
          </a:prstGeom>
          <a:solidFill>
            <a:schemeClr val="bg2">
              <a:lumMod val="7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5B3103"/>
                </a:solidFill>
              </a:rPr>
              <a:t>SW Projects</a:t>
            </a:r>
          </a:p>
        </p:txBody>
      </p:sp>
      <p:sp>
        <p:nvSpPr>
          <p:cNvPr id="7" name="Oval 6"/>
          <p:cNvSpPr/>
          <p:nvPr/>
        </p:nvSpPr>
        <p:spPr>
          <a:xfrm>
            <a:off x="914237" y="4641895"/>
            <a:ext cx="1547811" cy="1523409"/>
          </a:xfrm>
          <a:prstGeom prst="ellipse">
            <a:avLst/>
          </a:prstGeom>
          <a:solidFill>
            <a:schemeClr val="bg2"/>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5B3103"/>
                </a:solidFill>
              </a:rPr>
              <a:t>SW Products</a:t>
            </a:r>
            <a:endParaRPr lang="en-US" dirty="0">
              <a:solidFill>
                <a:srgbClr val="5B3103"/>
              </a:solidFill>
            </a:endParaRPr>
          </a:p>
        </p:txBody>
      </p:sp>
      <p:cxnSp>
        <p:nvCxnSpPr>
          <p:cNvPr id="8" name="Elbow Connector 7"/>
          <p:cNvCxnSpPr>
            <a:stCxn id="5" idx="6"/>
            <a:endCxn id="9" idx="1"/>
          </p:cNvCxnSpPr>
          <p:nvPr/>
        </p:nvCxnSpPr>
        <p:spPr>
          <a:xfrm>
            <a:off x="3074683" y="2575348"/>
            <a:ext cx="613869" cy="828007"/>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3688552" y="2959537"/>
            <a:ext cx="1842778" cy="88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5B3103"/>
                </a:solidFill>
              </a:rPr>
              <a:t>Data Collection</a:t>
            </a:r>
            <a:endParaRPr lang="en-US" dirty="0">
              <a:solidFill>
                <a:srgbClr val="5B3103"/>
              </a:solidFill>
            </a:endParaRPr>
          </a:p>
        </p:txBody>
      </p:sp>
      <p:sp>
        <p:nvSpPr>
          <p:cNvPr id="10" name="Rectangle 9"/>
          <p:cNvSpPr/>
          <p:nvPr/>
        </p:nvSpPr>
        <p:spPr>
          <a:xfrm>
            <a:off x="4211960" y="3983152"/>
            <a:ext cx="1842778" cy="887636"/>
          </a:xfrm>
          <a:prstGeom prst="rect">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5B3103"/>
                </a:solidFill>
              </a:rPr>
              <a:t>Metrics Computation</a:t>
            </a:r>
            <a:endParaRPr lang="en-US" dirty="0">
              <a:solidFill>
                <a:srgbClr val="5B3103"/>
              </a:solidFill>
            </a:endParaRPr>
          </a:p>
        </p:txBody>
      </p:sp>
      <p:sp>
        <p:nvSpPr>
          <p:cNvPr id="11" name="Rectangle 10"/>
          <p:cNvSpPr/>
          <p:nvPr/>
        </p:nvSpPr>
        <p:spPr>
          <a:xfrm>
            <a:off x="4579001" y="5008986"/>
            <a:ext cx="1842778" cy="887636"/>
          </a:xfrm>
          <a:prstGeom prst="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5B3103"/>
                </a:solidFill>
              </a:rPr>
              <a:t>Metrics Evaluation</a:t>
            </a:r>
            <a:endParaRPr lang="en-US" dirty="0">
              <a:solidFill>
                <a:srgbClr val="5B3103"/>
              </a:solidFill>
            </a:endParaRPr>
          </a:p>
        </p:txBody>
      </p:sp>
      <p:cxnSp>
        <p:nvCxnSpPr>
          <p:cNvPr id="13" name="Elbow Connector 12"/>
          <p:cNvCxnSpPr>
            <a:stCxn id="6" idx="6"/>
            <a:endCxn id="9" idx="1"/>
          </p:cNvCxnSpPr>
          <p:nvPr/>
        </p:nvCxnSpPr>
        <p:spPr>
          <a:xfrm flipV="1">
            <a:off x="2706697" y="3403355"/>
            <a:ext cx="981855" cy="659656"/>
          </a:xfrm>
          <a:prstGeom prst="bentConnector3">
            <a:avLst>
              <a:gd name="adj1" fmla="val 68942"/>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7" idx="6"/>
            <a:endCxn id="9" idx="1"/>
          </p:cNvCxnSpPr>
          <p:nvPr/>
        </p:nvCxnSpPr>
        <p:spPr>
          <a:xfrm flipV="1">
            <a:off x="2462048" y="3403355"/>
            <a:ext cx="1226504" cy="2000245"/>
          </a:xfrm>
          <a:prstGeom prst="bentConnector3">
            <a:avLst>
              <a:gd name="adj1" fmla="val 75272"/>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Elbow Connector 23"/>
          <p:cNvCxnSpPr>
            <a:stCxn id="9" idx="3"/>
            <a:endCxn id="10" idx="3"/>
          </p:cNvCxnSpPr>
          <p:nvPr/>
        </p:nvCxnSpPr>
        <p:spPr>
          <a:xfrm>
            <a:off x="5531330" y="3403355"/>
            <a:ext cx="523408" cy="1023615"/>
          </a:xfrm>
          <a:prstGeom prst="bentConnector3">
            <a:avLst>
              <a:gd name="adj1" fmla="val 143675"/>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Elbow Connector 26"/>
          <p:cNvCxnSpPr>
            <a:stCxn id="10" idx="1"/>
            <a:endCxn id="11" idx="1"/>
          </p:cNvCxnSpPr>
          <p:nvPr/>
        </p:nvCxnSpPr>
        <p:spPr>
          <a:xfrm rot="10800000" flipH="1" flipV="1">
            <a:off x="4211959" y="4426970"/>
            <a:ext cx="367041" cy="1025834"/>
          </a:xfrm>
          <a:prstGeom prst="bentConnector3">
            <a:avLst>
              <a:gd name="adj1" fmla="val -62282"/>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Elbow Connector 32"/>
          <p:cNvCxnSpPr>
            <a:stCxn id="11" idx="3"/>
          </p:cNvCxnSpPr>
          <p:nvPr/>
        </p:nvCxnSpPr>
        <p:spPr>
          <a:xfrm>
            <a:off x="6421779" y="5452804"/>
            <a:ext cx="2265021" cy="12700"/>
          </a:xfrm>
          <a:prstGeom prst="bentConnector3">
            <a:avLst>
              <a:gd name="adj1" fmla="val 99950"/>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6054738" y="4641895"/>
            <a:ext cx="263206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5531330" y="3147000"/>
            <a:ext cx="315547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6341766" y="2838192"/>
            <a:ext cx="1534597" cy="369332"/>
          </a:xfrm>
          <a:prstGeom prst="rect">
            <a:avLst/>
          </a:prstGeom>
          <a:noFill/>
        </p:spPr>
        <p:txBody>
          <a:bodyPr wrap="square" rtlCol="0">
            <a:spAutoFit/>
          </a:bodyPr>
          <a:lstStyle/>
          <a:p>
            <a:r>
              <a:rPr lang="en-US" dirty="0" smtClean="0"/>
              <a:t>Measures</a:t>
            </a:r>
            <a:endParaRPr lang="en-US" dirty="0"/>
          </a:p>
        </p:txBody>
      </p:sp>
      <p:sp>
        <p:nvSpPr>
          <p:cNvPr id="50" name="TextBox 49"/>
          <p:cNvSpPr txBox="1"/>
          <p:nvPr/>
        </p:nvSpPr>
        <p:spPr>
          <a:xfrm>
            <a:off x="6637803" y="4260843"/>
            <a:ext cx="1534597" cy="369332"/>
          </a:xfrm>
          <a:prstGeom prst="rect">
            <a:avLst/>
          </a:prstGeom>
          <a:noFill/>
        </p:spPr>
        <p:txBody>
          <a:bodyPr wrap="square" rtlCol="0">
            <a:spAutoFit/>
          </a:bodyPr>
          <a:lstStyle/>
          <a:p>
            <a:pPr algn="ctr"/>
            <a:r>
              <a:rPr lang="en-US" dirty="0" smtClean="0"/>
              <a:t>Metrics</a:t>
            </a:r>
            <a:endParaRPr lang="en-US" dirty="0"/>
          </a:p>
        </p:txBody>
      </p:sp>
      <p:sp>
        <p:nvSpPr>
          <p:cNvPr id="51" name="TextBox 50"/>
          <p:cNvSpPr txBox="1"/>
          <p:nvPr/>
        </p:nvSpPr>
        <p:spPr>
          <a:xfrm>
            <a:off x="6421779" y="5052645"/>
            <a:ext cx="1534597" cy="369332"/>
          </a:xfrm>
          <a:prstGeom prst="rect">
            <a:avLst/>
          </a:prstGeom>
          <a:noFill/>
        </p:spPr>
        <p:txBody>
          <a:bodyPr wrap="square" rtlCol="0">
            <a:spAutoFit/>
          </a:bodyPr>
          <a:lstStyle/>
          <a:p>
            <a:r>
              <a:rPr lang="en-US" dirty="0" smtClean="0"/>
              <a:t>Indicators</a:t>
            </a:r>
            <a:endParaRPr lang="en-US" dirty="0"/>
          </a:p>
        </p:txBody>
      </p:sp>
    </p:spTree>
    <p:extLst>
      <p:ext uri="{BB962C8B-B14F-4D97-AF65-F5344CB8AC3E}">
        <p14:creationId xmlns:p14="http://schemas.microsoft.com/office/powerpoint/2010/main" val="1362365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99203" y="624120"/>
            <a:ext cx="8056338" cy="589544"/>
          </a:xfrm>
          <a:noFill/>
        </p:spPr>
        <p:txBody>
          <a:bodyPr vert="horz" lIns="68580" tIns="34290" rIns="68580" bIns="34290" rtlCol="0" anchor="ctr">
            <a:noAutofit/>
          </a:bodyPr>
          <a:lstStyle/>
          <a:p>
            <a:pPr algn="ctr" rtl="0"/>
            <a:r>
              <a:rPr lang="en-US" altLang="he-IL" sz="3600" dirty="0"/>
              <a:t>Activities of a Measurement Process</a:t>
            </a:r>
          </a:p>
        </p:txBody>
      </p:sp>
      <p:sp>
        <p:nvSpPr>
          <p:cNvPr id="12292" name="Rectangle 3"/>
          <p:cNvSpPr>
            <a:spLocks noGrp="1" noChangeArrowheads="1"/>
          </p:cNvSpPr>
          <p:nvPr>
            <p:ph type="body" idx="1"/>
          </p:nvPr>
        </p:nvSpPr>
        <p:spPr>
          <a:xfrm>
            <a:off x="378900" y="1703092"/>
            <a:ext cx="8496944" cy="5157192"/>
          </a:xfrm>
          <a:noFill/>
        </p:spPr>
        <p:txBody>
          <a:bodyPr>
            <a:noAutofit/>
          </a:bodyPr>
          <a:lstStyle/>
          <a:p>
            <a:pPr algn="l" rtl="0" eaLnBrk="1" hangingPunct="1">
              <a:lnSpc>
                <a:spcPct val="80000"/>
              </a:lnSpc>
            </a:pPr>
            <a:r>
              <a:rPr lang="en-US" altLang="he-IL" sz="2800" b="1" dirty="0" smtClean="0">
                <a:latin typeface="David" panose="020E0502060401010101" pitchFamily="34" charset="-79"/>
                <a:cs typeface="David" panose="020E0502060401010101" pitchFamily="34" charset="-79"/>
              </a:rPr>
              <a:t>Formulation</a:t>
            </a:r>
            <a:endParaRPr lang="en-US" altLang="he-IL" sz="2800" b="1" dirty="0">
              <a:latin typeface="David" panose="020E0502060401010101" pitchFamily="34" charset="-79"/>
              <a:cs typeface="David" panose="020E0502060401010101" pitchFamily="34" charset="-79"/>
            </a:endParaRPr>
          </a:p>
          <a:p>
            <a:pPr marL="182563" lvl="1" algn="l" rtl="0">
              <a:lnSpc>
                <a:spcPct val="80000"/>
              </a:lnSpc>
            </a:pPr>
            <a:r>
              <a:rPr lang="en-US" altLang="he-IL" dirty="0">
                <a:latin typeface="David" panose="020E0502060401010101" pitchFamily="34" charset="-79"/>
                <a:cs typeface="David" panose="020E0502060401010101" pitchFamily="34" charset="-79"/>
              </a:rPr>
              <a:t> </a:t>
            </a:r>
            <a:r>
              <a:rPr lang="en-US" altLang="he-IL" sz="2400" dirty="0">
                <a:latin typeface="David" panose="020E0502060401010101" pitchFamily="34" charset="-79"/>
                <a:cs typeface="David" panose="020E0502060401010101" pitchFamily="34" charset="-79"/>
              </a:rPr>
              <a:t>The </a:t>
            </a:r>
            <a:r>
              <a:rPr lang="en-US" altLang="he-IL" sz="2400" dirty="0" smtClean="0">
                <a:latin typeface="David" panose="020E0502060401010101" pitchFamily="34" charset="-79"/>
                <a:cs typeface="David" panose="020E0502060401010101" pitchFamily="34" charset="-79"/>
              </a:rPr>
              <a:t>derivation </a:t>
            </a:r>
            <a:r>
              <a:rPr lang="en-US" altLang="he-IL" sz="2400" dirty="0">
                <a:latin typeface="David" panose="020E0502060401010101" pitchFamily="34" charset="-79"/>
                <a:cs typeface="David" panose="020E0502060401010101" pitchFamily="34" charset="-79"/>
              </a:rPr>
              <a:t>of </a:t>
            </a:r>
            <a:r>
              <a:rPr lang="en-US" altLang="he-IL" sz="2400" dirty="0" smtClean="0">
                <a:latin typeface="David" panose="020E0502060401010101" pitchFamily="34" charset="-79"/>
                <a:cs typeface="David" panose="020E0502060401010101" pitchFamily="34" charset="-79"/>
              </a:rPr>
              <a:t>appropriate software </a:t>
            </a:r>
            <a:r>
              <a:rPr lang="en-US" altLang="he-IL" sz="2400" dirty="0">
                <a:latin typeface="David" panose="020E0502060401010101" pitchFamily="34" charset="-79"/>
                <a:cs typeface="David" panose="020E0502060401010101" pitchFamily="34" charset="-79"/>
              </a:rPr>
              <a:t>measures and metrics </a:t>
            </a:r>
            <a:r>
              <a:rPr lang="en-US" altLang="he-IL" sz="2800" b="1" dirty="0">
                <a:latin typeface="David" panose="020E0502060401010101" pitchFamily="34" charset="-79"/>
                <a:cs typeface="David" panose="020E0502060401010101" pitchFamily="34" charset="-79"/>
              </a:rPr>
              <a:t>Collection</a:t>
            </a:r>
          </a:p>
          <a:p>
            <a:pPr lvl="1" algn="l" rtl="0" eaLnBrk="1" hangingPunct="1">
              <a:lnSpc>
                <a:spcPct val="80000"/>
              </a:lnSpc>
            </a:pPr>
            <a:r>
              <a:rPr lang="en-US" altLang="he-IL" sz="2400" dirty="0" smtClean="0">
                <a:latin typeface="David" panose="020E0502060401010101" pitchFamily="34" charset="-79"/>
                <a:cs typeface="David" panose="020E0502060401010101" pitchFamily="34" charset="-79"/>
              </a:rPr>
              <a:t>Accumulate </a:t>
            </a:r>
            <a:r>
              <a:rPr lang="en-US" altLang="he-IL" sz="2400" dirty="0">
                <a:latin typeface="David" panose="020E0502060401010101" pitchFamily="34" charset="-79"/>
                <a:cs typeface="David" panose="020E0502060401010101" pitchFamily="34" charset="-79"/>
              </a:rPr>
              <a:t>data required to derive the formulated metrics</a:t>
            </a:r>
          </a:p>
          <a:p>
            <a:pPr algn="l" rtl="0" eaLnBrk="1" hangingPunct="1">
              <a:lnSpc>
                <a:spcPct val="80000"/>
              </a:lnSpc>
            </a:pPr>
            <a:r>
              <a:rPr lang="en-US" altLang="he-IL" sz="2800" b="1" dirty="0">
                <a:latin typeface="David" panose="020E0502060401010101" pitchFamily="34" charset="-79"/>
                <a:cs typeface="David" panose="020E0502060401010101" pitchFamily="34" charset="-79"/>
              </a:rPr>
              <a:t>Analysis</a:t>
            </a:r>
          </a:p>
          <a:p>
            <a:pPr lvl="1" algn="l" rtl="0" eaLnBrk="1" hangingPunct="1">
              <a:lnSpc>
                <a:spcPct val="80000"/>
              </a:lnSpc>
            </a:pPr>
            <a:r>
              <a:rPr lang="en-US" altLang="he-IL" dirty="0">
                <a:latin typeface="David" panose="020E0502060401010101" pitchFamily="34" charset="-79"/>
                <a:cs typeface="David" panose="020E0502060401010101" pitchFamily="34" charset="-79"/>
              </a:rPr>
              <a:t> </a:t>
            </a:r>
            <a:r>
              <a:rPr lang="en-US" altLang="he-IL" sz="2400" dirty="0">
                <a:latin typeface="David" panose="020E0502060401010101" pitchFamily="34" charset="-79"/>
                <a:cs typeface="David" panose="020E0502060401010101" pitchFamily="34" charset="-79"/>
              </a:rPr>
              <a:t>The computation of metrics </a:t>
            </a:r>
            <a:r>
              <a:rPr lang="en-US" altLang="he-IL" sz="2400" dirty="0" smtClean="0">
                <a:latin typeface="David" panose="020E0502060401010101" pitchFamily="34" charset="-79"/>
                <a:cs typeface="David" panose="020E0502060401010101" pitchFamily="34" charset="-79"/>
              </a:rPr>
              <a:t>using also mathematical </a:t>
            </a:r>
            <a:r>
              <a:rPr lang="en-US" altLang="he-IL" sz="2400" dirty="0">
                <a:latin typeface="David" panose="020E0502060401010101" pitchFamily="34" charset="-79"/>
                <a:cs typeface="David" panose="020E0502060401010101" pitchFamily="34" charset="-79"/>
              </a:rPr>
              <a:t>tools</a:t>
            </a:r>
          </a:p>
          <a:p>
            <a:pPr algn="l" rtl="0">
              <a:lnSpc>
                <a:spcPct val="80000"/>
              </a:lnSpc>
            </a:pPr>
            <a:r>
              <a:rPr lang="en-US" altLang="he-IL" sz="2800" b="1" dirty="0" smtClean="0">
                <a:latin typeface="David" panose="020E0502060401010101" pitchFamily="34" charset="-79"/>
                <a:cs typeface="David" panose="020E0502060401010101" pitchFamily="34" charset="-79"/>
              </a:rPr>
              <a:t>Interpretation</a:t>
            </a:r>
          </a:p>
          <a:p>
            <a:pPr lvl="1" algn="l" rtl="0">
              <a:lnSpc>
                <a:spcPct val="80000"/>
              </a:lnSpc>
            </a:pPr>
            <a:r>
              <a:rPr lang="en-US" altLang="he-IL" sz="2400" dirty="0" smtClean="0">
                <a:latin typeface="David" panose="020E0502060401010101" pitchFamily="34" charset="-79"/>
                <a:cs typeface="David" panose="020E0502060401010101" pitchFamily="34" charset="-79"/>
              </a:rPr>
              <a:t>The </a:t>
            </a:r>
            <a:r>
              <a:rPr lang="en-US" altLang="he-IL" sz="2400" dirty="0">
                <a:latin typeface="David" panose="020E0502060401010101" pitchFamily="34" charset="-79"/>
                <a:cs typeface="David" panose="020E0502060401010101" pitchFamily="34" charset="-79"/>
              </a:rPr>
              <a:t>evaluation of metrics to gain insight into the quality</a:t>
            </a:r>
          </a:p>
          <a:p>
            <a:pPr algn="l" rtl="0">
              <a:lnSpc>
                <a:spcPct val="80000"/>
              </a:lnSpc>
            </a:pPr>
            <a:r>
              <a:rPr lang="en-US" altLang="he-IL" sz="2800" b="1" dirty="0" smtClean="0">
                <a:latin typeface="David" panose="020E0502060401010101" pitchFamily="34" charset="-79"/>
                <a:cs typeface="David" panose="020E0502060401010101" pitchFamily="34" charset="-79"/>
              </a:rPr>
              <a:t>Feedback</a:t>
            </a:r>
          </a:p>
          <a:p>
            <a:pPr lvl="1" algn="l" rtl="0" eaLnBrk="1" hangingPunct="1">
              <a:lnSpc>
                <a:spcPct val="80000"/>
              </a:lnSpc>
            </a:pPr>
            <a:r>
              <a:rPr lang="en-US" altLang="he-IL" dirty="0" smtClean="0">
                <a:latin typeface="David" panose="020E0502060401010101" pitchFamily="34" charset="-79"/>
                <a:cs typeface="David" panose="020E0502060401010101" pitchFamily="34" charset="-79"/>
              </a:rPr>
              <a:t> </a:t>
            </a:r>
            <a:r>
              <a:rPr lang="en-US" altLang="he-IL" sz="2400" dirty="0" smtClean="0">
                <a:latin typeface="David" panose="020E0502060401010101" pitchFamily="34" charset="-79"/>
                <a:cs typeface="David" panose="020E0502060401010101" pitchFamily="34" charset="-79"/>
              </a:rPr>
              <a:t>Recommendations </a:t>
            </a:r>
            <a:r>
              <a:rPr lang="en-US" altLang="he-IL" sz="2400" dirty="0">
                <a:latin typeface="David" panose="020E0502060401010101" pitchFamily="34" charset="-79"/>
                <a:cs typeface="David" panose="020E0502060401010101" pitchFamily="34" charset="-79"/>
              </a:rPr>
              <a:t>derived from the interpretation of product metrics and passed on to the software development team</a:t>
            </a:r>
          </a:p>
          <a:p>
            <a:pPr lvl="1" algn="l" rtl="0" eaLnBrk="1" hangingPunct="1">
              <a:lnSpc>
                <a:spcPct val="80000"/>
              </a:lnSpc>
            </a:pPr>
            <a:endParaRPr lang="en-US" altLang="he-IL" dirty="0">
              <a:latin typeface="David" panose="020E0502060401010101" pitchFamily="34" charset="-79"/>
              <a:cs typeface="David" panose="020E0502060401010101" pitchFamily="34" charset="-79"/>
            </a:endParaRPr>
          </a:p>
        </p:txBody>
      </p:sp>
      <p:sp>
        <p:nvSpPr>
          <p:cNvPr id="2" name="מציין מיקום של מספר שקופית 1">
            <a:extLst>
              <a:ext uri="{FF2B5EF4-FFF2-40B4-BE49-F238E27FC236}">
                <a16:creationId xmlns:a16="http://schemas.microsoft.com/office/drawing/2014/main" id="{29094B2A-4C7E-441E-86EB-9F25CA737D29}"/>
              </a:ext>
            </a:extLst>
          </p:cNvPr>
          <p:cNvSpPr>
            <a:spLocks noGrp="1"/>
          </p:cNvSpPr>
          <p:nvPr>
            <p:ph type="sldNum" sz="quarter" idx="12"/>
          </p:nvPr>
        </p:nvSpPr>
        <p:spPr/>
        <p:txBody>
          <a:bodyPr/>
          <a:lstStyle/>
          <a:p>
            <a:pPr algn="r" rtl="1"/>
            <a:fld id="{0FF54DE5-C571-48E8-A5BC-B369434E2F44}" type="slidenum">
              <a:rPr lang="en-US" smtClean="0"/>
              <a:pPr algn="r" rtl="1"/>
              <a:t>5</a:t>
            </a:fld>
            <a:endParaRPr lang="en-US"/>
          </a:p>
        </p:txBody>
      </p:sp>
    </p:spTree>
    <p:extLst>
      <p:ext uri="{BB962C8B-B14F-4D97-AF65-F5344CB8AC3E}">
        <p14:creationId xmlns:p14="http://schemas.microsoft.com/office/powerpoint/2010/main" val="2904401895"/>
      </p:ext>
    </p:extLst>
  </p:cSld>
  <p:clrMapOvr>
    <a:masterClrMapping/>
  </p:clrMapOvr>
  <mc:AlternateContent xmlns:mc="http://schemas.openxmlformats.org/markup-compatibility/2006" xmlns:p14="http://schemas.microsoft.com/office/powerpoint/2010/main">
    <mc:Choice Requires="p14">
      <p:transition spd="med" p14:dur="700" advTm="170235">
        <p:fade/>
      </p:transition>
    </mc:Choice>
    <mc:Fallback xmlns="">
      <p:transition spd="med" advTm="170235">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529" y="4005064"/>
            <a:ext cx="2128728" cy="2852936"/>
          </a:xfrm>
          <a:prstGeom prst="rect">
            <a:avLst/>
          </a:prstGeom>
        </p:spPr>
      </p:pic>
      <p:sp>
        <p:nvSpPr>
          <p:cNvPr id="2" name="Title 1"/>
          <p:cNvSpPr>
            <a:spLocks noGrp="1"/>
          </p:cNvSpPr>
          <p:nvPr>
            <p:ph type="title"/>
          </p:nvPr>
        </p:nvSpPr>
        <p:spPr>
          <a:xfrm>
            <a:off x="571435" y="391684"/>
            <a:ext cx="8229600" cy="990600"/>
          </a:xfrm>
        </p:spPr>
        <p:txBody>
          <a:bodyPr/>
          <a:lstStyle/>
          <a:p>
            <a:r>
              <a:rPr lang="en-US" dirty="0" smtClean="0"/>
              <a:t>A General Example</a:t>
            </a:r>
            <a:endParaRPr lang="en-US" dirty="0"/>
          </a:p>
        </p:txBody>
      </p:sp>
      <p:sp>
        <p:nvSpPr>
          <p:cNvPr id="3" name="Content Placeholder 2"/>
          <p:cNvSpPr>
            <a:spLocks noGrp="1"/>
          </p:cNvSpPr>
          <p:nvPr>
            <p:ph idx="1"/>
          </p:nvPr>
        </p:nvSpPr>
        <p:spPr>
          <a:xfrm>
            <a:off x="412718" y="1524000"/>
            <a:ext cx="4647537" cy="2115544"/>
          </a:xfrm>
        </p:spPr>
        <p:txBody>
          <a:bodyPr/>
          <a:lstStyle/>
          <a:p>
            <a:pPr algn="l" rtl="0"/>
            <a:r>
              <a:rPr lang="en-US" dirty="0" smtClean="0">
                <a:latin typeface="David" panose="020E0502060401010101" pitchFamily="34" charset="-79"/>
                <a:cs typeface="David" panose="020E0502060401010101" pitchFamily="34" charset="-79"/>
              </a:rPr>
              <a:t>Daniel weights 50 </a:t>
            </a:r>
            <a:r>
              <a:rPr lang="en-US" dirty="0" smtClean="0">
                <a:solidFill>
                  <a:srgbClr val="00B050"/>
                </a:solidFill>
                <a:latin typeface="David" panose="020E0502060401010101" pitchFamily="34" charset="-79"/>
                <a:cs typeface="David" panose="020E0502060401010101" pitchFamily="34" charset="-79"/>
              </a:rPr>
              <a:t>kg</a:t>
            </a:r>
            <a:r>
              <a:rPr lang="en-US" dirty="0" smtClean="0">
                <a:latin typeface="David" panose="020E0502060401010101" pitchFamily="34" charset="-79"/>
                <a:cs typeface="David" panose="020E0502060401010101" pitchFamily="34" charset="-79"/>
              </a:rPr>
              <a:t>. Is it a lot?...</a:t>
            </a:r>
          </a:p>
          <a:p>
            <a:pPr algn="l" rtl="0"/>
            <a:r>
              <a:rPr lang="en-US" dirty="0" smtClean="0">
                <a:latin typeface="David" panose="020E0502060401010101" pitchFamily="34" charset="-79"/>
                <a:cs typeface="David" panose="020E0502060401010101" pitchFamily="34" charset="-79"/>
              </a:rPr>
              <a:t>How can we know?</a:t>
            </a:r>
          </a:p>
          <a:p>
            <a:pPr algn="l" rtl="0"/>
            <a:r>
              <a:rPr lang="en-US" dirty="0">
                <a:latin typeface="David" panose="020E0502060401010101" pitchFamily="34" charset="-79"/>
                <a:cs typeface="David" panose="020E0502060401010101" pitchFamily="34" charset="-79"/>
              </a:rPr>
              <a:t>Human weight  -- can be measured in Kg/pound/Stone/Microgram…</a:t>
            </a:r>
          </a:p>
          <a:p>
            <a:pPr algn="l" rtl="0"/>
            <a:r>
              <a:rPr lang="en-US" dirty="0" smtClean="0">
                <a:latin typeface="David" panose="020E0502060401010101" pitchFamily="34" charset="-79"/>
                <a:cs typeface="David" panose="020E0502060401010101" pitchFamily="34" charset="-79"/>
              </a:rPr>
              <a:t>If his height is 140 </a:t>
            </a:r>
            <a:r>
              <a:rPr lang="en-US" dirty="0" smtClean="0">
                <a:solidFill>
                  <a:srgbClr val="00B050"/>
                </a:solidFill>
                <a:latin typeface="David" panose="020E0502060401010101" pitchFamily="34" charset="-79"/>
                <a:cs typeface="David" panose="020E0502060401010101" pitchFamily="34" charset="-79"/>
              </a:rPr>
              <a:t>cm</a:t>
            </a:r>
            <a:r>
              <a:rPr lang="en-US" dirty="0" smtClean="0">
                <a:latin typeface="David" panose="020E0502060401010101" pitchFamily="34" charset="-79"/>
                <a:cs typeface="David" panose="020E0502060401010101" pitchFamily="34" charset="-79"/>
              </a:rPr>
              <a:t>?</a:t>
            </a:r>
          </a:p>
          <a:p>
            <a:pPr algn="l" rtl="0"/>
            <a:r>
              <a:rPr lang="en-US" dirty="0" smtClean="0">
                <a:latin typeface="David" panose="020E0502060401010101" pitchFamily="34" charset="-79"/>
                <a:cs typeface="David" panose="020E0502060401010101" pitchFamily="34" charset="-79"/>
              </a:rPr>
              <a:t>If his height is 160 </a:t>
            </a:r>
            <a:r>
              <a:rPr lang="en-US" dirty="0" smtClean="0">
                <a:solidFill>
                  <a:srgbClr val="00B050"/>
                </a:solidFill>
                <a:latin typeface="David" panose="020E0502060401010101" pitchFamily="34" charset="-79"/>
                <a:cs typeface="David" panose="020E0502060401010101" pitchFamily="34" charset="-79"/>
              </a:rPr>
              <a:t>cm</a:t>
            </a:r>
            <a:r>
              <a:rPr lang="en-US" dirty="0" smtClean="0">
                <a:latin typeface="David" panose="020E0502060401010101" pitchFamily="34" charset="-79"/>
                <a:cs typeface="David" panose="020E0502060401010101" pitchFamily="34" charset="-79"/>
              </a:rPr>
              <a:t>?</a:t>
            </a:r>
          </a:p>
          <a:p>
            <a:pPr algn="l" rtl="0"/>
            <a:r>
              <a:rPr lang="en-US" dirty="0" smtClean="0">
                <a:latin typeface="David" panose="020E0502060401010101" pitchFamily="34" charset="-79"/>
                <a:cs typeface="David" panose="020E0502060401010101" pitchFamily="34" charset="-79"/>
              </a:rPr>
              <a:t>So, what do we measure? </a:t>
            </a:r>
          </a:p>
          <a:p>
            <a:pPr algn="l" rtl="0"/>
            <a:r>
              <a:rPr lang="en-US" dirty="0" smtClean="0">
                <a:latin typeface="David" panose="020E0502060401010101" pitchFamily="34" charset="-79"/>
                <a:cs typeface="David" panose="020E0502060401010101" pitchFamily="34" charset="-79"/>
              </a:rPr>
              <a:t>What are the attributes?</a:t>
            </a:r>
          </a:p>
          <a:p>
            <a:pPr algn="l" rtl="0"/>
            <a:r>
              <a:rPr lang="en-US" dirty="0" smtClean="0">
                <a:latin typeface="David" panose="020E0502060401010101" pitchFamily="34" charset="-79"/>
                <a:cs typeface="David" panose="020E0502060401010101" pitchFamily="34" charset="-79"/>
              </a:rPr>
              <a:t>What is the metric?</a:t>
            </a:r>
          </a:p>
          <a:p>
            <a:pPr algn="l" rtl="0"/>
            <a:r>
              <a:rPr lang="en-US" dirty="0" smtClean="0">
                <a:latin typeface="David" panose="020E0502060401010101" pitchFamily="34" charset="-79"/>
                <a:cs typeface="David" panose="020E0502060401010101" pitchFamily="34" charset="-79"/>
              </a:rPr>
              <a:t>The chart is our indicator</a:t>
            </a:r>
            <a:r>
              <a:rPr lang="en-US" dirty="0" smtClean="0">
                <a:latin typeface="David" panose="020E0502060401010101" pitchFamily="34" charset="-79"/>
                <a:cs typeface="David" panose="020E0502060401010101" pitchFamily="34" charset="-79"/>
                <a:sym typeface="Wingdings" panose="05000000000000000000" pitchFamily="2" charset="2"/>
              </a:rPr>
              <a:t></a:t>
            </a:r>
            <a:endParaRPr lang="en-US" dirty="0" smtClean="0">
              <a:latin typeface="David" panose="020E0502060401010101" pitchFamily="34" charset="-79"/>
              <a:cs typeface="David" panose="020E0502060401010101" pitchFamily="34" charset="-79"/>
            </a:endParaRPr>
          </a:p>
          <a:p>
            <a:pPr algn="l" rtl="0"/>
            <a:endParaRPr lang="en-US" dirty="0" smtClean="0">
              <a:latin typeface="David" panose="020E0502060401010101" pitchFamily="34" charset="-79"/>
              <a:cs typeface="David" panose="020E0502060401010101" pitchFamily="34" charset="-79"/>
            </a:endParaRPr>
          </a:p>
          <a:p>
            <a:pPr algn="l" rtl="0"/>
            <a:endParaRPr lang="en-US" dirty="0">
              <a:latin typeface="David" panose="020E0502060401010101" pitchFamily="34" charset="-79"/>
              <a:cs typeface="David" panose="020E0502060401010101" pitchFamily="34" charset="-79"/>
            </a:endParaRPr>
          </a:p>
          <a:p>
            <a:pPr marL="0" indent="0" algn="l" rtl="0">
              <a:buNone/>
            </a:pPr>
            <a:endParaRPr lang="en-US" dirty="0">
              <a:latin typeface="David" panose="020E0502060401010101" pitchFamily="34" charset="-79"/>
              <a:cs typeface="David" panose="020E0502060401010101" pitchFamily="34" charset="-79"/>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088" y="1255004"/>
            <a:ext cx="3153211" cy="311010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6300192" y="4725144"/>
                <a:ext cx="1889653" cy="6101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100" i="1">
                              <a:latin typeface="Cambria Math" panose="02040503050406030204" pitchFamily="18" charset="0"/>
                            </a:rPr>
                          </m:ctrlPr>
                        </m:fPr>
                        <m:num>
                          <m:r>
                            <a:rPr lang="en-US" sz="2100" i="1">
                              <a:latin typeface="Cambria Math" panose="02040503050406030204" pitchFamily="18" charset="0"/>
                            </a:rPr>
                            <m:t>𝑚𝑎𝑠𝑠</m:t>
                          </m:r>
                        </m:num>
                        <m:den>
                          <m:r>
                            <a:rPr lang="en-US" sz="2100" i="1">
                              <a:latin typeface="Cambria Math" panose="02040503050406030204" pitchFamily="18" charset="0"/>
                            </a:rPr>
                            <m:t>h</m:t>
                          </m:r>
                          <m:r>
                            <a:rPr lang="en-US" sz="2100" i="1">
                              <a:latin typeface="Cambria Math" panose="02040503050406030204" pitchFamily="18" charset="0"/>
                            </a:rPr>
                            <m:t>𝑒𝑖𝑔</m:t>
                          </m:r>
                          <m:r>
                            <a:rPr lang="en-US" sz="2100" i="1">
                              <a:latin typeface="Cambria Math" panose="02040503050406030204" pitchFamily="18" charset="0"/>
                            </a:rPr>
                            <m:t>h</m:t>
                          </m:r>
                          <m:r>
                            <a:rPr lang="en-US" sz="2100" i="1">
                              <a:latin typeface="Cambria Math" panose="02040503050406030204" pitchFamily="18" charset="0"/>
                            </a:rPr>
                            <m:t>𝑡</m:t>
                          </m:r>
                          <m:r>
                            <a:rPr lang="en-US" sz="2100" i="1">
                              <a:latin typeface="Cambria Math" panose="02040503050406030204" pitchFamily="18" charset="0"/>
                            </a:rPr>
                            <m:t>^</m:t>
                          </m:r>
                          <m:r>
                            <a:rPr lang="en-US" sz="2100" i="1">
                              <a:latin typeface="Cambria Math" panose="02040503050406030204" pitchFamily="18" charset="0"/>
                            </a:rPr>
                            <m:t>2</m:t>
                          </m:r>
                        </m:den>
                      </m:f>
                    </m:oMath>
                  </m:oMathPara>
                </a14:m>
                <a:endParaRPr lang="en-US" sz="2100" dirty="0"/>
              </a:p>
            </p:txBody>
          </p:sp>
        </mc:Choice>
        <mc:Fallback xmlns="">
          <p:sp>
            <p:nvSpPr>
              <p:cNvPr id="9" name="TextBox 8"/>
              <p:cNvSpPr txBox="1">
                <a:spLocks noRot="1" noChangeAspect="1" noMove="1" noResize="1" noEditPoints="1" noAdjustHandles="1" noChangeArrowheads="1" noChangeShapeType="1" noTextEdit="1"/>
              </p:cNvSpPr>
              <p:nvPr/>
            </p:nvSpPr>
            <p:spPr>
              <a:xfrm>
                <a:off x="6300192" y="4725144"/>
                <a:ext cx="1889653" cy="610167"/>
              </a:xfrm>
              <a:prstGeom prst="rect">
                <a:avLst/>
              </a:prstGeom>
              <a:blipFill>
                <a:blip r:embed="rId6"/>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674914400"/>
      </p:ext>
    </p:extLst>
  </p:cSld>
  <p:clrMapOvr>
    <a:masterClrMapping/>
  </p:clrMapOvr>
  <mc:AlternateContent xmlns:mc="http://schemas.openxmlformats.org/markup-compatibility/2006" xmlns:p14="http://schemas.microsoft.com/office/powerpoint/2010/main">
    <mc:Choice Requires="p14">
      <p:transition spd="slow" p14:dur="2000" advTm="156621"/>
    </mc:Choice>
    <mc:Fallback xmlns="">
      <p:transition spd="slow" advTm="1566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764704"/>
            <a:ext cx="5750019" cy="526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2"/>
          <p:cNvSpPr>
            <a:spLocks noGrp="1" noChangeArrowheads="1"/>
          </p:cNvSpPr>
          <p:nvPr>
            <p:ph type="title"/>
          </p:nvPr>
        </p:nvSpPr>
        <p:spPr>
          <a:xfrm>
            <a:off x="237067" y="1844824"/>
            <a:ext cx="3478052" cy="1736969"/>
          </a:xfrm>
          <a:noFill/>
        </p:spPr>
        <p:txBody>
          <a:bodyPr vert="horz" lIns="68580" tIns="34290" rIns="68580" bIns="34290" rtlCol="0" anchor="ctr">
            <a:noAutofit/>
          </a:bodyPr>
          <a:lstStyle/>
          <a:p>
            <a:pPr algn="ctr" rtl="0"/>
            <a:r>
              <a:rPr lang="en-US" altLang="he-IL" sz="3600" dirty="0" smtClean="0">
                <a:latin typeface="+mn-lt"/>
              </a:rPr>
              <a:t>Measurements During </a:t>
            </a:r>
            <a:r>
              <a:rPr lang="en-US" altLang="he-IL" sz="3600" dirty="0">
                <a:latin typeface="+mn-lt"/>
              </a:rPr>
              <a:t>the </a:t>
            </a:r>
            <a:r>
              <a:rPr lang="en-US" altLang="he-IL" sz="3600" dirty="0" smtClean="0">
                <a:latin typeface="+mn-lt"/>
              </a:rPr>
              <a:t>Software Life </a:t>
            </a:r>
            <a:r>
              <a:rPr lang="en-US" altLang="he-IL" sz="3600" dirty="0">
                <a:latin typeface="+mn-lt"/>
              </a:rPr>
              <a:t>C</a:t>
            </a:r>
            <a:r>
              <a:rPr lang="en-US" altLang="he-IL" sz="3600" dirty="0" smtClean="0">
                <a:latin typeface="+mn-lt"/>
              </a:rPr>
              <a:t>ycle</a:t>
            </a:r>
            <a:endParaRPr lang="en-US" altLang="he-IL" sz="3600" dirty="0">
              <a:latin typeface="+mn-lt"/>
            </a:endParaRPr>
          </a:p>
        </p:txBody>
      </p:sp>
      <p:sp>
        <p:nvSpPr>
          <p:cNvPr id="3" name="מציין מיקום של מספר שקופית 2">
            <a:extLst>
              <a:ext uri="{FF2B5EF4-FFF2-40B4-BE49-F238E27FC236}">
                <a16:creationId xmlns:a16="http://schemas.microsoft.com/office/drawing/2014/main" id="{0DE0F09D-1979-4B1F-9865-CA960293D3C9}"/>
              </a:ext>
            </a:extLst>
          </p:cNvPr>
          <p:cNvSpPr>
            <a:spLocks noGrp="1"/>
          </p:cNvSpPr>
          <p:nvPr>
            <p:ph type="sldNum" sz="quarter" idx="12"/>
          </p:nvPr>
        </p:nvSpPr>
        <p:spPr/>
        <p:txBody>
          <a:bodyPr/>
          <a:lstStyle/>
          <a:p>
            <a:pPr algn="r" rtl="1"/>
            <a:fld id="{0FF54DE5-C571-48E8-A5BC-B369434E2F44}" type="slidenum">
              <a:rPr lang="en-US" smtClean="0"/>
              <a:pPr algn="r" rtl="1"/>
              <a:t>7</a:t>
            </a:fld>
            <a:endParaRPr lang="en-US"/>
          </a:p>
        </p:txBody>
      </p:sp>
    </p:spTree>
    <p:extLst>
      <p:ext uri="{BB962C8B-B14F-4D97-AF65-F5344CB8AC3E}">
        <p14:creationId xmlns:p14="http://schemas.microsoft.com/office/powerpoint/2010/main" val="15783116"/>
      </p:ext>
    </p:extLst>
  </p:cSld>
  <p:clrMapOvr>
    <a:masterClrMapping/>
  </p:clrMapOvr>
  <mc:AlternateContent xmlns:mc="http://schemas.openxmlformats.org/markup-compatibility/2006" xmlns:p14="http://schemas.microsoft.com/office/powerpoint/2010/main">
    <mc:Choice Requires="p14">
      <p:transition spd="med" p14:dur="700" advTm="119736">
        <p:fade/>
      </p:transition>
    </mc:Choice>
    <mc:Fallback xmlns="">
      <p:transition spd="med" advTm="119736">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057400"/>
                <a:ext cx="8229600" cy="1191205"/>
              </a:xfrm>
            </p:spPr>
            <p:txBody>
              <a:bodyPr/>
              <a:lstStyle/>
              <a:p>
                <a:pPr algn="l" rtl="0"/>
                <a:r>
                  <a:rPr lang="en-US" dirty="0" smtClean="0"/>
                  <a:t>In order to </a:t>
                </a:r>
                <a:r>
                  <a:rPr lang="en-US" u="sng" dirty="0" smtClean="0"/>
                  <a:t>predict</a:t>
                </a:r>
                <a:r>
                  <a:rPr lang="en-US" dirty="0" smtClean="0"/>
                  <a:t> defect density</a:t>
                </a:r>
              </a:p>
              <a:p>
                <a:pPr algn="l" rtl="0"/>
                <a:endParaRPr lang="en-US" dirty="0"/>
              </a:p>
              <a:p>
                <a:pPr marL="0" indent="0" algn="l" rtl="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en-US" b="0" i="1" smtClean="0">
                              <a:latin typeface="Cambria Math" panose="02040503050406030204" pitchFamily="18" charset="0"/>
                            </a:rPr>
                            <m:t>𝑐𝑙𝑎𝑠𝑠</m:t>
                          </m:r>
                          <m:r>
                            <a:rPr lang="en-US" b="0" i="1" smtClean="0">
                              <a:latin typeface="Cambria Math" panose="02040503050406030204" pitchFamily="18" charset="0"/>
                            </a:rPr>
                            <m:t> </m:t>
                          </m:r>
                          <m:r>
                            <a:rPr lang="en-US" b="0" i="1" smtClean="0">
                              <a:latin typeface="Cambria Math" panose="02040503050406030204" pitchFamily="18" charset="0"/>
                            </a:rPr>
                            <m:t>𝑐𝑜𝑚𝑝𝑙𝑒𝑥𝑖𝑡𝑦</m:t>
                          </m:r>
                        </m:e>
                      </m:d>
                      <m:r>
                        <a:rPr lang="pt-BR" i="1" smtClean="0">
                          <a:latin typeface="Cambria Math" panose="02040503050406030204" pitchFamily="18" charset="0"/>
                        </a:rPr>
                        <m:t>⇒</m:t>
                      </m:r>
                      <m:r>
                        <a:rPr lang="en-US" b="0" i="1" smtClean="0">
                          <a:latin typeface="Cambria Math" panose="02040503050406030204" pitchFamily="18" charset="0"/>
                        </a:rPr>
                        <m:t>𝑑𝑒𝑓𝑒𝑐𝑡</m:t>
                      </m:r>
                      <m:r>
                        <a:rPr lang="en-US" b="0" i="1" smtClean="0">
                          <a:latin typeface="Cambria Math" panose="02040503050406030204" pitchFamily="18" charset="0"/>
                        </a:rPr>
                        <m:t> </m:t>
                      </m:r>
                      <m:r>
                        <a:rPr lang="en-US" b="0" i="1" smtClean="0">
                          <a:latin typeface="Cambria Math" panose="02040503050406030204" pitchFamily="18" charset="0"/>
                        </a:rPr>
                        <m:t>𝑑𝑒𝑛𝑠𝑖𝑡𝑦</m:t>
                      </m:r>
                      <m:r>
                        <a:rPr lang="en-US" b="0" i="1" smtClean="0">
                          <a:latin typeface="Cambria Math" panose="02040503050406030204" pitchFamily="18" charset="0"/>
                        </a:rPr>
                        <m:t> [</m:t>
                      </m:r>
                      <m:r>
                        <a:rPr lang="en-US" b="0" i="1" smtClean="0">
                          <a:latin typeface="Cambria Math" panose="02040503050406030204" pitchFamily="18" charset="0"/>
                        </a:rPr>
                        <m:t>𝑝𝑒𝑟</m:t>
                      </m:r>
                      <m:r>
                        <a:rPr lang="en-US" b="0" i="1" smtClean="0">
                          <a:latin typeface="Cambria Math" panose="02040503050406030204" pitchFamily="18" charset="0"/>
                        </a:rPr>
                        <m:t> </m:t>
                      </m:r>
                      <m:r>
                        <a:rPr lang="en-US" b="0" i="1" smtClean="0">
                          <a:latin typeface="Cambria Math" panose="02040503050406030204" pitchFamily="18" charset="0"/>
                        </a:rPr>
                        <m:t>𝐾𝐿𝑂𝐶</m:t>
                      </m:r>
                      <m:r>
                        <a:rPr lang="en-US" b="0" i="1" smtClean="0">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057400"/>
                <a:ext cx="8229600" cy="1191205"/>
              </a:xfrm>
              <a:blipFill>
                <a:blip r:embed="rId4"/>
                <a:stretch>
                  <a:fillRect l="-667" t="-3590" b="-13846"/>
                </a:stretch>
              </a:blipFill>
            </p:spPr>
            <p:txBody>
              <a:bodyPr/>
              <a:lstStyle/>
              <a:p>
                <a:r>
                  <a:rPr lang="en-US">
                    <a:noFill/>
                  </a:rPr>
                  <a:t> </a:t>
                </a:r>
              </a:p>
            </p:txBody>
          </p:sp>
        </mc:Fallback>
      </mc:AlternateContent>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8233" y="3305755"/>
            <a:ext cx="907256" cy="907256"/>
          </a:xfrm>
          <a:prstGeom prst="rect">
            <a:avLst/>
          </a:prstGeom>
        </p:spPr>
      </p:pic>
      <p:sp>
        <p:nvSpPr>
          <p:cNvPr id="5" name="Content Placeholder 2"/>
          <p:cNvSpPr txBox="1">
            <a:spLocks/>
          </p:cNvSpPr>
          <p:nvPr/>
        </p:nvSpPr>
        <p:spPr bwMode="auto">
          <a:xfrm>
            <a:off x="750405" y="4466956"/>
            <a:ext cx="4569018" cy="3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182563" indent="-182563" algn="r" rtl="1" eaLnBrk="1" fontAlgn="base" hangingPunct="1">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r" rtl="1" eaLnBrk="1" fontAlgn="base" hangingPunct="1">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r" rtl="1" eaLnBrk="1" fontAlgn="base" hangingPunct="1">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r" rtl="1" eaLnBrk="1" fontAlgn="base" hangingPunct="1">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r" rtl="1" eaLnBrk="1" fontAlgn="base" hangingPunct="1">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l" rtl="0">
              <a:buNone/>
            </a:pPr>
            <a:r>
              <a:rPr lang="en-US" sz="1500" dirty="0"/>
              <a:t>e.g., Coupling Between Object  (CBO) classes</a:t>
            </a:r>
          </a:p>
        </p:txBody>
      </p:sp>
      <p:sp>
        <p:nvSpPr>
          <p:cNvPr id="6" name="Content Placeholder 2"/>
          <p:cNvSpPr txBox="1">
            <a:spLocks/>
          </p:cNvSpPr>
          <p:nvPr/>
        </p:nvSpPr>
        <p:spPr bwMode="auto">
          <a:xfrm>
            <a:off x="1521682" y="5211894"/>
            <a:ext cx="6260657" cy="32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182563" indent="-182563" algn="r" rtl="1" eaLnBrk="1" fontAlgn="base" hangingPunct="1">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r" rtl="1" eaLnBrk="1" fontAlgn="base" hangingPunct="1">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r" rtl="1" eaLnBrk="1" fontAlgn="base" hangingPunct="1">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r" rtl="1" eaLnBrk="1" fontAlgn="base" hangingPunct="1">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r" rtl="1" eaLnBrk="1" fontAlgn="base" hangingPunct="1">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l" rtl="0">
              <a:buNone/>
            </a:pPr>
            <a:r>
              <a:rPr lang="en-US" sz="1800" b="1" dirty="0">
                <a:solidFill>
                  <a:srgbClr val="FF0000"/>
                </a:solidFill>
              </a:rPr>
              <a:t>So in this case- what is the role of f(class complexity)?</a:t>
            </a:r>
          </a:p>
        </p:txBody>
      </p:sp>
      <p:cxnSp>
        <p:nvCxnSpPr>
          <p:cNvPr id="8" name="Elbow Connector 7"/>
          <p:cNvCxnSpPr>
            <a:stCxn id="5" idx="3"/>
          </p:cNvCxnSpPr>
          <p:nvPr/>
        </p:nvCxnSpPr>
        <p:spPr>
          <a:xfrm flipV="1">
            <a:off x="5319424" y="3305755"/>
            <a:ext cx="544664" cy="1354114"/>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85466911"/>
      </p:ext>
    </p:extLst>
  </p:cSld>
  <p:clrMapOvr>
    <a:masterClrMapping/>
  </p:clrMapOvr>
  <mc:AlternateContent xmlns:mc="http://schemas.openxmlformats.org/markup-compatibility/2006" xmlns:p14="http://schemas.microsoft.com/office/powerpoint/2010/main">
    <mc:Choice Requires="p14">
      <p:transition spd="slow" p14:dur="2000" advTm="173056"/>
    </mc:Choice>
    <mc:Fallback xmlns="">
      <p:transition spd="slow" advTm="1730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378" y="441998"/>
            <a:ext cx="8580120" cy="707886"/>
          </a:xfrm>
          <a:prstGeom prst="rect">
            <a:avLst/>
          </a:prstGeom>
          <a:noFill/>
        </p:spPr>
        <p:txBody>
          <a:bodyPr wrap="square" rtlCol="0">
            <a:spAutoFit/>
          </a:bodyPr>
          <a:lstStyle/>
          <a:p>
            <a:pPr algn="ctr"/>
            <a:r>
              <a:rPr lang="en-US" sz="4000" dirty="0">
                <a:latin typeface="David" panose="020E0502060401010101" pitchFamily="34" charset="-79"/>
                <a:cs typeface="David" panose="020E0502060401010101" pitchFamily="34" charset="-79"/>
              </a:rPr>
              <a:t>Continuous Activities</a:t>
            </a:r>
          </a:p>
        </p:txBody>
      </p:sp>
      <p:sp>
        <p:nvSpPr>
          <p:cNvPr id="6" name="מלבן: פינות מעוגלות 4"/>
          <p:cNvSpPr/>
          <p:nvPr/>
        </p:nvSpPr>
        <p:spPr>
          <a:xfrm>
            <a:off x="759003" y="5861703"/>
            <a:ext cx="7904187" cy="64459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continuous Activities </a:t>
            </a:r>
          </a:p>
        </p:txBody>
      </p:sp>
      <p:grpSp>
        <p:nvGrpSpPr>
          <p:cNvPr id="7" name="קבוצה 6"/>
          <p:cNvGrpSpPr/>
          <p:nvPr/>
        </p:nvGrpSpPr>
        <p:grpSpPr>
          <a:xfrm>
            <a:off x="2926523" y="2084901"/>
            <a:ext cx="3315489" cy="3683009"/>
            <a:chOff x="4333705" y="1953412"/>
            <a:chExt cx="3481753" cy="3490545"/>
          </a:xfrm>
        </p:grpSpPr>
        <p:sp>
          <p:nvSpPr>
            <p:cNvPr id="8" name="מלבן: פינות מעוגלות 6"/>
            <p:cNvSpPr/>
            <p:nvPr/>
          </p:nvSpPr>
          <p:spPr>
            <a:xfrm>
              <a:off x="4333705" y="1953412"/>
              <a:ext cx="3481753" cy="3490545"/>
            </a:xfrm>
            <a:prstGeom prst="roundRect">
              <a:avLst>
                <a:gd name="adj" fmla="val 1055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p:cNvSpPr txBox="1"/>
            <p:nvPr/>
          </p:nvSpPr>
          <p:spPr>
            <a:xfrm>
              <a:off x="4906039" y="2047966"/>
              <a:ext cx="2168016" cy="379201"/>
            </a:xfrm>
            <a:prstGeom prst="rect">
              <a:avLst/>
            </a:prstGeom>
            <a:noFill/>
          </p:spPr>
          <p:txBody>
            <a:bodyPr wrap="square" rtlCol="0">
              <a:spAutoFit/>
            </a:bodyPr>
            <a:lstStyle/>
            <a:p>
              <a:r>
                <a:rPr lang="en-US" sz="2000" b="1" dirty="0"/>
                <a:t>Development</a:t>
              </a:r>
            </a:p>
          </p:txBody>
        </p:sp>
        <p:sp>
          <p:nvSpPr>
            <p:cNvPr id="11" name="אליפסה 10"/>
            <p:cNvSpPr/>
            <p:nvPr/>
          </p:nvSpPr>
          <p:spPr>
            <a:xfrm>
              <a:off x="5500061" y="2440322"/>
              <a:ext cx="1151049" cy="964091"/>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2" name="קבוצה 11"/>
            <p:cNvGrpSpPr/>
            <p:nvPr/>
          </p:nvGrpSpPr>
          <p:grpSpPr>
            <a:xfrm>
              <a:off x="5023449" y="3473351"/>
              <a:ext cx="2224818" cy="1753916"/>
              <a:chOff x="5233278" y="3670686"/>
              <a:chExt cx="1954529" cy="1716886"/>
            </a:xfrm>
          </p:grpSpPr>
          <p:sp>
            <p:nvSpPr>
              <p:cNvPr id="13" name="מלבן 12"/>
              <p:cNvSpPr/>
              <p:nvPr/>
            </p:nvSpPr>
            <p:spPr>
              <a:xfrm>
                <a:off x="5242043" y="3670686"/>
                <a:ext cx="1945561" cy="2649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continuous Testing</a:t>
                </a:r>
              </a:p>
            </p:txBody>
          </p:sp>
          <p:sp>
            <p:nvSpPr>
              <p:cNvPr id="14" name="מלבן 13"/>
              <p:cNvSpPr/>
              <p:nvPr/>
            </p:nvSpPr>
            <p:spPr>
              <a:xfrm>
                <a:off x="5233278" y="4257128"/>
                <a:ext cx="1945561" cy="2649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continuous deployment</a:t>
                </a:r>
              </a:p>
            </p:txBody>
          </p:sp>
          <p:sp>
            <p:nvSpPr>
              <p:cNvPr id="15" name="מלבן 14"/>
              <p:cNvSpPr/>
              <p:nvPr/>
            </p:nvSpPr>
            <p:spPr>
              <a:xfrm>
                <a:off x="5242043" y="3957516"/>
                <a:ext cx="1945561" cy="2649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continuous integration</a:t>
                </a:r>
              </a:p>
            </p:txBody>
          </p:sp>
          <p:sp>
            <p:nvSpPr>
              <p:cNvPr id="16" name="מלבן 15"/>
              <p:cNvSpPr/>
              <p:nvPr/>
            </p:nvSpPr>
            <p:spPr>
              <a:xfrm>
                <a:off x="5242043" y="4550738"/>
                <a:ext cx="1945561" cy="2649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continuous delivery</a:t>
                </a:r>
              </a:p>
            </p:txBody>
          </p:sp>
          <p:sp>
            <p:nvSpPr>
              <p:cNvPr id="17" name="מלבן 16"/>
              <p:cNvSpPr/>
              <p:nvPr/>
            </p:nvSpPr>
            <p:spPr>
              <a:xfrm>
                <a:off x="5233278" y="4832806"/>
                <a:ext cx="1945561" cy="2649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continuous security</a:t>
                </a:r>
              </a:p>
            </p:txBody>
          </p:sp>
          <p:sp>
            <p:nvSpPr>
              <p:cNvPr id="18" name="מלבן 17"/>
              <p:cNvSpPr/>
              <p:nvPr/>
            </p:nvSpPr>
            <p:spPr>
              <a:xfrm>
                <a:off x="5242246" y="5122590"/>
                <a:ext cx="1945561" cy="2649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continuous compliance</a:t>
                </a:r>
              </a:p>
            </p:txBody>
          </p:sp>
        </p:grpSp>
      </p:grpSp>
      <p:grpSp>
        <p:nvGrpSpPr>
          <p:cNvPr id="19" name="קבוצה 18"/>
          <p:cNvGrpSpPr/>
          <p:nvPr/>
        </p:nvGrpSpPr>
        <p:grpSpPr>
          <a:xfrm>
            <a:off x="287717" y="2073338"/>
            <a:ext cx="2548082" cy="3694572"/>
            <a:chOff x="958508" y="1915664"/>
            <a:chExt cx="2657084" cy="3490545"/>
          </a:xfrm>
        </p:grpSpPr>
        <p:grpSp>
          <p:nvGrpSpPr>
            <p:cNvPr id="20" name="קבוצה 19"/>
            <p:cNvGrpSpPr/>
            <p:nvPr/>
          </p:nvGrpSpPr>
          <p:grpSpPr>
            <a:xfrm>
              <a:off x="958508" y="1915664"/>
              <a:ext cx="2657084" cy="3490545"/>
              <a:chOff x="501297" y="1946961"/>
              <a:chExt cx="2657084" cy="3490545"/>
            </a:xfrm>
          </p:grpSpPr>
          <p:sp>
            <p:nvSpPr>
              <p:cNvPr id="22" name="מלבן: פינות מעוגלות 5"/>
              <p:cNvSpPr/>
              <p:nvPr/>
            </p:nvSpPr>
            <p:spPr>
              <a:xfrm>
                <a:off x="954443" y="1946961"/>
                <a:ext cx="2203938" cy="349054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TextBox 22"/>
              <p:cNvSpPr txBox="1"/>
              <p:nvPr/>
            </p:nvSpPr>
            <p:spPr>
              <a:xfrm>
                <a:off x="501297" y="2153205"/>
                <a:ext cx="2198077" cy="943848"/>
              </a:xfrm>
              <a:prstGeom prst="rect">
                <a:avLst/>
              </a:prstGeom>
              <a:noFill/>
            </p:spPr>
            <p:txBody>
              <a:bodyPr wrap="square" rtlCol="0">
                <a:spAutoFit/>
              </a:bodyPr>
              <a:lstStyle/>
              <a:p>
                <a:r>
                  <a:rPr lang="en-US" sz="2000" b="1" dirty="0"/>
                  <a:t>Business strategy </a:t>
                </a:r>
                <a:endParaRPr lang="en-US" sz="2000" dirty="0"/>
              </a:p>
            </p:txBody>
          </p:sp>
          <p:sp>
            <p:nvSpPr>
              <p:cNvPr id="24" name="מלבן: פינות מעוגלות 14"/>
              <p:cNvSpPr/>
              <p:nvPr/>
            </p:nvSpPr>
            <p:spPr>
              <a:xfrm>
                <a:off x="1060940" y="4176473"/>
                <a:ext cx="1948063" cy="2725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continuous Planning</a:t>
                </a:r>
              </a:p>
            </p:txBody>
          </p:sp>
          <p:sp>
            <p:nvSpPr>
              <p:cNvPr id="25" name="אליפסה 24"/>
              <p:cNvSpPr/>
              <p:nvPr/>
            </p:nvSpPr>
            <p:spPr>
              <a:xfrm>
                <a:off x="1536925" y="3102925"/>
                <a:ext cx="967154" cy="883563"/>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21" name="מלבן: פינות מעוגלות 34"/>
            <p:cNvSpPr/>
            <p:nvPr/>
          </p:nvSpPr>
          <p:spPr>
            <a:xfrm>
              <a:off x="1511062" y="4498994"/>
              <a:ext cx="1948063" cy="2725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continuous exploration</a:t>
              </a:r>
            </a:p>
          </p:txBody>
        </p:sp>
      </p:grpSp>
      <p:grpSp>
        <p:nvGrpSpPr>
          <p:cNvPr id="26" name="קבוצה 25"/>
          <p:cNvGrpSpPr/>
          <p:nvPr/>
        </p:nvGrpSpPr>
        <p:grpSpPr>
          <a:xfrm>
            <a:off x="6416971" y="2084901"/>
            <a:ext cx="2246219" cy="3683009"/>
            <a:chOff x="8515508" y="1946961"/>
            <a:chExt cx="2450125" cy="3490545"/>
          </a:xfrm>
        </p:grpSpPr>
        <p:grpSp>
          <p:nvGrpSpPr>
            <p:cNvPr id="27" name="קבוצה 26"/>
            <p:cNvGrpSpPr/>
            <p:nvPr/>
          </p:nvGrpSpPr>
          <p:grpSpPr>
            <a:xfrm>
              <a:off x="8515508" y="1946961"/>
              <a:ext cx="2450125" cy="3490545"/>
              <a:chOff x="8940818" y="1946961"/>
              <a:chExt cx="2450125" cy="3490545"/>
            </a:xfrm>
          </p:grpSpPr>
          <p:sp>
            <p:nvSpPr>
              <p:cNvPr id="31" name="מלבן: פינות מעוגלות 7"/>
              <p:cNvSpPr/>
              <p:nvPr/>
            </p:nvSpPr>
            <p:spPr>
              <a:xfrm>
                <a:off x="8940818" y="1946961"/>
                <a:ext cx="2450125" cy="349054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TextBox 31"/>
              <p:cNvSpPr txBox="1"/>
              <p:nvPr/>
            </p:nvSpPr>
            <p:spPr>
              <a:xfrm>
                <a:off x="9399005" y="2056948"/>
                <a:ext cx="1740907" cy="387224"/>
              </a:xfrm>
              <a:prstGeom prst="rect">
                <a:avLst/>
              </a:prstGeom>
              <a:noFill/>
            </p:spPr>
            <p:txBody>
              <a:bodyPr wrap="square" rtlCol="0">
                <a:spAutoFit/>
              </a:bodyPr>
              <a:lstStyle/>
              <a:p>
                <a:r>
                  <a:rPr lang="en-US" sz="2000" b="1" dirty="0"/>
                  <a:t>Operations</a:t>
                </a:r>
              </a:p>
            </p:txBody>
          </p:sp>
          <p:sp>
            <p:nvSpPr>
              <p:cNvPr id="33" name="אליפסה 32"/>
              <p:cNvSpPr/>
              <p:nvPr/>
            </p:nvSpPr>
            <p:spPr>
              <a:xfrm>
                <a:off x="9775749" y="2619723"/>
                <a:ext cx="927939" cy="804967"/>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28" name="מלבן: פינות מעוגלות 35"/>
            <p:cNvSpPr/>
            <p:nvPr/>
          </p:nvSpPr>
          <p:spPr>
            <a:xfrm>
              <a:off x="8708895" y="3791805"/>
              <a:ext cx="1948063" cy="2725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continuous use</a:t>
              </a:r>
            </a:p>
          </p:txBody>
        </p:sp>
        <p:sp>
          <p:nvSpPr>
            <p:cNvPr id="29" name="מלבן: פינות מעוגלות 36"/>
            <p:cNvSpPr/>
            <p:nvPr/>
          </p:nvSpPr>
          <p:spPr>
            <a:xfrm>
              <a:off x="8702307" y="4540679"/>
              <a:ext cx="1948063" cy="2725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continuous monitor</a:t>
              </a:r>
            </a:p>
          </p:txBody>
        </p:sp>
        <p:sp>
          <p:nvSpPr>
            <p:cNvPr id="30" name="מלבן: פינות מעוגלות 37"/>
            <p:cNvSpPr/>
            <p:nvPr/>
          </p:nvSpPr>
          <p:spPr>
            <a:xfrm>
              <a:off x="8708895" y="4166412"/>
              <a:ext cx="1948063" cy="2725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continuous trust</a:t>
              </a:r>
            </a:p>
          </p:txBody>
        </p:sp>
      </p:grpSp>
      <p:sp>
        <p:nvSpPr>
          <p:cNvPr id="34" name="חץ: שמאלה-ימינה 12"/>
          <p:cNvSpPr/>
          <p:nvPr/>
        </p:nvSpPr>
        <p:spPr>
          <a:xfrm>
            <a:off x="2516365" y="2916113"/>
            <a:ext cx="1100762" cy="856561"/>
          </a:xfrm>
          <a:prstGeom prst="leftRightArrow">
            <a:avLst>
              <a:gd name="adj1" fmla="val 68079"/>
              <a:gd name="adj2" fmla="val 3586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BisDev</a:t>
            </a:r>
            <a:endParaRPr lang="en-US" sz="2000" b="1" dirty="0">
              <a:solidFill>
                <a:schemeClr val="tx1"/>
              </a:solidFill>
            </a:endParaRPr>
          </a:p>
        </p:txBody>
      </p:sp>
      <p:sp>
        <p:nvSpPr>
          <p:cNvPr id="35" name="חץ: שמאלה-ימינה 13"/>
          <p:cNvSpPr/>
          <p:nvPr/>
        </p:nvSpPr>
        <p:spPr>
          <a:xfrm>
            <a:off x="5666279" y="2794758"/>
            <a:ext cx="1149263" cy="856561"/>
          </a:xfrm>
          <a:prstGeom prst="leftRightArrow">
            <a:avLst>
              <a:gd name="adj1" fmla="val 68079"/>
              <a:gd name="adj2" fmla="val 3586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DevOps</a:t>
            </a:r>
          </a:p>
        </p:txBody>
      </p:sp>
      <p:sp>
        <p:nvSpPr>
          <p:cNvPr id="36" name="חץ: מעוקל שמאלה 42"/>
          <p:cNvSpPr/>
          <p:nvPr/>
        </p:nvSpPr>
        <p:spPr>
          <a:xfrm rot="11022973">
            <a:off x="233315" y="4158391"/>
            <a:ext cx="976973" cy="2189724"/>
          </a:xfrm>
          <a:prstGeom prst="curved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2" name="Rectangle 1"/>
          <p:cNvSpPr/>
          <p:nvPr/>
        </p:nvSpPr>
        <p:spPr>
          <a:xfrm>
            <a:off x="542802" y="1261340"/>
            <a:ext cx="8208912" cy="646331"/>
          </a:xfrm>
          <a:prstGeom prst="rect">
            <a:avLst/>
          </a:prstGeom>
        </p:spPr>
        <p:txBody>
          <a:bodyPr wrap="square">
            <a:spAutoFit/>
          </a:bodyPr>
          <a:lstStyle/>
          <a:p>
            <a:pPr algn="l" rtl="0"/>
            <a:r>
              <a:rPr lang="en-US" dirty="0"/>
              <a:t>The principles of continuous integration can be applied to any iterative programming model in the agile development</a:t>
            </a:r>
          </a:p>
        </p:txBody>
      </p:sp>
      <p:sp>
        <p:nvSpPr>
          <p:cNvPr id="4" name="TextBox 3"/>
          <p:cNvSpPr txBox="1"/>
          <p:nvPr/>
        </p:nvSpPr>
        <p:spPr>
          <a:xfrm>
            <a:off x="542802" y="3290654"/>
            <a:ext cx="8200696" cy="830997"/>
          </a:xfrm>
          <a:prstGeom prst="rect">
            <a:avLst/>
          </a:prstGeom>
          <a:solidFill>
            <a:schemeClr val="bg1"/>
          </a:solidFill>
        </p:spPr>
        <p:txBody>
          <a:bodyPr wrap="square" rtlCol="0">
            <a:spAutoFit/>
          </a:bodyPr>
          <a:lstStyle/>
          <a:p>
            <a:pPr algn="ctr"/>
            <a:r>
              <a:rPr lang="en-US" sz="2400" b="1" dirty="0"/>
              <a:t>What are the implications of Continuous Integration (</a:t>
            </a:r>
            <a:r>
              <a:rPr lang="en-US" sz="2400" b="1" dirty="0">
                <a:solidFill>
                  <a:srgbClr val="0070C0"/>
                </a:solidFill>
              </a:rPr>
              <a:t>+</a:t>
            </a:r>
            <a:r>
              <a:rPr lang="en-US" sz="2400" b="1" dirty="0"/>
              <a:t>/</a:t>
            </a:r>
            <a:r>
              <a:rPr lang="en-US" sz="2400" b="1" dirty="0">
                <a:solidFill>
                  <a:srgbClr val="FF0000"/>
                </a:solidFill>
              </a:rPr>
              <a:t>-</a:t>
            </a:r>
            <a:r>
              <a:rPr lang="en-US" sz="2400" b="1" dirty="0"/>
              <a:t>)?</a:t>
            </a:r>
          </a:p>
        </p:txBody>
      </p:sp>
    </p:spTree>
    <p:extLst>
      <p:ext uri="{BB962C8B-B14F-4D97-AF65-F5344CB8AC3E}">
        <p14:creationId xmlns:p14="http://schemas.microsoft.com/office/powerpoint/2010/main" val="412682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1.4|0.1|11.6|130.2"/>
</p:tagLst>
</file>

<file path=ppt/tags/tag2.xml><?xml version="1.0" encoding="utf-8"?>
<p:tagLst xmlns:a="http://schemas.openxmlformats.org/drawingml/2006/main" xmlns:r="http://schemas.openxmlformats.org/officeDocument/2006/relationships" xmlns:p="http://schemas.openxmlformats.org/presentationml/2006/main">
  <p:tag name="TIMING" val="|7.5|43.5"/>
</p:tagLst>
</file>

<file path=ppt/tags/tag3.xml><?xml version="1.0" encoding="utf-8"?>
<p:tagLst xmlns:a="http://schemas.openxmlformats.org/drawingml/2006/main" xmlns:r="http://schemas.openxmlformats.org/officeDocument/2006/relationships" xmlns:p="http://schemas.openxmlformats.org/presentationml/2006/main">
  <p:tag name="TIMING" val="|58.2|0.7|100.7"/>
</p:tagLst>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בהירות">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ייצור_1</Template>
  <TotalTime>19064</TotalTime>
  <Words>1537</Words>
  <Application>Microsoft Office PowerPoint</Application>
  <PresentationFormat>On-screen Show (4:3)</PresentationFormat>
  <Paragraphs>269</Paragraphs>
  <Slides>29</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David</vt:lpstr>
      <vt:lpstr>Wingdings</vt:lpstr>
      <vt:lpstr>בהירות</vt:lpstr>
      <vt:lpstr>ניהול פרויקטים בתוכנה</vt:lpstr>
      <vt:lpstr>Agenda</vt:lpstr>
      <vt:lpstr>Measures, Metrics, &amp; Indicators</vt:lpstr>
      <vt:lpstr>Measures, Metrics, &amp; Indicators</vt:lpstr>
      <vt:lpstr>Activities of a Measurement Process</vt:lpstr>
      <vt:lpstr>A General Example</vt:lpstr>
      <vt:lpstr>Measurements During the Software Life Cycle</vt:lpstr>
      <vt:lpstr>An example</vt:lpstr>
      <vt:lpstr>PowerPoint Presentation</vt:lpstr>
      <vt:lpstr>Why to Use Metrics?</vt:lpstr>
      <vt:lpstr>PowerPoint Presentation</vt:lpstr>
      <vt:lpstr>Agile Metrics</vt:lpstr>
      <vt:lpstr>Agile Metrics</vt:lpstr>
      <vt:lpstr>CICD Flow Train –Reminder </vt:lpstr>
      <vt:lpstr>PowerPoint Presentation</vt:lpstr>
      <vt:lpstr>What Goals To Achieve in CI</vt:lpstr>
      <vt:lpstr>Factors for a Good DevOps Metric? </vt:lpstr>
      <vt:lpstr>DevOps KPIs to Measure Success</vt:lpstr>
      <vt:lpstr>CICD Metrics</vt:lpstr>
      <vt:lpstr>CICD Metrics</vt:lpstr>
      <vt:lpstr>CICD Measurements- Customer </vt:lpstr>
      <vt:lpstr>CICD Metrics</vt:lpstr>
      <vt:lpstr>CICD Metrics</vt:lpstr>
      <vt:lpstr>Measurements- Application Performance</vt:lpstr>
      <vt:lpstr>Metrics for Detection &amp; Recovery </vt:lpstr>
      <vt:lpstr>Visualization- Dashboard</vt:lpstr>
      <vt:lpstr>Plan Your CI Process-suggestions…</vt:lpstr>
      <vt:lpstr>Automation of the Testing</vt:lpstr>
      <vt:lpstr>ניהול פרויקטים בתוכנה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ניהול פרויקטי תוכנה</dc:title>
  <dc:creator>הדס חסידים</dc:creator>
  <cp:lastModifiedBy>Hadas Chassidim</cp:lastModifiedBy>
  <cp:revision>483</cp:revision>
  <cp:lastPrinted>2021-04-17T16:39:34Z</cp:lastPrinted>
  <dcterms:created xsi:type="dcterms:W3CDTF">2016-02-21T15:07:39Z</dcterms:created>
  <dcterms:modified xsi:type="dcterms:W3CDTF">2021-04-18T11:02:39Z</dcterms:modified>
</cp:coreProperties>
</file>