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53" autoAdjust="0"/>
    <p:restoredTop sz="94660"/>
  </p:normalViewPr>
  <p:slideViewPr>
    <p:cSldViewPr>
      <p:cViewPr varScale="1">
        <p:scale>
          <a:sx n="70" d="100"/>
          <a:sy n="70" d="100"/>
        </p:scale>
        <p:origin x="-172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493BC-3794-4994-AF1C-9EDE0D76EB28}" type="datetimeFigureOut">
              <a:rPr lang="en-US" smtClean="0"/>
              <a:t>6/27/2016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5C009-E140-4593-8953-C4F0978F0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35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493BC-3794-4994-AF1C-9EDE0D76EB28}" type="datetimeFigureOut">
              <a:rPr lang="en-US" smtClean="0"/>
              <a:t>6/27/2016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5C009-E140-4593-8953-C4F0978F0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290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493BC-3794-4994-AF1C-9EDE0D76EB28}" type="datetimeFigureOut">
              <a:rPr lang="en-US" smtClean="0"/>
              <a:t>6/27/2016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5C009-E140-4593-8953-C4F0978F0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744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493BC-3794-4994-AF1C-9EDE0D76EB28}" type="datetimeFigureOut">
              <a:rPr lang="en-US" smtClean="0"/>
              <a:t>6/27/2016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5C009-E140-4593-8953-C4F0978F0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307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493BC-3794-4994-AF1C-9EDE0D76EB28}" type="datetimeFigureOut">
              <a:rPr lang="en-US" smtClean="0"/>
              <a:t>6/27/2016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5C009-E140-4593-8953-C4F0978F0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457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493BC-3794-4994-AF1C-9EDE0D76EB28}" type="datetimeFigureOut">
              <a:rPr lang="en-US" smtClean="0"/>
              <a:t>6/27/2016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5C009-E140-4593-8953-C4F0978F0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908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493BC-3794-4994-AF1C-9EDE0D76EB28}" type="datetimeFigureOut">
              <a:rPr lang="en-US" smtClean="0"/>
              <a:t>6/27/2016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5C009-E140-4593-8953-C4F0978F0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826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493BC-3794-4994-AF1C-9EDE0D76EB28}" type="datetimeFigureOut">
              <a:rPr lang="en-US" smtClean="0"/>
              <a:t>6/27/2016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5C009-E140-4593-8953-C4F0978F0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92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493BC-3794-4994-AF1C-9EDE0D76EB28}" type="datetimeFigureOut">
              <a:rPr lang="en-US" smtClean="0"/>
              <a:t>6/27/2016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5C009-E140-4593-8953-C4F0978F0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1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493BC-3794-4994-AF1C-9EDE0D76EB28}" type="datetimeFigureOut">
              <a:rPr lang="en-US" smtClean="0"/>
              <a:t>6/27/2016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5C009-E140-4593-8953-C4F0978F0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451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493BC-3794-4994-AF1C-9EDE0D76EB28}" type="datetimeFigureOut">
              <a:rPr lang="en-US" smtClean="0"/>
              <a:t>6/27/2016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5C009-E140-4593-8953-C4F0978F0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559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2493BC-3794-4994-AF1C-9EDE0D76EB28}" type="datetimeFigureOut">
              <a:rPr lang="en-US" smtClean="0"/>
              <a:t>6/27/2016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45C009-E140-4593-8953-C4F0978F0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574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smtClean="0"/>
              <a:t>Tablero de Control Integral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dirty="0" smtClean="0"/>
              <a:t>Informe de Seguimiento del 01/07/2016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561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 Título"/>
          <p:cNvSpPr>
            <a:spLocks noGrp="1"/>
          </p:cNvSpPr>
          <p:nvPr>
            <p:ph type="title"/>
          </p:nvPr>
        </p:nvSpPr>
        <p:spPr>
          <a:xfrm>
            <a:off x="374848" y="188640"/>
            <a:ext cx="8229600" cy="634082"/>
          </a:xfrm>
        </p:spPr>
        <p:txBody>
          <a:bodyPr>
            <a:normAutofit/>
          </a:bodyPr>
          <a:lstStyle/>
          <a:p>
            <a:pPr algn="l"/>
            <a:r>
              <a:rPr lang="es-ES_tradnl" sz="2400" b="1" kern="0" dirty="0" smtClean="0">
                <a:solidFill>
                  <a:srgbClr val="61B8CD"/>
                </a:solidFill>
                <a:latin typeface="Telefonica Headline Light"/>
              </a:rPr>
              <a:t>Tablero de control integrado</a:t>
            </a:r>
            <a:endParaRPr lang="es-AR" sz="2400" dirty="0"/>
          </a:p>
        </p:txBody>
      </p:sp>
      <p:graphicFrame>
        <p:nvGraphicFramePr>
          <p:cNvPr id="8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826247"/>
              </p:ext>
            </p:extLst>
          </p:nvPr>
        </p:nvGraphicFramePr>
        <p:xfrm>
          <a:off x="2411760" y="1654336"/>
          <a:ext cx="6048672" cy="74408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2136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7952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27952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04688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21366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it-IT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TheSansCorrespondence" pitchFamily="34" charset="0"/>
                          <a:ea typeface="ＭＳ Ｐゴシック"/>
                          <a:cs typeface="ＭＳ Ｐゴシック"/>
                        </a:rPr>
                        <a:t>Cinthia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it-IT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TheSansCorrespondence" pitchFamily="34" charset="0"/>
                          <a:ea typeface="ＭＳ Ｐゴシック"/>
                          <a:cs typeface="ＭＳ Ｐゴシック"/>
                        </a:rPr>
                        <a:t>Montañez</a:t>
                      </a:r>
                    </a:p>
                  </a:txBody>
                  <a:tcPr marL="0" marR="0" marT="3600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it-IT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TheSansCorrespondence" pitchFamily="34" charset="0"/>
                          <a:ea typeface="ＭＳ Ｐゴシック"/>
                          <a:cs typeface="ＭＳ Ｐゴシック"/>
                        </a:rPr>
                        <a:t>S. Balduzzi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it-IT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TheSansCorrespondence" pitchFamily="34" charset="0"/>
                          <a:ea typeface="ＭＳ Ｐゴシック"/>
                          <a:cs typeface="ＭＳ Ｐゴシック"/>
                        </a:rPr>
                        <a:t>P. Abramowicz</a:t>
                      </a:r>
                    </a:p>
                  </a:txBody>
                  <a:tcPr marL="0" marR="0" marT="3600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AutoNum type="arabicPeriod"/>
                        <a:tabLst/>
                      </a:pPr>
                      <a:r>
                        <a:rPr kumimoji="0" lang="it-IT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TheSansCorrespondence" pitchFamily="34" charset="0"/>
                          <a:ea typeface="ＭＳ Ｐゴシック"/>
                          <a:cs typeface="ＭＳ Ｐゴシック"/>
                        </a:rPr>
                        <a:t>Inicio: 72%</a:t>
                      </a:r>
                    </a:p>
                    <a:p>
                      <a:pPr marL="228600" marR="0" lvl="0" indent="-2286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AutoNum type="arabicPeriod"/>
                        <a:tabLst/>
                      </a:pPr>
                      <a:r>
                        <a:rPr kumimoji="0" lang="it-IT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TheSansCorrespondence" pitchFamily="34" charset="0"/>
                          <a:ea typeface="ＭＳ Ｐゴシック"/>
                          <a:cs typeface="ＭＳ Ｐゴシック"/>
                        </a:rPr>
                        <a:t>Relevamiento: 47%</a:t>
                      </a:r>
                      <a:endParaRPr kumimoji="0" lang="it-IT" sz="105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F497D"/>
                        </a:solidFill>
                        <a:effectLst/>
                        <a:latin typeface="TheSansCorrespondence" pitchFamily="34" charset="0"/>
                        <a:ea typeface="ＭＳ Ｐゴシック"/>
                        <a:cs typeface="ＭＳ Ｐゴシック"/>
                      </a:endParaRPr>
                    </a:p>
                  </a:txBody>
                  <a:tcPr marL="0" marR="0" marT="3600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it-IT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TheSansCorrespondence" pitchFamily="34" charset="0"/>
                          <a:ea typeface="ＭＳ Ｐゴシック"/>
                          <a:cs typeface="ＭＳ Ｐゴシック"/>
                        </a:rPr>
                        <a:t>Analisis, Desarrollo y Test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it-IT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TheSansCorrespondence" pitchFamily="34" charset="0"/>
                          <a:ea typeface="ＭＳ Ｐゴシック"/>
                          <a:cs typeface="ＭＳ Ｐゴシック"/>
                        </a:rPr>
                        <a:t>Incremento 1: 30/08/2016</a:t>
                      </a:r>
                      <a:endParaRPr kumimoji="0" lang="it-IT" sz="105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F497D"/>
                        </a:solidFill>
                        <a:effectLst/>
                        <a:latin typeface="TheSansCorrespondence" pitchFamily="34" charset="0"/>
                        <a:ea typeface="ＭＳ Ｐゴシック"/>
                        <a:cs typeface="ＭＳ Ｐゴシック"/>
                      </a:endParaRPr>
                    </a:p>
                  </a:txBody>
                  <a:tcPr marL="0" marR="0" marT="36000" marB="3600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it-IT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TheSansCorrespondence" pitchFamily="34" charset="0"/>
                          <a:ea typeface="ＭＳ Ｐゴシック"/>
                          <a:cs typeface="ＭＳ Ｐゴシック"/>
                        </a:rPr>
                        <a:t>Cierre 18-Nov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it-IT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TheSansCorrespondence" pitchFamily="34" charset="0"/>
                          <a:ea typeface="ＭＳ Ｐゴシック"/>
                          <a:cs typeface="ＭＳ Ｐゴシック"/>
                        </a:rPr>
                        <a:t>40%</a:t>
                      </a:r>
                      <a:endParaRPr kumimoji="0" lang="it-IT" sz="105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F497D"/>
                        </a:solidFill>
                        <a:effectLst/>
                        <a:latin typeface="TheSansCorrespondence" pitchFamily="34" charset="0"/>
                        <a:ea typeface="ＭＳ Ｐゴシック"/>
                        <a:cs typeface="ＭＳ Ｐゴシック"/>
                      </a:endParaRPr>
                    </a:p>
                  </a:txBody>
                  <a:tcPr marL="0" marR="0" marT="36000" marB="3600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4 Tabla"/>
          <p:cNvGraphicFramePr>
            <a:graphicFrameLocks noGrp="1"/>
          </p:cNvGraphicFramePr>
          <p:nvPr/>
        </p:nvGraphicFramePr>
        <p:xfrm>
          <a:off x="2411760" y="1052736"/>
          <a:ext cx="6048672" cy="457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8779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8779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22925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053619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19022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b="0" dirty="0" smtClean="0">
                          <a:solidFill>
                            <a:schemeClr val="tx1"/>
                          </a:solidFill>
                          <a:latin typeface="Telefonica Text" pitchFamily="2" charset="0"/>
                        </a:rPr>
                        <a:t>RESPONSABLE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ct val="0"/>
                        </a:spcBef>
                      </a:pPr>
                      <a:r>
                        <a:rPr lang="es-ES" sz="1200" b="0" dirty="0" smtClean="0">
                          <a:solidFill>
                            <a:schemeClr val="tx1"/>
                          </a:solidFill>
                          <a:latin typeface="Telefonica Text" pitchFamily="2" charset="0"/>
                        </a:rPr>
                        <a:t>DOCENTES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 smtClean="0">
                          <a:solidFill>
                            <a:schemeClr val="tx1"/>
                          </a:solidFill>
                          <a:latin typeface="Telefonica Text" pitchFamily="2" charset="0"/>
                        </a:rPr>
                        <a:t>SITUACIÓN </a:t>
                      </a:r>
                    </a:p>
                    <a:p>
                      <a:pPr algn="ctr"/>
                      <a:r>
                        <a:rPr lang="es-ES" sz="1200" b="0" dirty="0" smtClean="0">
                          <a:solidFill>
                            <a:schemeClr val="tx1"/>
                          </a:solidFill>
                          <a:latin typeface="Telefonica Text" pitchFamily="2" charset="0"/>
                        </a:rPr>
                        <a:t>ACTUAL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b="0" dirty="0" smtClean="0">
                          <a:solidFill>
                            <a:schemeClr val="tx1"/>
                          </a:solidFill>
                          <a:latin typeface="Telefonica Text" pitchFamily="2" charset="0"/>
                        </a:rPr>
                        <a:t>PRÓXIMO</a:t>
                      </a:r>
                      <a:r>
                        <a:rPr lang="es-MX" sz="1200" b="0" baseline="0" dirty="0" smtClean="0">
                          <a:solidFill>
                            <a:schemeClr val="tx1"/>
                          </a:solidFill>
                          <a:latin typeface="Telefonica Text" pitchFamily="2" charset="0"/>
                        </a:rPr>
                        <a:t> </a:t>
                      </a:r>
                    </a:p>
                    <a:p>
                      <a:pPr algn="ctr"/>
                      <a:r>
                        <a:rPr lang="es-MX" sz="1200" b="0" baseline="0" dirty="0" smtClean="0">
                          <a:solidFill>
                            <a:schemeClr val="tx1"/>
                          </a:solidFill>
                          <a:latin typeface="Telefonica Text" pitchFamily="2" charset="0"/>
                        </a:rPr>
                        <a:t>HITO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Telefonica Text" pitchFamily="2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b="0" dirty="0" smtClean="0">
                          <a:solidFill>
                            <a:schemeClr val="tx1"/>
                          </a:solidFill>
                          <a:latin typeface="Telefonica Text" pitchFamily="2" charset="0"/>
                        </a:rPr>
                        <a:t>OBJETIVO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Telefonica Text" pitchFamily="2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AutoShape 1798"/>
          <p:cNvSpPr>
            <a:spLocks noChangeArrowheads="1"/>
          </p:cNvSpPr>
          <p:nvPr/>
        </p:nvSpPr>
        <p:spPr bwMode="auto">
          <a:xfrm>
            <a:off x="179512" y="1502315"/>
            <a:ext cx="8856984" cy="4518973"/>
          </a:xfrm>
          <a:prstGeom prst="flowChartAlternateProcess">
            <a:avLst/>
          </a:prstGeom>
          <a:noFill/>
          <a:ln w="19050">
            <a:solidFill>
              <a:srgbClr val="000066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endParaRPr lang="es-AR" sz="700" b="1" dirty="0">
              <a:solidFill>
                <a:srgbClr val="D0F500"/>
              </a:solidFill>
              <a:latin typeface="Telefonica Text" pitchFamily="2" charset="0"/>
            </a:endParaRPr>
          </a:p>
        </p:txBody>
      </p:sp>
      <p:sp>
        <p:nvSpPr>
          <p:cNvPr id="11" name="AutoShape 1110">
            <a:hlinkClick r:id="" action="ppaction://noaction"/>
          </p:cNvPr>
          <p:cNvSpPr>
            <a:spLocks noChangeArrowheads="1"/>
          </p:cNvSpPr>
          <p:nvPr/>
        </p:nvSpPr>
        <p:spPr bwMode="blackWhite">
          <a:xfrm>
            <a:off x="395536" y="1772816"/>
            <a:ext cx="2088231" cy="487367"/>
          </a:xfrm>
          <a:prstGeom prst="flowChartAlternateProcess">
            <a:avLst/>
          </a:prstGeom>
          <a:solidFill>
            <a:srgbClr val="D0F500"/>
          </a:solidFill>
          <a:ln w="12700" algn="ctr">
            <a:noFill/>
            <a:miter lim="800000"/>
            <a:headEnd/>
            <a:tailEnd/>
          </a:ln>
          <a:effectLst>
            <a:prstShdw prst="shdw17" dist="17961" dir="2700000">
              <a:srgbClr val="7D9300"/>
            </a:prstShdw>
          </a:effectLst>
        </p:spPr>
        <p:txBody>
          <a:bodyPr lIns="45720" tIns="36000" rIns="45720" bIns="36000" anchor="ctr"/>
          <a:lstStyle/>
          <a:p>
            <a:r>
              <a:rPr lang="es-ES" sz="1400" b="1" dirty="0" smtClean="0">
                <a:solidFill>
                  <a:srgbClr val="003399"/>
                </a:solidFill>
                <a:latin typeface="Telefonica Headline Light" pitchFamily="2" charset="0"/>
              </a:rPr>
              <a:t>Sistema Adaptativo de Formación Educativa</a:t>
            </a:r>
          </a:p>
        </p:txBody>
      </p:sp>
      <p:pic>
        <p:nvPicPr>
          <p:cNvPr id="27" name="Picture 23"/>
          <p:cNvPicPr preferRelativeResize="0"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00243" y="1839662"/>
            <a:ext cx="27305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55840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3 Rectángulo"/>
          <p:cNvSpPr/>
          <p:nvPr/>
        </p:nvSpPr>
        <p:spPr>
          <a:xfrm>
            <a:off x="179512" y="1022034"/>
            <a:ext cx="5328592" cy="2046926"/>
          </a:xfrm>
          <a:prstGeom prst="rect">
            <a:avLst/>
          </a:prstGeom>
          <a:noFill/>
          <a:ln w="28575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0" name="4 Rectángulo"/>
          <p:cNvSpPr/>
          <p:nvPr/>
        </p:nvSpPr>
        <p:spPr>
          <a:xfrm>
            <a:off x="179512" y="3377090"/>
            <a:ext cx="5328592" cy="1708094"/>
          </a:xfrm>
          <a:prstGeom prst="rect">
            <a:avLst/>
          </a:prstGeom>
          <a:noFill/>
          <a:ln w="28575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1" name="5 Rectángulo"/>
          <p:cNvSpPr/>
          <p:nvPr/>
        </p:nvSpPr>
        <p:spPr>
          <a:xfrm>
            <a:off x="179512" y="5363344"/>
            <a:ext cx="5328592" cy="1378024"/>
          </a:xfrm>
          <a:prstGeom prst="rect">
            <a:avLst/>
          </a:prstGeom>
          <a:noFill/>
          <a:ln w="28575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2" name="6 Rectángulo"/>
          <p:cNvSpPr/>
          <p:nvPr/>
        </p:nvSpPr>
        <p:spPr>
          <a:xfrm>
            <a:off x="5616821" y="3383253"/>
            <a:ext cx="3325068" cy="693819"/>
          </a:xfrm>
          <a:prstGeom prst="rect">
            <a:avLst/>
          </a:prstGeom>
          <a:noFill/>
          <a:ln w="28575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3" name="8 Rectángulo"/>
          <p:cNvSpPr/>
          <p:nvPr/>
        </p:nvSpPr>
        <p:spPr>
          <a:xfrm>
            <a:off x="5630881" y="1022034"/>
            <a:ext cx="3325068" cy="2046926"/>
          </a:xfrm>
          <a:prstGeom prst="rect">
            <a:avLst/>
          </a:prstGeom>
          <a:noFill/>
          <a:ln w="28575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4" name="AutoShape 9"/>
          <p:cNvSpPr>
            <a:spLocks noChangeArrowheads="1"/>
          </p:cNvSpPr>
          <p:nvPr/>
        </p:nvSpPr>
        <p:spPr bwMode="auto">
          <a:xfrm>
            <a:off x="142875" y="161956"/>
            <a:ext cx="8878888" cy="5984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>
            <a:solidFill>
              <a:srgbClr val="134B75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defTabSz="457200"/>
            <a:endParaRPr lang="es-ES" dirty="0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65" name="Redondear rectángulo de esquina diagonal 8"/>
          <p:cNvSpPr>
            <a:spLocks noChangeArrowheads="1"/>
          </p:cNvSpPr>
          <p:nvPr/>
        </p:nvSpPr>
        <p:spPr bwMode="auto">
          <a:xfrm>
            <a:off x="190500" y="229946"/>
            <a:ext cx="637084" cy="468000"/>
          </a:xfrm>
          <a:custGeom>
            <a:avLst/>
            <a:gdLst>
              <a:gd name="T0" fmla="*/ 390525 w 390525"/>
              <a:gd name="T1" fmla="*/ 181769 h 363537"/>
              <a:gd name="T2" fmla="*/ 195263 w 390525"/>
              <a:gd name="T3" fmla="*/ 363537 h 363537"/>
              <a:gd name="T4" fmla="*/ 0 w 390525"/>
              <a:gd name="T5" fmla="*/ 181769 h 363537"/>
              <a:gd name="T6" fmla="*/ 195263 w 390525"/>
              <a:gd name="T7" fmla="*/ 0 h 363537"/>
              <a:gd name="T8" fmla="*/ 0 60000 65536"/>
              <a:gd name="T9" fmla="*/ 1 60000 65536"/>
              <a:gd name="T10" fmla="*/ 2 60000 65536"/>
              <a:gd name="T11" fmla="*/ 3 60000 65536"/>
              <a:gd name="T12" fmla="*/ 17746 w 390525"/>
              <a:gd name="T13" fmla="*/ 17746 h 363537"/>
              <a:gd name="T14" fmla="*/ 372779 w 390525"/>
              <a:gd name="T15" fmla="*/ 345791 h 36353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90525" h="363537">
                <a:moveTo>
                  <a:pt x="60591" y="0"/>
                </a:moveTo>
                <a:lnTo>
                  <a:pt x="390525" y="0"/>
                </a:lnTo>
                <a:lnTo>
                  <a:pt x="390525" y="302946"/>
                </a:lnTo>
                <a:cubicBezTo>
                  <a:pt x="390525" y="336409"/>
                  <a:pt x="363397" y="363536"/>
                  <a:pt x="329934" y="363537"/>
                </a:cubicBezTo>
                <a:lnTo>
                  <a:pt x="0" y="363537"/>
                </a:lnTo>
                <a:lnTo>
                  <a:pt x="0" y="60591"/>
                </a:lnTo>
                <a:cubicBezTo>
                  <a:pt x="0" y="27127"/>
                  <a:pt x="27127" y="0"/>
                  <a:pt x="60590" y="0"/>
                </a:cubicBezTo>
                <a:close/>
              </a:path>
            </a:pathLst>
          </a:custGeom>
          <a:solidFill>
            <a:srgbClr val="D2F705"/>
          </a:solidFill>
          <a:ln w="9525">
            <a:solidFill>
              <a:srgbClr val="4A7EBB"/>
            </a:solidFill>
            <a:round/>
            <a:headEnd/>
            <a:tailEnd/>
          </a:ln>
          <a:effectLst>
            <a:outerShdw dist="38100" algn="r" rotWithShape="0">
              <a:srgbClr val="808080">
                <a:alpha val="42999"/>
              </a:srgbClr>
            </a:outerShdw>
          </a:effectLst>
        </p:spPr>
        <p:txBody>
          <a:bodyPr anchor="ctr"/>
          <a:lstStyle/>
          <a:p>
            <a:pPr algn="ctr"/>
            <a:r>
              <a:rPr lang="es-ES" sz="1600" b="1" dirty="0">
                <a:solidFill>
                  <a:srgbClr val="003399"/>
                </a:solidFill>
                <a:latin typeface="Telefonica Headline Light" pitchFamily="2" charset="0"/>
              </a:rPr>
              <a:t>5508</a:t>
            </a:r>
          </a:p>
        </p:txBody>
      </p:sp>
      <p:sp>
        <p:nvSpPr>
          <p:cNvPr id="66" name="Rectángulo redondeado 12"/>
          <p:cNvSpPr>
            <a:spLocks noChangeArrowheads="1"/>
          </p:cNvSpPr>
          <p:nvPr/>
        </p:nvSpPr>
        <p:spPr bwMode="auto">
          <a:xfrm>
            <a:off x="911224" y="229946"/>
            <a:ext cx="2784475" cy="468000"/>
          </a:xfrm>
          <a:prstGeom prst="roundRect">
            <a:avLst>
              <a:gd name="adj" fmla="val 16667"/>
            </a:avLst>
          </a:prstGeom>
          <a:solidFill>
            <a:srgbClr val="D2F705"/>
          </a:solidFill>
          <a:ln w="9525">
            <a:solidFill>
              <a:srgbClr val="4A7EBB"/>
            </a:solidFill>
            <a:round/>
            <a:headEnd/>
            <a:tailEnd/>
          </a:ln>
          <a:effectLst>
            <a:outerShdw dist="38100" algn="r" rotWithShape="0">
              <a:srgbClr val="808080">
                <a:alpha val="42999"/>
              </a:srgbClr>
            </a:outerShdw>
          </a:effectLst>
        </p:spPr>
        <p:txBody>
          <a:bodyPr anchor="ctr"/>
          <a:lstStyle/>
          <a:p>
            <a:pPr algn="ctr"/>
            <a:r>
              <a:rPr lang="es-ES" b="1" dirty="0" smtClean="0">
                <a:solidFill>
                  <a:srgbClr val="003399"/>
                </a:solidFill>
                <a:latin typeface="Telefonica Headline Light" pitchFamily="2" charset="0"/>
              </a:rPr>
              <a:t>SAFE</a:t>
            </a:r>
          </a:p>
        </p:txBody>
      </p:sp>
      <p:sp>
        <p:nvSpPr>
          <p:cNvPr id="67" name="Rectangle 16"/>
          <p:cNvSpPr>
            <a:spLocks noChangeArrowheads="1"/>
          </p:cNvSpPr>
          <p:nvPr/>
        </p:nvSpPr>
        <p:spPr bwMode="auto">
          <a:xfrm>
            <a:off x="3689350" y="116632"/>
            <a:ext cx="1872000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defTabSz="457200"/>
            <a:r>
              <a:rPr lang="es-AR" sz="1000" b="1" dirty="0" smtClean="0">
                <a:solidFill>
                  <a:srgbClr val="1F497D"/>
                </a:solidFill>
                <a:latin typeface="TheSansCorrespondence" pitchFamily="34" charset="0"/>
                <a:ea typeface="ＭＳ Ｐゴシック"/>
              </a:rPr>
              <a:t>Responsable </a:t>
            </a:r>
            <a:r>
              <a:rPr lang="es-AR" sz="1000" b="1" dirty="0">
                <a:solidFill>
                  <a:srgbClr val="1F497D"/>
                </a:solidFill>
                <a:latin typeface="TheSansCorrespondence" pitchFamily="34" charset="0"/>
                <a:ea typeface="ＭＳ Ｐゴシック"/>
              </a:rPr>
              <a:t>de Proyecto</a:t>
            </a:r>
            <a:r>
              <a:rPr lang="es-AR" sz="1000" b="1" dirty="0" smtClean="0">
                <a:solidFill>
                  <a:srgbClr val="1F497D"/>
                </a:solidFill>
                <a:latin typeface="TheSansCorrespondence" pitchFamily="34" charset="0"/>
                <a:ea typeface="ＭＳ Ｐゴシック"/>
              </a:rPr>
              <a:t>:</a:t>
            </a:r>
          </a:p>
          <a:p>
            <a:pPr defTabSz="457200"/>
            <a:r>
              <a:rPr lang="es-AR" sz="1000" b="1" dirty="0" smtClean="0">
                <a:solidFill>
                  <a:srgbClr val="1F497D"/>
                </a:solidFill>
                <a:latin typeface="TheSansCorrespondence" pitchFamily="34" charset="0"/>
                <a:ea typeface="ＭＳ Ｐゴシック"/>
              </a:rPr>
              <a:t>C. Montañez</a:t>
            </a:r>
            <a:endParaRPr lang="es-AR" sz="1000" b="1" dirty="0">
              <a:solidFill>
                <a:srgbClr val="1F497D"/>
              </a:solidFill>
              <a:latin typeface="TheSansCorrespondence" pitchFamily="34" charset="0"/>
              <a:ea typeface="ＭＳ Ｐゴシック"/>
            </a:endParaRPr>
          </a:p>
        </p:txBody>
      </p:sp>
      <p:sp>
        <p:nvSpPr>
          <p:cNvPr id="68" name="Rectangle 189"/>
          <p:cNvSpPr>
            <a:spLocks noChangeArrowheads="1"/>
          </p:cNvSpPr>
          <p:nvPr/>
        </p:nvSpPr>
        <p:spPr bwMode="auto">
          <a:xfrm>
            <a:off x="3673996" y="404664"/>
            <a:ext cx="1834108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defTabSz="457200"/>
            <a:r>
              <a:rPr lang="es-AR" sz="1000" b="1" dirty="0" err="1" smtClean="0">
                <a:solidFill>
                  <a:srgbClr val="1F497D"/>
                </a:solidFill>
                <a:latin typeface="TheSansCorrespondence" pitchFamily="34" charset="0"/>
                <a:ea typeface="ＭＳ Ｐゴシック"/>
              </a:rPr>
              <a:t>Docentes:S</a:t>
            </a:r>
            <a:r>
              <a:rPr lang="es-AR" sz="1000" b="1" dirty="0" smtClean="0">
                <a:solidFill>
                  <a:srgbClr val="1F497D"/>
                </a:solidFill>
                <a:latin typeface="TheSansCorrespondence" pitchFamily="34" charset="0"/>
                <a:ea typeface="ＭＳ Ｐゴシック"/>
              </a:rPr>
              <a:t>. </a:t>
            </a:r>
            <a:r>
              <a:rPr lang="es-AR" sz="1000" b="1" dirty="0" err="1" smtClean="0">
                <a:solidFill>
                  <a:srgbClr val="1F497D"/>
                </a:solidFill>
                <a:latin typeface="TheSansCorrespondence" pitchFamily="34" charset="0"/>
                <a:ea typeface="ＭＳ Ｐゴシック"/>
              </a:rPr>
              <a:t>Balduzzi</a:t>
            </a:r>
            <a:r>
              <a:rPr lang="es-AR" sz="1000" b="1" dirty="0" smtClean="0">
                <a:solidFill>
                  <a:srgbClr val="1F497D"/>
                </a:solidFill>
                <a:latin typeface="TheSansCorrespondence" pitchFamily="34" charset="0"/>
                <a:ea typeface="ＭＳ Ｐゴシック"/>
              </a:rPr>
              <a:t> .</a:t>
            </a:r>
          </a:p>
          <a:p>
            <a:pPr defTabSz="457200"/>
            <a:r>
              <a:rPr lang="es-AR" sz="1000" b="1" dirty="0">
                <a:solidFill>
                  <a:srgbClr val="1F497D"/>
                </a:solidFill>
                <a:latin typeface="TheSansCorrespondence" pitchFamily="34" charset="0"/>
                <a:ea typeface="ＭＳ Ｐゴシック"/>
              </a:rPr>
              <a:t>	 </a:t>
            </a:r>
            <a:r>
              <a:rPr lang="es-AR" sz="1000" b="1" dirty="0" smtClean="0">
                <a:solidFill>
                  <a:srgbClr val="1F497D"/>
                </a:solidFill>
                <a:latin typeface="TheSansCorrespondence" pitchFamily="34" charset="0"/>
                <a:ea typeface="ＭＳ Ｐゴシック"/>
              </a:rPr>
              <a:t>    P. </a:t>
            </a:r>
            <a:r>
              <a:rPr lang="es-AR" sz="1000" b="1" dirty="0" err="1" smtClean="0">
                <a:solidFill>
                  <a:srgbClr val="1F497D"/>
                </a:solidFill>
                <a:latin typeface="TheSansCorrespondence" pitchFamily="34" charset="0"/>
                <a:ea typeface="ＭＳ Ｐゴシック"/>
              </a:rPr>
              <a:t>Abramowicz</a:t>
            </a:r>
            <a:endParaRPr lang="es-AR" sz="1000" b="1" dirty="0">
              <a:solidFill>
                <a:srgbClr val="1F497D"/>
              </a:solidFill>
              <a:latin typeface="TheSansCorrespondence" pitchFamily="34" charset="0"/>
              <a:ea typeface="ＭＳ Ｐゴシック"/>
            </a:endParaRPr>
          </a:p>
        </p:txBody>
      </p:sp>
      <p:sp>
        <p:nvSpPr>
          <p:cNvPr id="69" name="Rectangle 189"/>
          <p:cNvSpPr>
            <a:spLocks noChangeArrowheads="1"/>
          </p:cNvSpPr>
          <p:nvPr/>
        </p:nvSpPr>
        <p:spPr bwMode="auto">
          <a:xfrm>
            <a:off x="7138988" y="117506"/>
            <a:ext cx="1465262" cy="244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defTabSz="457200"/>
            <a:r>
              <a:rPr lang="es-AR" sz="1000" b="1" dirty="0" smtClean="0">
                <a:solidFill>
                  <a:srgbClr val="1F497D"/>
                </a:solidFill>
                <a:latin typeface="TheSansCorrespondence" pitchFamily="34" charset="0"/>
                <a:ea typeface="ＭＳ Ｐゴシック"/>
              </a:rPr>
              <a:t>Avance</a:t>
            </a:r>
            <a:endParaRPr lang="es-AR" sz="1000" b="1" dirty="0">
              <a:solidFill>
                <a:srgbClr val="1F497D"/>
              </a:solidFill>
              <a:latin typeface="TheSansCorrespondence" pitchFamily="34" charset="0"/>
              <a:ea typeface="ＭＳ Ｐゴシック"/>
            </a:endParaRPr>
          </a:p>
        </p:txBody>
      </p:sp>
      <p:sp>
        <p:nvSpPr>
          <p:cNvPr id="70" name="Line 11"/>
          <p:cNvSpPr>
            <a:spLocks noChangeShapeType="1"/>
          </p:cNvSpPr>
          <p:nvPr/>
        </p:nvSpPr>
        <p:spPr bwMode="auto">
          <a:xfrm>
            <a:off x="7380312" y="161956"/>
            <a:ext cx="0" cy="601663"/>
          </a:xfrm>
          <a:prstGeom prst="line">
            <a:avLst/>
          </a:prstGeom>
          <a:noFill/>
          <a:ln w="12700">
            <a:solidFill>
              <a:srgbClr val="134B75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pPr defTabSz="457200"/>
            <a:endParaRPr lang="en-US">
              <a:solidFill>
                <a:prstClr val="black"/>
              </a:solidFill>
              <a:ea typeface="ＭＳ Ｐゴシック"/>
            </a:endParaRPr>
          </a:p>
        </p:txBody>
      </p:sp>
      <p:sp>
        <p:nvSpPr>
          <p:cNvPr id="71" name="Line 11"/>
          <p:cNvSpPr>
            <a:spLocks noChangeShapeType="1"/>
          </p:cNvSpPr>
          <p:nvPr/>
        </p:nvSpPr>
        <p:spPr bwMode="auto">
          <a:xfrm>
            <a:off x="8532813" y="161956"/>
            <a:ext cx="0" cy="601663"/>
          </a:xfrm>
          <a:prstGeom prst="line">
            <a:avLst/>
          </a:prstGeom>
          <a:noFill/>
          <a:ln w="12700">
            <a:solidFill>
              <a:srgbClr val="134B75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pPr defTabSz="457200"/>
            <a:endParaRPr lang="en-US">
              <a:solidFill>
                <a:prstClr val="black"/>
              </a:solidFill>
              <a:ea typeface="ＭＳ Ｐゴシック"/>
            </a:endParaRPr>
          </a:p>
        </p:txBody>
      </p:sp>
      <p:grpSp>
        <p:nvGrpSpPr>
          <p:cNvPr id="72" name="Group 89"/>
          <p:cNvGrpSpPr>
            <a:grpSpLocks/>
          </p:cNvGrpSpPr>
          <p:nvPr/>
        </p:nvGrpSpPr>
        <p:grpSpPr bwMode="auto">
          <a:xfrm>
            <a:off x="150813" y="3161314"/>
            <a:ext cx="1584325" cy="217488"/>
            <a:chOff x="3809" y="2569"/>
            <a:chExt cx="998" cy="137"/>
          </a:xfrm>
        </p:grpSpPr>
        <p:sp>
          <p:nvSpPr>
            <p:cNvPr id="73" name="Llamada rectangular 26"/>
            <p:cNvSpPr>
              <a:spLocks noChangeArrowheads="1"/>
            </p:cNvSpPr>
            <p:nvPr/>
          </p:nvSpPr>
          <p:spPr bwMode="auto">
            <a:xfrm>
              <a:off x="3849" y="2569"/>
              <a:ext cx="958" cy="119"/>
            </a:xfrm>
            <a:prstGeom prst="wedgeRectCallout">
              <a:avLst>
                <a:gd name="adj1" fmla="val -20833"/>
                <a:gd name="adj2" fmla="val 79306"/>
              </a:avLst>
            </a:prstGeom>
            <a:solidFill>
              <a:srgbClr val="D2F705"/>
            </a:soli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defTabSz="457200"/>
              <a:endParaRPr lang="es-ES">
                <a:solidFill>
                  <a:srgbClr val="FFFFFF"/>
                </a:solidFill>
                <a:latin typeface="Calibri"/>
                <a:ea typeface="ＭＳ Ｐゴシック"/>
              </a:endParaRPr>
            </a:p>
          </p:txBody>
        </p:sp>
        <p:sp>
          <p:nvSpPr>
            <p:cNvPr id="74" name="Llamada rectangular 27"/>
            <p:cNvSpPr>
              <a:spLocks noChangeArrowheads="1"/>
            </p:cNvSpPr>
            <p:nvPr/>
          </p:nvSpPr>
          <p:spPr bwMode="auto">
            <a:xfrm>
              <a:off x="3809" y="2587"/>
              <a:ext cx="958" cy="119"/>
            </a:xfrm>
            <a:prstGeom prst="wedgeRectCallout">
              <a:avLst>
                <a:gd name="adj1" fmla="val -20833"/>
                <a:gd name="adj2" fmla="val 79306"/>
              </a:avLst>
            </a:prstGeom>
            <a:gradFill rotWithShape="1">
              <a:gsLst>
                <a:gs pos="0">
                  <a:srgbClr val="333399"/>
                </a:gs>
                <a:gs pos="100000">
                  <a:srgbClr val="4070AA"/>
                </a:gs>
              </a:gsLst>
              <a:lin ang="5400000" scaled="1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defTabSz="457200"/>
              <a:r>
                <a:rPr lang="es-ES_tradnl" sz="1000" b="1" dirty="0">
                  <a:solidFill>
                    <a:prstClr val="white"/>
                  </a:solidFill>
                  <a:latin typeface="TheSansCorrespondence" pitchFamily="34" charset="0"/>
                  <a:ea typeface="ＭＳ Ｐゴシック"/>
                </a:rPr>
                <a:t>Avances</a:t>
              </a:r>
            </a:p>
          </p:txBody>
        </p:sp>
      </p:grpSp>
      <p:grpSp>
        <p:nvGrpSpPr>
          <p:cNvPr id="75" name="Group 92"/>
          <p:cNvGrpSpPr>
            <a:grpSpLocks/>
          </p:cNvGrpSpPr>
          <p:nvPr/>
        </p:nvGrpSpPr>
        <p:grpSpPr bwMode="auto">
          <a:xfrm>
            <a:off x="179512" y="5147320"/>
            <a:ext cx="1756891" cy="234088"/>
            <a:chOff x="3809" y="2569"/>
            <a:chExt cx="998" cy="135"/>
          </a:xfrm>
        </p:grpSpPr>
        <p:sp>
          <p:nvSpPr>
            <p:cNvPr id="76" name="Llamada rectangular 26"/>
            <p:cNvSpPr>
              <a:spLocks noChangeArrowheads="1"/>
            </p:cNvSpPr>
            <p:nvPr/>
          </p:nvSpPr>
          <p:spPr bwMode="auto">
            <a:xfrm>
              <a:off x="3849" y="2569"/>
              <a:ext cx="958" cy="119"/>
            </a:xfrm>
            <a:prstGeom prst="wedgeRectCallout">
              <a:avLst>
                <a:gd name="adj1" fmla="val -20833"/>
                <a:gd name="adj2" fmla="val 79306"/>
              </a:avLst>
            </a:prstGeom>
            <a:solidFill>
              <a:srgbClr val="D2F705"/>
            </a:soli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defTabSz="457200"/>
              <a:endParaRPr lang="es-ES">
                <a:solidFill>
                  <a:srgbClr val="FFFFFF"/>
                </a:solidFill>
                <a:latin typeface="Calibri"/>
                <a:ea typeface="ＭＳ Ｐゴシック"/>
              </a:endParaRPr>
            </a:p>
          </p:txBody>
        </p:sp>
        <p:sp>
          <p:nvSpPr>
            <p:cNvPr id="77" name="Llamada rectangular 27"/>
            <p:cNvSpPr>
              <a:spLocks noChangeArrowheads="1"/>
            </p:cNvSpPr>
            <p:nvPr/>
          </p:nvSpPr>
          <p:spPr bwMode="auto">
            <a:xfrm>
              <a:off x="3809" y="2587"/>
              <a:ext cx="971" cy="117"/>
            </a:xfrm>
            <a:prstGeom prst="wedgeRectCallout">
              <a:avLst>
                <a:gd name="adj1" fmla="val -20833"/>
                <a:gd name="adj2" fmla="val 79306"/>
              </a:avLst>
            </a:prstGeom>
            <a:gradFill rotWithShape="1">
              <a:gsLst>
                <a:gs pos="0">
                  <a:srgbClr val="333399"/>
                </a:gs>
                <a:gs pos="100000">
                  <a:srgbClr val="4070AA"/>
                </a:gs>
              </a:gsLst>
              <a:lin ang="5400000" scaled="1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defTabSz="457200"/>
              <a:r>
                <a:rPr lang="es-ES_tradnl" sz="1000" b="1" dirty="0" smtClean="0">
                  <a:solidFill>
                    <a:prstClr val="white"/>
                  </a:solidFill>
                  <a:latin typeface="TheSansCorrespondence" pitchFamily="34" charset="0"/>
                  <a:ea typeface="ＭＳ Ｐゴシック"/>
                </a:rPr>
                <a:t>Decisiones Importantes</a:t>
              </a:r>
              <a:endParaRPr lang="es-ES_tradnl" sz="1000" b="1" dirty="0">
                <a:solidFill>
                  <a:prstClr val="white"/>
                </a:solidFill>
                <a:latin typeface="TheSansCorrespondence" pitchFamily="34" charset="0"/>
                <a:ea typeface="ＭＳ Ｐゴシック"/>
              </a:endParaRPr>
            </a:p>
          </p:txBody>
        </p:sp>
      </p:grpSp>
      <p:grpSp>
        <p:nvGrpSpPr>
          <p:cNvPr id="78" name="Group 95"/>
          <p:cNvGrpSpPr>
            <a:grpSpLocks/>
          </p:cNvGrpSpPr>
          <p:nvPr/>
        </p:nvGrpSpPr>
        <p:grpSpPr bwMode="auto">
          <a:xfrm>
            <a:off x="5575920" y="3132740"/>
            <a:ext cx="1584325" cy="217487"/>
            <a:chOff x="3809" y="2569"/>
            <a:chExt cx="998" cy="137"/>
          </a:xfrm>
        </p:grpSpPr>
        <p:sp>
          <p:nvSpPr>
            <p:cNvPr id="79" name="Llamada rectangular 26"/>
            <p:cNvSpPr>
              <a:spLocks noChangeArrowheads="1"/>
            </p:cNvSpPr>
            <p:nvPr/>
          </p:nvSpPr>
          <p:spPr bwMode="auto">
            <a:xfrm>
              <a:off x="3849" y="2569"/>
              <a:ext cx="958" cy="119"/>
            </a:xfrm>
            <a:prstGeom prst="wedgeRectCallout">
              <a:avLst>
                <a:gd name="adj1" fmla="val -20833"/>
                <a:gd name="adj2" fmla="val 79306"/>
              </a:avLst>
            </a:prstGeom>
            <a:solidFill>
              <a:srgbClr val="D2F705"/>
            </a:soli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defTabSz="457200"/>
              <a:endParaRPr lang="es-ES">
                <a:solidFill>
                  <a:srgbClr val="FFFFFF"/>
                </a:solidFill>
                <a:latin typeface="Calibri"/>
                <a:ea typeface="ＭＳ Ｐゴシック"/>
              </a:endParaRPr>
            </a:p>
          </p:txBody>
        </p:sp>
        <p:sp>
          <p:nvSpPr>
            <p:cNvPr id="80" name="Llamada rectangular 27"/>
            <p:cNvSpPr>
              <a:spLocks noChangeArrowheads="1"/>
            </p:cNvSpPr>
            <p:nvPr/>
          </p:nvSpPr>
          <p:spPr bwMode="auto">
            <a:xfrm>
              <a:off x="3809" y="2587"/>
              <a:ext cx="958" cy="119"/>
            </a:xfrm>
            <a:prstGeom prst="wedgeRectCallout">
              <a:avLst>
                <a:gd name="adj1" fmla="val -20833"/>
                <a:gd name="adj2" fmla="val 79306"/>
              </a:avLst>
            </a:prstGeom>
            <a:gradFill rotWithShape="1">
              <a:gsLst>
                <a:gs pos="0">
                  <a:srgbClr val="333399"/>
                </a:gs>
                <a:gs pos="100000">
                  <a:srgbClr val="4070AA"/>
                </a:gs>
              </a:gsLst>
              <a:lin ang="5400000" scaled="1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defTabSz="457200"/>
              <a:r>
                <a:rPr lang="es-ES_tradnl" sz="1000" b="1" dirty="0" smtClean="0">
                  <a:solidFill>
                    <a:prstClr val="white"/>
                  </a:solidFill>
                  <a:latin typeface="TheSansCorrespondence" pitchFamily="34" charset="0"/>
                  <a:ea typeface="ＭＳ Ｐゴシック"/>
                </a:rPr>
                <a:t>Objetivo del Proyecto</a:t>
              </a:r>
              <a:endParaRPr lang="es-ES_tradnl" sz="1000" b="1" dirty="0">
                <a:solidFill>
                  <a:prstClr val="white"/>
                </a:solidFill>
                <a:latin typeface="TheSansCorrespondence" pitchFamily="34" charset="0"/>
                <a:ea typeface="ＭＳ Ｐゴシック"/>
              </a:endParaRPr>
            </a:p>
          </p:txBody>
        </p:sp>
      </p:grpSp>
      <p:grpSp>
        <p:nvGrpSpPr>
          <p:cNvPr id="81" name="Group 98"/>
          <p:cNvGrpSpPr>
            <a:grpSpLocks/>
          </p:cNvGrpSpPr>
          <p:nvPr/>
        </p:nvGrpSpPr>
        <p:grpSpPr bwMode="auto">
          <a:xfrm>
            <a:off x="150813" y="800131"/>
            <a:ext cx="1584325" cy="217488"/>
            <a:chOff x="3809" y="2569"/>
            <a:chExt cx="998" cy="137"/>
          </a:xfrm>
        </p:grpSpPr>
        <p:sp>
          <p:nvSpPr>
            <p:cNvPr id="82" name="Llamada rectangular 26"/>
            <p:cNvSpPr>
              <a:spLocks noChangeArrowheads="1"/>
            </p:cNvSpPr>
            <p:nvPr/>
          </p:nvSpPr>
          <p:spPr bwMode="auto">
            <a:xfrm>
              <a:off x="3849" y="2569"/>
              <a:ext cx="958" cy="119"/>
            </a:xfrm>
            <a:prstGeom prst="wedgeRectCallout">
              <a:avLst>
                <a:gd name="adj1" fmla="val -20833"/>
                <a:gd name="adj2" fmla="val 79306"/>
              </a:avLst>
            </a:prstGeom>
            <a:solidFill>
              <a:srgbClr val="D2F705"/>
            </a:soli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defTabSz="457200"/>
              <a:endParaRPr lang="es-ES">
                <a:solidFill>
                  <a:srgbClr val="FFFFFF"/>
                </a:solidFill>
                <a:latin typeface="Calibri"/>
                <a:ea typeface="ＭＳ Ｐゴシック"/>
              </a:endParaRPr>
            </a:p>
          </p:txBody>
        </p:sp>
        <p:sp>
          <p:nvSpPr>
            <p:cNvPr id="83" name="Llamada rectangular 27"/>
            <p:cNvSpPr>
              <a:spLocks noChangeArrowheads="1"/>
            </p:cNvSpPr>
            <p:nvPr/>
          </p:nvSpPr>
          <p:spPr bwMode="auto">
            <a:xfrm>
              <a:off x="3809" y="2587"/>
              <a:ext cx="958" cy="119"/>
            </a:xfrm>
            <a:prstGeom prst="wedgeRectCallout">
              <a:avLst>
                <a:gd name="adj1" fmla="val -20833"/>
                <a:gd name="adj2" fmla="val 79306"/>
              </a:avLst>
            </a:prstGeom>
            <a:gradFill rotWithShape="1">
              <a:gsLst>
                <a:gs pos="0">
                  <a:srgbClr val="333399"/>
                </a:gs>
                <a:gs pos="100000">
                  <a:srgbClr val="4070AA"/>
                </a:gs>
              </a:gsLst>
              <a:lin ang="5400000" scaled="1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defTabSz="457200"/>
              <a:r>
                <a:rPr lang="es-ES_tradnl" sz="1000" b="1" dirty="0" smtClean="0">
                  <a:solidFill>
                    <a:prstClr val="white"/>
                  </a:solidFill>
                  <a:latin typeface="TheSansCorrespondence" pitchFamily="34" charset="0"/>
                  <a:ea typeface="ＭＳ Ｐゴシック"/>
                </a:rPr>
                <a:t>Plan de Trabajo</a:t>
              </a:r>
              <a:endParaRPr lang="es-ES_tradnl" sz="1000" b="1" dirty="0">
                <a:solidFill>
                  <a:prstClr val="white"/>
                </a:solidFill>
                <a:latin typeface="TheSansCorrespondence" pitchFamily="34" charset="0"/>
                <a:ea typeface="ＭＳ Ｐゴシック"/>
              </a:endParaRPr>
            </a:p>
          </p:txBody>
        </p:sp>
      </p:grpSp>
      <p:grpSp>
        <p:nvGrpSpPr>
          <p:cNvPr id="84" name="Group 101"/>
          <p:cNvGrpSpPr>
            <a:grpSpLocks/>
          </p:cNvGrpSpPr>
          <p:nvPr/>
        </p:nvGrpSpPr>
        <p:grpSpPr bwMode="auto">
          <a:xfrm>
            <a:off x="5630881" y="800131"/>
            <a:ext cx="1584325" cy="217488"/>
            <a:chOff x="3809" y="2569"/>
            <a:chExt cx="998" cy="137"/>
          </a:xfrm>
        </p:grpSpPr>
        <p:sp>
          <p:nvSpPr>
            <p:cNvPr id="85" name="Llamada rectangular 26"/>
            <p:cNvSpPr>
              <a:spLocks noChangeArrowheads="1"/>
            </p:cNvSpPr>
            <p:nvPr/>
          </p:nvSpPr>
          <p:spPr bwMode="auto">
            <a:xfrm>
              <a:off x="3849" y="2569"/>
              <a:ext cx="958" cy="119"/>
            </a:xfrm>
            <a:prstGeom prst="wedgeRectCallout">
              <a:avLst>
                <a:gd name="adj1" fmla="val -20833"/>
                <a:gd name="adj2" fmla="val 79306"/>
              </a:avLst>
            </a:prstGeom>
            <a:solidFill>
              <a:srgbClr val="D2F705"/>
            </a:soli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defTabSz="457200"/>
              <a:endParaRPr lang="es-ES">
                <a:solidFill>
                  <a:srgbClr val="FFFFFF"/>
                </a:solidFill>
                <a:latin typeface="Calibri"/>
                <a:ea typeface="ＭＳ Ｐゴシック"/>
              </a:endParaRPr>
            </a:p>
          </p:txBody>
        </p:sp>
        <p:sp>
          <p:nvSpPr>
            <p:cNvPr id="86" name="Llamada rectangular 27"/>
            <p:cNvSpPr>
              <a:spLocks noChangeArrowheads="1"/>
            </p:cNvSpPr>
            <p:nvPr/>
          </p:nvSpPr>
          <p:spPr bwMode="auto">
            <a:xfrm>
              <a:off x="3809" y="2587"/>
              <a:ext cx="958" cy="119"/>
            </a:xfrm>
            <a:prstGeom prst="wedgeRectCallout">
              <a:avLst>
                <a:gd name="adj1" fmla="val -20833"/>
                <a:gd name="adj2" fmla="val 79306"/>
              </a:avLst>
            </a:prstGeom>
            <a:gradFill rotWithShape="1">
              <a:gsLst>
                <a:gs pos="0">
                  <a:srgbClr val="333399"/>
                </a:gs>
                <a:gs pos="100000">
                  <a:srgbClr val="4070AA"/>
                </a:gs>
              </a:gsLst>
              <a:lin ang="5400000" scaled="1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defTabSz="457200"/>
              <a:r>
                <a:rPr lang="es-ES_tradnl" sz="1000" b="1" dirty="0" smtClean="0">
                  <a:solidFill>
                    <a:prstClr val="white"/>
                  </a:solidFill>
                  <a:latin typeface="TheSansCorrespondence" pitchFamily="34" charset="0"/>
                  <a:ea typeface="ＭＳ Ｐゴシック"/>
                </a:rPr>
                <a:t>Puntos de Atención</a:t>
              </a:r>
              <a:endParaRPr lang="es-ES_tradnl" sz="1000" b="1" dirty="0">
                <a:solidFill>
                  <a:prstClr val="white"/>
                </a:solidFill>
                <a:latin typeface="TheSansCorrespondence" pitchFamily="34" charset="0"/>
                <a:ea typeface="ＭＳ Ｐゴシック"/>
              </a:endParaRPr>
            </a:p>
          </p:txBody>
        </p:sp>
      </p:grpSp>
      <p:sp>
        <p:nvSpPr>
          <p:cNvPr id="87" name="Rectangle 16"/>
          <p:cNvSpPr>
            <a:spLocks noChangeArrowheads="1"/>
          </p:cNvSpPr>
          <p:nvPr/>
        </p:nvSpPr>
        <p:spPr bwMode="auto">
          <a:xfrm>
            <a:off x="5652120" y="116632"/>
            <a:ext cx="1476000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defTabSz="457200"/>
            <a:r>
              <a:rPr lang="es-AR" sz="1000" b="1" dirty="0" smtClean="0">
                <a:solidFill>
                  <a:srgbClr val="1F497D"/>
                </a:solidFill>
                <a:latin typeface="TheSansCorrespondence" pitchFamily="34" charset="0"/>
                <a:ea typeface="ＭＳ Ｐゴシック"/>
              </a:rPr>
              <a:t>Fechas del Proyecto</a:t>
            </a:r>
            <a:endParaRPr lang="es-AR" sz="1000" b="1" dirty="0">
              <a:solidFill>
                <a:srgbClr val="1F497D"/>
              </a:solidFill>
              <a:latin typeface="TheSansCorrespondence" pitchFamily="34" charset="0"/>
              <a:ea typeface="ＭＳ Ｐゴシック"/>
            </a:endParaRPr>
          </a:p>
        </p:txBody>
      </p:sp>
      <p:sp>
        <p:nvSpPr>
          <p:cNvPr id="88" name="Rectangle 16"/>
          <p:cNvSpPr>
            <a:spLocks noChangeArrowheads="1"/>
          </p:cNvSpPr>
          <p:nvPr/>
        </p:nvSpPr>
        <p:spPr bwMode="auto">
          <a:xfrm>
            <a:off x="6114648" y="315022"/>
            <a:ext cx="1265664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defTabSz="457200"/>
            <a:r>
              <a:rPr lang="es-AR" sz="1000" b="1" dirty="0" smtClean="0">
                <a:solidFill>
                  <a:srgbClr val="1F497D"/>
                </a:solidFill>
                <a:latin typeface="TheSansCorrespondence" pitchFamily="34" charset="0"/>
                <a:ea typeface="ＭＳ Ｐゴシック"/>
              </a:rPr>
              <a:t>Inicio: 01/04/2016 </a:t>
            </a:r>
          </a:p>
        </p:txBody>
      </p:sp>
      <p:sp>
        <p:nvSpPr>
          <p:cNvPr id="89" name="Rectangle 16"/>
          <p:cNvSpPr>
            <a:spLocks noChangeArrowheads="1"/>
          </p:cNvSpPr>
          <p:nvPr/>
        </p:nvSpPr>
        <p:spPr bwMode="auto">
          <a:xfrm>
            <a:off x="5652120" y="522170"/>
            <a:ext cx="1728192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defTabSz="457200"/>
            <a:r>
              <a:rPr lang="es-AR" sz="1000" b="1" dirty="0" smtClean="0">
                <a:solidFill>
                  <a:srgbClr val="1F497D"/>
                </a:solidFill>
                <a:latin typeface="TheSansCorrespondence" pitchFamily="34" charset="0"/>
                <a:ea typeface="ＭＳ Ｐゴシック"/>
              </a:rPr>
              <a:t>Fin Estimado:  18/11/2016</a:t>
            </a:r>
            <a:endParaRPr lang="es-AR" sz="1000" b="1" dirty="0">
              <a:solidFill>
                <a:srgbClr val="1F497D"/>
              </a:solidFill>
              <a:latin typeface="TheSansCorrespondence" pitchFamily="34" charset="0"/>
              <a:ea typeface="ＭＳ Ｐゴシック"/>
            </a:endParaRPr>
          </a:p>
        </p:txBody>
      </p:sp>
      <p:sp>
        <p:nvSpPr>
          <p:cNvPr id="90" name="Rectangle 16"/>
          <p:cNvSpPr>
            <a:spLocks noChangeArrowheads="1"/>
          </p:cNvSpPr>
          <p:nvPr/>
        </p:nvSpPr>
        <p:spPr bwMode="auto">
          <a:xfrm>
            <a:off x="7375996" y="322487"/>
            <a:ext cx="1476000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defTabSz="457200"/>
            <a:r>
              <a:rPr lang="es-AR" sz="1000" b="1" dirty="0" smtClean="0">
                <a:solidFill>
                  <a:srgbClr val="1F497D"/>
                </a:solidFill>
                <a:latin typeface="TheSansCorrespondence" pitchFamily="34" charset="0"/>
                <a:ea typeface="ＭＳ Ｐゴシック"/>
              </a:rPr>
              <a:t>Esperado: </a:t>
            </a:r>
            <a:r>
              <a:rPr lang="es-AR" sz="1000" b="1" dirty="0" smtClean="0">
                <a:solidFill>
                  <a:srgbClr val="1F497D"/>
                </a:solidFill>
                <a:latin typeface="TheSansCorrespondence" pitchFamily="34" charset="0"/>
                <a:ea typeface="ＭＳ Ｐゴシック"/>
              </a:rPr>
              <a:t>50%</a:t>
            </a:r>
            <a:endParaRPr lang="es-AR" sz="1000" b="1" dirty="0" smtClean="0">
              <a:solidFill>
                <a:srgbClr val="1F497D"/>
              </a:solidFill>
              <a:latin typeface="TheSansCorrespondence" pitchFamily="34" charset="0"/>
              <a:ea typeface="ＭＳ Ｐゴシック"/>
            </a:endParaRPr>
          </a:p>
        </p:txBody>
      </p:sp>
      <p:sp>
        <p:nvSpPr>
          <p:cNvPr id="91" name="Rectangle 16"/>
          <p:cNvSpPr>
            <a:spLocks noChangeArrowheads="1"/>
          </p:cNvSpPr>
          <p:nvPr/>
        </p:nvSpPr>
        <p:spPr bwMode="auto">
          <a:xfrm>
            <a:off x="7679267" y="522170"/>
            <a:ext cx="853545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defTabSz="457200"/>
            <a:r>
              <a:rPr lang="es-AR" sz="1000" b="1" dirty="0" smtClean="0">
                <a:solidFill>
                  <a:srgbClr val="1F497D"/>
                </a:solidFill>
                <a:latin typeface="TheSansCorrespondence" pitchFamily="34" charset="0"/>
                <a:ea typeface="ＭＳ Ｐゴシック"/>
              </a:rPr>
              <a:t>Real: </a:t>
            </a:r>
            <a:r>
              <a:rPr lang="es-AR" sz="1000" b="1" dirty="0">
                <a:solidFill>
                  <a:srgbClr val="1F497D"/>
                </a:solidFill>
                <a:latin typeface="TheSansCorrespondence" pitchFamily="34" charset="0"/>
                <a:ea typeface="ＭＳ Ｐゴシック"/>
              </a:rPr>
              <a:t>4</a:t>
            </a:r>
            <a:r>
              <a:rPr lang="es-AR" sz="1000" b="1" dirty="0" smtClean="0">
                <a:solidFill>
                  <a:srgbClr val="1F497D"/>
                </a:solidFill>
                <a:latin typeface="TheSansCorrespondence" pitchFamily="34" charset="0"/>
                <a:ea typeface="ＭＳ Ｐゴシック"/>
              </a:rPr>
              <a:t>0%</a:t>
            </a:r>
            <a:endParaRPr lang="es-AR" sz="1000" b="1" dirty="0">
              <a:solidFill>
                <a:srgbClr val="1F497D"/>
              </a:solidFill>
              <a:latin typeface="TheSansCorrespondence" pitchFamily="34" charset="0"/>
              <a:ea typeface="ＭＳ Ｐゴシック"/>
            </a:endParaRPr>
          </a:p>
        </p:txBody>
      </p:sp>
      <p:sp>
        <p:nvSpPr>
          <p:cNvPr id="100" name="63 Rectángulo"/>
          <p:cNvSpPr/>
          <p:nvPr/>
        </p:nvSpPr>
        <p:spPr>
          <a:xfrm>
            <a:off x="5639420" y="4575596"/>
            <a:ext cx="3325068" cy="2165772"/>
          </a:xfrm>
          <a:prstGeom prst="rect">
            <a:avLst/>
          </a:prstGeom>
          <a:noFill/>
          <a:ln w="28575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101" name="Group 95"/>
          <p:cNvGrpSpPr>
            <a:grpSpLocks/>
          </p:cNvGrpSpPr>
          <p:nvPr/>
        </p:nvGrpSpPr>
        <p:grpSpPr bwMode="auto">
          <a:xfrm>
            <a:off x="5639420" y="4364199"/>
            <a:ext cx="1584325" cy="217487"/>
            <a:chOff x="3809" y="2569"/>
            <a:chExt cx="998" cy="137"/>
          </a:xfrm>
        </p:grpSpPr>
        <p:sp>
          <p:nvSpPr>
            <p:cNvPr id="102" name="Llamada rectangular 26"/>
            <p:cNvSpPr>
              <a:spLocks noChangeArrowheads="1"/>
            </p:cNvSpPr>
            <p:nvPr/>
          </p:nvSpPr>
          <p:spPr bwMode="auto">
            <a:xfrm>
              <a:off x="3849" y="2569"/>
              <a:ext cx="958" cy="119"/>
            </a:xfrm>
            <a:prstGeom prst="wedgeRectCallout">
              <a:avLst>
                <a:gd name="adj1" fmla="val -20833"/>
                <a:gd name="adj2" fmla="val 79306"/>
              </a:avLst>
            </a:prstGeom>
            <a:solidFill>
              <a:srgbClr val="D2F705"/>
            </a:soli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defTabSz="457200"/>
              <a:endParaRPr lang="es-ES">
                <a:solidFill>
                  <a:srgbClr val="FFFFFF"/>
                </a:solidFill>
                <a:latin typeface="Calibri"/>
                <a:ea typeface="ＭＳ Ｐゴシック"/>
              </a:endParaRPr>
            </a:p>
          </p:txBody>
        </p:sp>
        <p:sp>
          <p:nvSpPr>
            <p:cNvPr id="103" name="Llamada rectangular 27"/>
            <p:cNvSpPr>
              <a:spLocks noChangeArrowheads="1"/>
            </p:cNvSpPr>
            <p:nvPr/>
          </p:nvSpPr>
          <p:spPr bwMode="auto">
            <a:xfrm>
              <a:off x="3809" y="2587"/>
              <a:ext cx="958" cy="119"/>
            </a:xfrm>
            <a:prstGeom prst="wedgeRectCallout">
              <a:avLst>
                <a:gd name="adj1" fmla="val -20833"/>
                <a:gd name="adj2" fmla="val 79306"/>
              </a:avLst>
            </a:prstGeom>
            <a:gradFill rotWithShape="1">
              <a:gsLst>
                <a:gs pos="0">
                  <a:srgbClr val="333399"/>
                </a:gs>
                <a:gs pos="100000">
                  <a:srgbClr val="4070AA"/>
                </a:gs>
              </a:gsLst>
              <a:lin ang="5400000" scaled="1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defTabSz="457200"/>
              <a:r>
                <a:rPr lang="es-ES_tradnl" sz="1000" b="1" dirty="0" smtClean="0">
                  <a:solidFill>
                    <a:prstClr val="white"/>
                  </a:solidFill>
                  <a:latin typeface="TheSansCorrespondence" pitchFamily="34" charset="0"/>
                  <a:ea typeface="ＭＳ Ｐゴシック"/>
                </a:rPr>
                <a:t>Objetivo del Producto</a:t>
              </a:r>
              <a:endParaRPr lang="es-ES_tradnl" sz="1000" b="1" dirty="0">
                <a:solidFill>
                  <a:prstClr val="white"/>
                </a:solidFill>
                <a:latin typeface="TheSansCorrespondence" pitchFamily="34" charset="0"/>
                <a:ea typeface="ＭＳ Ｐゴシック"/>
              </a:endParaRPr>
            </a:p>
          </p:txBody>
        </p:sp>
      </p:grpSp>
      <p:pic>
        <p:nvPicPr>
          <p:cNvPr id="113" name="Picture 23"/>
          <p:cNvPicPr preferRelativeResize="0"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19430" y="202709"/>
            <a:ext cx="27305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8" name="TextBox 117"/>
          <p:cNvSpPr txBox="1"/>
          <p:nvPr/>
        </p:nvSpPr>
        <p:spPr>
          <a:xfrm>
            <a:off x="214313" y="3378802"/>
            <a:ext cx="529379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AR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AR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-    Aprobación de documento WBS (27-05-2016).</a:t>
            </a:r>
          </a:p>
          <a:p>
            <a:endParaRPr lang="es-AR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Tx/>
              <a:buChar char="-"/>
            </a:pPr>
            <a:r>
              <a:rPr lang="es-AR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Aprobación de documentos de matrices. (03-06-2016).</a:t>
            </a:r>
          </a:p>
          <a:p>
            <a:pPr marL="171450" indent="-171450">
              <a:buFontTx/>
              <a:buChar char="-"/>
            </a:pPr>
            <a:endParaRPr lang="es-AR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Tx/>
              <a:buChar char="-"/>
            </a:pPr>
            <a:r>
              <a:rPr lang="es-AR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Especificación de Arquitectura (01-07-2016).</a:t>
            </a:r>
          </a:p>
          <a:p>
            <a:pPr marL="628650" lvl="1" indent="-171450">
              <a:buFontTx/>
              <a:buChar char="-"/>
            </a:pPr>
            <a:r>
              <a:rPr lang="es-AR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Presentado, esperando aprobación.</a:t>
            </a:r>
          </a:p>
          <a:p>
            <a:pPr marL="171450" indent="-171450">
              <a:buFontTx/>
              <a:buChar char="-"/>
            </a:pPr>
            <a:endParaRPr lang="es-AR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Tx/>
              <a:buChar char="-"/>
            </a:pPr>
            <a:r>
              <a:rPr lang="es-AR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Casos de uso de negocio (01-07-2016).</a:t>
            </a:r>
          </a:p>
          <a:p>
            <a:pPr marL="628650" lvl="1" indent="-171450">
              <a:buFontTx/>
              <a:buChar char="-"/>
            </a:pPr>
            <a:r>
              <a:rPr lang="es-AR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Presentado, esperando aprobación. </a:t>
            </a:r>
          </a:p>
          <a:p>
            <a:pPr marL="171450" indent="-171450">
              <a:buFontTx/>
              <a:buChar char="-"/>
            </a:pPr>
            <a:endParaRPr lang="es-AR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Tx/>
              <a:buChar char="-"/>
            </a:pPr>
            <a:endParaRPr lang="es-AR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5731514" y="3438410"/>
            <a:ext cx="3168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000" dirty="0">
                <a:latin typeface="Arial" panose="020B0604020202020204" pitchFamily="34" charset="0"/>
                <a:cs typeface="Arial" panose="020B0604020202020204" pitchFamily="34" charset="0"/>
              </a:rPr>
              <a:t>Desarrollar e implementar una plataforma de aprendizaje adaptativo para el </a:t>
            </a:r>
            <a:r>
              <a:rPr lang="es-AR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sistema educativo</a:t>
            </a:r>
            <a:r>
              <a:rPr lang="es-AR" dirty="0"/>
              <a:t>. </a:t>
            </a:r>
            <a:endParaRPr lang="en-US" dirty="0"/>
          </a:p>
        </p:txBody>
      </p:sp>
      <p:pic>
        <p:nvPicPr>
          <p:cNvPr id="120" name="Picture 1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99" y="1022034"/>
            <a:ext cx="5317603" cy="201486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49928" y="5468451"/>
            <a:ext cx="5258175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s-AR" sz="1000" dirty="0" smtClean="0">
                <a:latin typeface="Arial" pitchFamily="34" charset="0"/>
                <a:cs typeface="Arial" pitchFamily="34" charset="0"/>
              </a:rPr>
              <a:t>Se acordó el alcance de la solución.</a:t>
            </a:r>
            <a:endParaRPr lang="es-AR" sz="1000" dirty="0">
              <a:latin typeface="Arial" pitchFamily="34" charset="0"/>
              <a:cs typeface="Arial" pitchFamily="34" charset="0"/>
            </a:endParaRPr>
          </a:p>
          <a:p>
            <a:pPr marL="171450" indent="-171450">
              <a:buFontTx/>
              <a:buChar char="-"/>
            </a:pPr>
            <a:r>
              <a:rPr lang="es-AR" sz="1000" dirty="0" smtClean="0">
                <a:latin typeface="Arial" pitchFamily="34" charset="0"/>
                <a:cs typeface="Arial" pitchFamily="34" charset="0"/>
              </a:rPr>
              <a:t>Se acordó la tecnología a utilizar en la implementación</a:t>
            </a:r>
            <a:r>
              <a:rPr lang="es-AR" sz="10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es-AR" sz="1000" dirty="0" smtClean="0">
                <a:latin typeface="Arial" pitchFamily="34" charset="0"/>
                <a:cs typeface="Arial" pitchFamily="34" charset="0"/>
              </a:rPr>
              <a:t>Se decidió lanzar el producto mediante “prueba piloto”</a:t>
            </a:r>
            <a:endParaRPr lang="es-AR" sz="1000" dirty="0" smtClean="0">
              <a:latin typeface="Arial" pitchFamily="34" charset="0"/>
              <a:cs typeface="Arial" pitchFamily="34" charset="0"/>
            </a:endParaRPr>
          </a:p>
          <a:p>
            <a:pPr marL="171450" indent="-171450">
              <a:buFontTx/>
              <a:buChar char="-"/>
            </a:pPr>
            <a:endParaRPr lang="es-AR" sz="1000" dirty="0" smtClean="0">
              <a:latin typeface="Arial" pitchFamily="34" charset="0"/>
              <a:cs typeface="Arial" pitchFamily="34" charset="0"/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94381" y="4653136"/>
            <a:ext cx="32054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s-AR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Personalizar </a:t>
            </a:r>
            <a:r>
              <a:rPr lang="es-AR" sz="1000" dirty="0">
                <a:latin typeface="Arial" panose="020B0604020202020204" pitchFamily="34" charset="0"/>
                <a:cs typeface="Arial" panose="020B0604020202020204" pitchFamily="34" charset="0"/>
              </a:rPr>
              <a:t>y adaptar las actividades de aprendizaje según las aptitudes del </a:t>
            </a:r>
            <a:r>
              <a:rPr lang="es-AR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alumno.</a:t>
            </a:r>
          </a:p>
          <a:p>
            <a:pPr marL="171450" indent="-171450">
              <a:buFontTx/>
              <a:buChar char="-"/>
            </a:pPr>
            <a:r>
              <a:rPr lang="es-AR" sz="1000" dirty="0">
                <a:latin typeface="Arial" panose="020B0604020202020204" pitchFamily="34" charset="0"/>
                <a:cs typeface="Arial" panose="020B0604020202020204" pitchFamily="34" charset="0"/>
              </a:rPr>
              <a:t>Proveer métricas de avance a los docentes para facilitar el seguimiento y </a:t>
            </a:r>
            <a:r>
              <a:rPr lang="es-AR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control.</a:t>
            </a:r>
          </a:p>
          <a:p>
            <a:pPr marL="171450" indent="-171450">
              <a:buFontTx/>
              <a:buChar char="-"/>
            </a:pPr>
            <a:r>
              <a:rPr lang="es-AR" sz="1000" dirty="0">
                <a:latin typeface="Arial" panose="020B0604020202020204" pitchFamily="34" charset="0"/>
                <a:cs typeface="Arial" panose="020B0604020202020204" pitchFamily="34" charset="0"/>
              </a:rPr>
              <a:t>Facilitar a los docentes la gestión de actividades y el cronograma </a:t>
            </a:r>
            <a:r>
              <a:rPr lang="es-AR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es-AR" sz="1000" dirty="0">
                <a:latin typeface="Arial" panose="020B0604020202020204" pitchFamily="34" charset="0"/>
                <a:cs typeface="Arial" panose="020B0604020202020204" pitchFamily="34" charset="0"/>
              </a:rPr>
              <a:t>Proveer un repositorio centralizado de </a:t>
            </a:r>
            <a:r>
              <a:rPr lang="es-AR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contenidos.</a:t>
            </a:r>
          </a:p>
          <a:p>
            <a:pPr marL="171450" indent="-171450">
              <a:buFontTx/>
              <a:buChar char="-"/>
            </a:pPr>
            <a:r>
              <a:rPr lang="es-AR" sz="1000" dirty="0">
                <a:latin typeface="Arial" panose="020B0604020202020204" pitchFamily="34" charset="0"/>
                <a:cs typeface="Arial" panose="020B0604020202020204" pitchFamily="34" charset="0"/>
              </a:rPr>
              <a:t>Informar periódicamente a docentes y tutores sobre el avance de los </a:t>
            </a:r>
            <a:r>
              <a:rPr lang="es-AR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alumnos.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639420" y="1102230"/>
            <a:ext cx="3205485" cy="1769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s-AR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En el caso de que exista un recorte de </a:t>
            </a:r>
            <a:r>
              <a:rPr lang="es-AR" sz="1000" dirty="0">
                <a:latin typeface="Arial" panose="020B0604020202020204" pitchFamily="34" charset="0"/>
                <a:cs typeface="Arial" panose="020B0604020202020204" pitchFamily="34" charset="0"/>
              </a:rPr>
              <a:t>calendario, entonces el proyecto podría sufrir una reestructuración</a:t>
            </a:r>
            <a:r>
              <a:rPr lang="es-AR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AR" sz="1000" dirty="0">
                <a:latin typeface="Arial" pitchFamily="34" charset="0"/>
                <a:cs typeface="Arial" pitchFamily="34" charset="0"/>
              </a:rPr>
              <a:t>(</a:t>
            </a:r>
            <a:r>
              <a:rPr lang="es-AR" sz="1000" dirty="0" smtClean="0">
                <a:latin typeface="Arial" pitchFamily="34" charset="0"/>
                <a:cs typeface="Arial" pitchFamily="34" charset="0"/>
              </a:rPr>
              <a:t>Impacto Medio. </a:t>
            </a:r>
            <a:r>
              <a:rPr lang="es-AR" sz="1000" dirty="0">
                <a:latin typeface="Arial" pitchFamily="34" charset="0"/>
                <a:cs typeface="Arial" pitchFamily="34" charset="0"/>
              </a:rPr>
              <a:t>Probabilidad de </a:t>
            </a:r>
            <a:r>
              <a:rPr lang="es-AR" sz="1000" dirty="0" smtClean="0">
                <a:latin typeface="Arial" pitchFamily="34" charset="0"/>
                <a:cs typeface="Arial" pitchFamily="34" charset="0"/>
              </a:rPr>
              <a:t>Ocurrencia Media)</a:t>
            </a:r>
          </a:p>
          <a:p>
            <a:pPr marL="171450" indent="-171450">
              <a:buFontTx/>
              <a:buChar char="-"/>
            </a:pPr>
            <a:r>
              <a:rPr lang="es-AR" sz="1000" dirty="0">
                <a:latin typeface="Arial" panose="020B0604020202020204" pitchFamily="34" charset="0"/>
                <a:cs typeface="Arial" panose="020B0604020202020204" pitchFamily="34" charset="0"/>
              </a:rPr>
              <a:t>Aparición de empresa con pretensiones de imitar el modelo de negocio</a:t>
            </a:r>
            <a:r>
              <a:rPr lang="es-AR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. (</a:t>
            </a:r>
            <a:r>
              <a:rPr lang="es-AR" sz="1000" dirty="0">
                <a:latin typeface="Arial" pitchFamily="34" charset="0"/>
                <a:cs typeface="Arial" pitchFamily="34" charset="0"/>
              </a:rPr>
              <a:t>Impacto Medio. Probabilidad de Ocurrencia </a:t>
            </a:r>
            <a:r>
              <a:rPr lang="es-AR" sz="1000" dirty="0" smtClean="0">
                <a:latin typeface="Arial" pitchFamily="34" charset="0"/>
                <a:cs typeface="Arial" pitchFamily="34" charset="0"/>
              </a:rPr>
              <a:t>Baja)</a:t>
            </a:r>
          </a:p>
          <a:p>
            <a:pPr marL="171450" indent="-171450">
              <a:buFontTx/>
              <a:buChar char="-"/>
            </a:pPr>
            <a:r>
              <a:rPr lang="es-AR" sz="1000" dirty="0">
                <a:latin typeface="Arial" panose="020B0604020202020204" pitchFamily="34" charset="0"/>
                <a:cs typeface="Arial" panose="020B0604020202020204" pitchFamily="34" charset="0"/>
              </a:rPr>
              <a:t>Falta de Experiencia de programadores </a:t>
            </a:r>
            <a:r>
              <a:rPr lang="es-AR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PHP. </a:t>
            </a:r>
            <a:r>
              <a:rPr lang="es-AR" sz="1000" dirty="0">
                <a:latin typeface="Arial" panose="020B0604020202020204" pitchFamily="34" charset="0"/>
                <a:cs typeface="Arial" panose="020B0604020202020204" pitchFamily="34" charset="0"/>
              </a:rPr>
              <a:t>(Impacto </a:t>
            </a:r>
            <a:r>
              <a:rPr lang="es-AR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Alto. </a:t>
            </a:r>
            <a:r>
              <a:rPr lang="es-AR" sz="1000" dirty="0">
                <a:latin typeface="Arial" panose="020B0604020202020204" pitchFamily="34" charset="0"/>
                <a:cs typeface="Arial" panose="020B0604020202020204" pitchFamily="34" charset="0"/>
              </a:rPr>
              <a:t>Probabilidad de Ocurrencia </a:t>
            </a:r>
            <a:r>
              <a:rPr lang="es-AR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Media)</a:t>
            </a:r>
            <a:endParaRPr lang="es-AR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Tx/>
              <a:buChar char="-"/>
            </a:pPr>
            <a:endParaRPr lang="es-AR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Tx/>
              <a:buChar char="-"/>
            </a:pP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1661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840</TotalTime>
  <Words>307</Words>
  <Application>Microsoft Office PowerPoint</Application>
  <PresentationFormat>On-screen Show (4:3)</PresentationFormat>
  <Paragraphs>61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Tablero de Control Integral</vt:lpstr>
      <vt:lpstr>Tablero de control integrado</vt:lpstr>
      <vt:lpstr>PowerPoint Presentation</vt:lpstr>
    </vt:vector>
  </TitlesOfParts>
  <Company>Ericsson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Tablero de Control Integral</dc:title>
  <dc:creator>Juan Facundo Obregon</dc:creator>
  <cp:lastModifiedBy>Juan Facundo Obregon</cp:lastModifiedBy>
  <cp:revision>36</cp:revision>
  <dcterms:created xsi:type="dcterms:W3CDTF">2016-05-12T14:15:51Z</dcterms:created>
  <dcterms:modified xsi:type="dcterms:W3CDTF">2016-06-27T16:43:10Z</dcterms:modified>
</cp:coreProperties>
</file>