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 vertBarState="minimized" horzBarState="maximized">
    <p:restoredLeft sz="15620"/>
    <p:restoredTop sz="94660"/>
  </p:normalViewPr>
  <p:slideViewPr>
    <p:cSldViewPr>
      <p:cViewPr>
        <p:scale>
          <a:sx n="69" d="100"/>
          <a:sy n="69" d="100"/>
        </p:scale>
        <p:origin x="-1914" y="-2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B7899D-3F24-43F1-AFDA-3826645EADC5}" type="datetimeFigureOut">
              <a:rPr lang="es-AR" smtClean="0"/>
              <a:t>09/05/2016</a:t>
            </a:fld>
            <a:endParaRPr lang="es-AR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74DBA8-5CD9-4E14-822D-B9A039539780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5185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7" name="29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68313" y="6356350"/>
            <a:ext cx="8135937" cy="312738"/>
          </a:xfrm>
          <a:prstGeom prst="rect">
            <a:avLst/>
          </a:prstGeom>
        </p:spPr>
        <p:txBody>
          <a:bodyPr/>
          <a:lstStyle>
            <a:defPPr>
              <a:defRPr lang="es-A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1000" dirty="0" err="1" smtClean="0">
                <a:latin typeface="Arial" pitchFamily="34" charset="0"/>
                <a:cs typeface="Arial" pitchFamily="34" charset="0"/>
              </a:rPr>
              <a:t>Mag.Ing</a:t>
            </a:r>
            <a:r>
              <a:rPr lang="es-AR" sz="1000" dirty="0" smtClean="0">
                <a:latin typeface="Arial" pitchFamily="34" charset="0"/>
                <a:cs typeface="Arial" pitchFamily="34" charset="0"/>
              </a:rPr>
              <a:t>. Gabriela Salem                                                                                                                                                           </a:t>
            </a:r>
            <a:r>
              <a:rPr lang="es-AR" sz="1000" dirty="0" err="1" smtClean="0">
                <a:latin typeface="Arial" pitchFamily="34" charset="0"/>
                <a:cs typeface="Arial" pitchFamily="34" charset="0"/>
              </a:rPr>
              <a:t>Template</a:t>
            </a:r>
            <a:r>
              <a:rPr lang="es-AR" sz="1000" dirty="0" smtClean="0">
                <a:latin typeface="Arial" pitchFamily="34" charset="0"/>
                <a:cs typeface="Arial" pitchFamily="34" charset="0"/>
              </a:rPr>
              <a:t> 2016</a:t>
            </a:r>
            <a:endParaRPr lang="es-AR" sz="10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010EF4D-FDB8-4304-82C8-B4816193400E}" type="datetime1">
              <a:rPr lang="es-AR" smtClean="0"/>
              <a:t>09/05/2016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9AC2644-F485-435B-85E3-71863F729D1B}" type="slidenum">
              <a:rPr lang="es-AR" smtClean="0"/>
              <a:pPr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16E83C2-4321-4932-B0FA-7EB715AF84CB}" type="datetime1">
              <a:rPr lang="es-AR" smtClean="0"/>
              <a:t>09/05/2016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9AC2644-F485-435B-85E3-71863F729D1B}" type="slidenum">
              <a:rPr lang="es-AR" smtClean="0"/>
              <a:pPr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6A9F91D-F412-4912-AD2A-9EFEF5B1D728}" type="datetime1">
              <a:rPr lang="es-AR" smtClean="0"/>
              <a:t>09/05/2016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9AC2644-F485-435B-85E3-71863F729D1B}" type="slidenum">
              <a:rPr lang="es-AR" smtClean="0"/>
              <a:pPr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8D74B7E-4660-4C5C-9C0E-52A7FEE9B25B}" type="datetime1">
              <a:rPr lang="es-AR" smtClean="0"/>
              <a:t>09/05/2016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9AC2644-F485-435B-85E3-71863F729D1B}" type="slidenum">
              <a:rPr lang="es-AR" smtClean="0"/>
              <a:pPr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E51D9E0-355E-4881-9FC8-EC7869AEF4CA}" type="datetime1">
              <a:rPr lang="es-AR" smtClean="0"/>
              <a:t>09/05/2016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9AC2644-F485-435B-85E3-71863F729D1B}" type="slidenum">
              <a:rPr lang="es-AR" smtClean="0"/>
              <a:pPr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63F87BF-04B7-41AC-94B7-4B3A9FAFB6B8}" type="datetime1">
              <a:rPr lang="es-AR" smtClean="0"/>
              <a:t>09/05/2016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9AC2644-F485-435B-85E3-71863F729D1B}" type="slidenum">
              <a:rPr lang="es-AR" smtClean="0"/>
              <a:pPr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A003BFB-6A60-42A4-ABB5-E457FE0C975F}" type="datetime1">
              <a:rPr lang="es-AR" smtClean="0"/>
              <a:t>09/05/2016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9AC2644-F485-435B-85E3-71863F729D1B}" type="slidenum">
              <a:rPr lang="es-AR" smtClean="0"/>
              <a:pPr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5E09359-32B1-4AF2-9BA5-66474402D0D2}" type="datetime1">
              <a:rPr lang="es-AR" smtClean="0"/>
              <a:t>09/05/2016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9AC2644-F485-435B-85E3-71863F729D1B}" type="slidenum">
              <a:rPr lang="es-AR" smtClean="0"/>
              <a:pPr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67544" y="6356351"/>
            <a:ext cx="8208912" cy="313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 dirty="0"/>
          </a:p>
        </p:txBody>
      </p:sp>
      <p:sp>
        <p:nvSpPr>
          <p:cNvPr id="7" name="29 Marcador de pie de página"/>
          <p:cNvSpPr txBox="1">
            <a:spLocks/>
          </p:cNvSpPr>
          <p:nvPr userDrawn="1"/>
        </p:nvSpPr>
        <p:spPr>
          <a:xfrm>
            <a:off x="468313" y="6356350"/>
            <a:ext cx="8135937" cy="312738"/>
          </a:xfrm>
          <a:prstGeom prst="rect">
            <a:avLst/>
          </a:prstGeom>
        </p:spPr>
        <p:txBody>
          <a:bodyPr/>
          <a:lstStyle>
            <a:defPPr>
              <a:defRPr lang="es-A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Mag.Ing</a:t>
            </a:r>
            <a:r>
              <a:rPr kumimoji="0" lang="es-AR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. Gabriela Salem                                                                                                                                                           </a:t>
            </a:r>
            <a:r>
              <a:rPr kumimoji="0" lang="es-AR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Template</a:t>
            </a:r>
            <a:r>
              <a:rPr kumimoji="0" lang="es-AR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2016</a:t>
            </a:r>
            <a:endParaRPr kumimoji="0" lang="es-AR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smtClean="0"/>
              <a:t>Tablero de Control Integral</a:t>
            </a:r>
            <a:endParaRPr lang="es-AR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dirty="0" smtClean="0"/>
              <a:t>Informe de Seguimiento del </a:t>
            </a:r>
            <a:r>
              <a:rPr lang="es-AR" dirty="0" smtClean="0"/>
              <a:t>13</a:t>
            </a:r>
            <a:r>
              <a:rPr lang="es-AR" dirty="0" smtClean="0"/>
              <a:t>/05/16</a:t>
            </a:r>
            <a:endParaRPr lang="es-A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74848" y="188640"/>
            <a:ext cx="8229600" cy="634082"/>
          </a:xfrm>
        </p:spPr>
        <p:txBody>
          <a:bodyPr>
            <a:normAutofit/>
          </a:bodyPr>
          <a:lstStyle/>
          <a:p>
            <a:pPr algn="l"/>
            <a:r>
              <a:rPr lang="es-ES_tradnl" sz="2400" b="1" kern="0" dirty="0" smtClean="0">
                <a:solidFill>
                  <a:srgbClr val="61B8CD"/>
                </a:solidFill>
                <a:latin typeface="Telefonica Headline Light"/>
              </a:rPr>
              <a:t>Tablero de control integrado</a:t>
            </a:r>
            <a:endParaRPr lang="es-AR" sz="2400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4336893"/>
              </p:ext>
            </p:extLst>
          </p:nvPr>
        </p:nvGraphicFramePr>
        <p:xfrm>
          <a:off x="2411760" y="1654336"/>
          <a:ext cx="6048672" cy="42404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21366"/>
                <a:gridCol w="1279527"/>
                <a:gridCol w="1279527"/>
                <a:gridCol w="1046886"/>
                <a:gridCol w="1221366"/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it-IT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TheSansCorrespondence" pitchFamily="34" charset="0"/>
                          <a:ea typeface="ＭＳ Ｐゴシック"/>
                          <a:cs typeface="ＭＳ Ｐゴシック"/>
                        </a:rPr>
                        <a:t>Cinthia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it-IT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TheSansCorrespondence" pitchFamily="34" charset="0"/>
                          <a:ea typeface="ＭＳ Ｐゴシック"/>
                          <a:cs typeface="ＭＳ Ｐゴシック"/>
                        </a:rPr>
                        <a:t>Montañez</a:t>
                      </a:r>
                      <a:endParaRPr kumimoji="0" lang="it-IT" sz="105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F497D"/>
                        </a:solidFill>
                        <a:effectLst/>
                        <a:latin typeface="TheSansCorrespondence" pitchFamily="34" charset="0"/>
                        <a:ea typeface="ＭＳ Ｐゴシック"/>
                        <a:cs typeface="ＭＳ Ｐゴシック"/>
                      </a:endParaRPr>
                    </a:p>
                  </a:txBody>
                  <a:tcPr marL="0" marR="0" marT="3600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it-IT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TheSansCorrespondence" pitchFamily="34" charset="0"/>
                          <a:ea typeface="ＭＳ Ｐゴシック"/>
                          <a:cs typeface="ＭＳ Ｐゴシック"/>
                        </a:rPr>
                        <a:t>S. Balduzzi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it-IT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TheSansCorrespondence" pitchFamily="34" charset="0"/>
                          <a:ea typeface="ＭＳ Ｐゴシック"/>
                          <a:cs typeface="ＭＳ Ｐゴシック"/>
                        </a:rPr>
                        <a:t>P. Abramowics</a:t>
                      </a:r>
                      <a:endParaRPr kumimoji="0" lang="it-IT" sz="105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F497D"/>
                        </a:solidFill>
                        <a:effectLst/>
                        <a:latin typeface="TheSansCorrespondence" pitchFamily="34" charset="0"/>
                        <a:ea typeface="ＭＳ Ｐゴシック"/>
                        <a:cs typeface="ＭＳ Ｐゴシック"/>
                      </a:endParaRPr>
                    </a:p>
                  </a:txBody>
                  <a:tcPr marL="0" marR="0" marT="3600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it-IT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TheSansCorrespondence" pitchFamily="34" charset="0"/>
                          <a:ea typeface="ＭＳ Ｐゴシック"/>
                          <a:cs typeface="ＭＳ Ｐゴシック"/>
                        </a:rPr>
                        <a:t>Etapa 1 </a:t>
                      </a:r>
                      <a:endParaRPr kumimoji="0" lang="it-IT" sz="105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F497D"/>
                        </a:solidFill>
                        <a:effectLst/>
                        <a:latin typeface="TheSansCorrespondence" pitchFamily="34" charset="0"/>
                        <a:ea typeface="ＭＳ Ｐゴシック"/>
                        <a:cs typeface="ＭＳ Ｐゴシック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it-IT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TheSansCorrespondence" pitchFamily="34" charset="0"/>
                          <a:ea typeface="ＭＳ Ｐゴシック"/>
                          <a:cs typeface="ＭＳ Ｐゴシック"/>
                        </a:rPr>
                        <a:t>70%</a:t>
                      </a:r>
                      <a:endParaRPr kumimoji="0" lang="it-IT" sz="105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F497D"/>
                        </a:solidFill>
                        <a:effectLst/>
                        <a:latin typeface="TheSansCorrespondence" pitchFamily="34" charset="0"/>
                        <a:ea typeface="ＭＳ Ｐゴシック"/>
                        <a:cs typeface="ＭＳ Ｐゴシック"/>
                      </a:endParaRPr>
                    </a:p>
                  </a:txBody>
                  <a:tcPr marL="0" marR="0" marT="3600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it-IT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TheSansCorrespondence" pitchFamily="34" charset="0"/>
                          <a:ea typeface="ＭＳ Ｐゴシック"/>
                          <a:cs typeface="ＭＳ Ｐゴシック"/>
                        </a:rPr>
                        <a:t>Etapa 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it-IT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TheSansCorrespondence" pitchFamily="34" charset="0"/>
                          <a:ea typeface="ＭＳ Ｐゴシック"/>
                          <a:cs typeface="ＭＳ Ｐゴシック"/>
                        </a:rPr>
                        <a:t>xxxx</a:t>
                      </a:r>
                      <a:endParaRPr kumimoji="0" lang="it-IT" sz="105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F497D"/>
                        </a:solidFill>
                        <a:effectLst/>
                        <a:latin typeface="TheSansCorrespondence" pitchFamily="34" charset="0"/>
                        <a:ea typeface="ＭＳ Ｐゴシック"/>
                        <a:cs typeface="ＭＳ Ｐゴシック"/>
                      </a:endParaRPr>
                    </a:p>
                  </a:txBody>
                  <a:tcPr marL="0" marR="0" marT="36000" marB="3600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it-IT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TheSansCorrespondence" pitchFamily="34" charset="0"/>
                          <a:ea typeface="ＭＳ Ｐゴシック"/>
                          <a:cs typeface="ＭＳ Ｐゴシック"/>
                        </a:rPr>
                        <a:t>Xxx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it-IT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TheSansCorrespondence" pitchFamily="34" charset="0"/>
                          <a:ea typeface="ＭＳ Ｐゴシック"/>
                          <a:cs typeface="ＭＳ Ｐゴシック"/>
                        </a:rPr>
                        <a:t>7%</a:t>
                      </a:r>
                      <a:endParaRPr kumimoji="0" lang="it-IT" sz="105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F497D"/>
                        </a:solidFill>
                        <a:effectLst/>
                        <a:latin typeface="TheSansCorrespondence" pitchFamily="34" charset="0"/>
                        <a:ea typeface="ＭＳ Ｐゴシック"/>
                        <a:cs typeface="ＭＳ Ｐゴシック"/>
                      </a:endParaRPr>
                    </a:p>
                  </a:txBody>
                  <a:tcPr marL="0" marR="0" marT="36000" marB="3600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4 Tabla"/>
          <p:cNvGraphicFramePr>
            <a:graphicFrameLocks noGrp="1"/>
          </p:cNvGraphicFramePr>
          <p:nvPr/>
        </p:nvGraphicFramePr>
        <p:xfrm>
          <a:off x="2411760" y="1052736"/>
          <a:ext cx="6048672" cy="457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87790"/>
                <a:gridCol w="1287790"/>
                <a:gridCol w="1229253"/>
                <a:gridCol w="1053619"/>
                <a:gridCol w="1190220"/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b="0" dirty="0" smtClean="0">
                          <a:solidFill>
                            <a:schemeClr val="tx1"/>
                          </a:solidFill>
                          <a:latin typeface="Telefonica Text" pitchFamily="2" charset="0"/>
                        </a:rPr>
                        <a:t>RESPONSABLE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ct val="0"/>
                        </a:spcBef>
                      </a:pPr>
                      <a:r>
                        <a:rPr lang="es-ES" sz="1200" b="0" dirty="0" smtClean="0">
                          <a:solidFill>
                            <a:schemeClr val="tx1"/>
                          </a:solidFill>
                          <a:latin typeface="Telefonica Text" pitchFamily="2" charset="0"/>
                        </a:rPr>
                        <a:t>DOCENTES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 smtClean="0">
                          <a:solidFill>
                            <a:schemeClr val="tx1"/>
                          </a:solidFill>
                          <a:latin typeface="Telefonica Text" pitchFamily="2" charset="0"/>
                        </a:rPr>
                        <a:t>SITUACIÓN </a:t>
                      </a:r>
                    </a:p>
                    <a:p>
                      <a:pPr algn="ctr"/>
                      <a:r>
                        <a:rPr lang="es-ES" sz="1200" b="0" dirty="0" smtClean="0">
                          <a:solidFill>
                            <a:schemeClr val="tx1"/>
                          </a:solidFill>
                          <a:latin typeface="Telefonica Text" pitchFamily="2" charset="0"/>
                        </a:rPr>
                        <a:t>ACTUAL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b="0" dirty="0" smtClean="0">
                          <a:solidFill>
                            <a:schemeClr val="tx1"/>
                          </a:solidFill>
                          <a:latin typeface="Telefonica Text" pitchFamily="2" charset="0"/>
                        </a:rPr>
                        <a:t>PRÓXIMO</a:t>
                      </a:r>
                      <a:r>
                        <a:rPr lang="es-MX" sz="1200" b="0" baseline="0" dirty="0" smtClean="0">
                          <a:solidFill>
                            <a:schemeClr val="tx1"/>
                          </a:solidFill>
                          <a:latin typeface="Telefonica Text" pitchFamily="2" charset="0"/>
                        </a:rPr>
                        <a:t> </a:t>
                      </a:r>
                    </a:p>
                    <a:p>
                      <a:pPr algn="ctr"/>
                      <a:r>
                        <a:rPr lang="es-MX" sz="1200" b="0" baseline="0" dirty="0" smtClean="0">
                          <a:solidFill>
                            <a:schemeClr val="tx1"/>
                          </a:solidFill>
                          <a:latin typeface="Telefonica Text" pitchFamily="2" charset="0"/>
                        </a:rPr>
                        <a:t>HITO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Telefonica Text" pitchFamily="2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b="0" dirty="0" smtClean="0">
                          <a:solidFill>
                            <a:schemeClr val="tx1"/>
                          </a:solidFill>
                          <a:latin typeface="Telefonica Text" pitchFamily="2" charset="0"/>
                        </a:rPr>
                        <a:t>OBJETIVO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Telefonica Text" pitchFamily="2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AutoShape 1798"/>
          <p:cNvSpPr>
            <a:spLocks noChangeArrowheads="1"/>
          </p:cNvSpPr>
          <p:nvPr/>
        </p:nvSpPr>
        <p:spPr bwMode="auto">
          <a:xfrm>
            <a:off x="179512" y="1502316"/>
            <a:ext cx="8758373" cy="648072"/>
          </a:xfrm>
          <a:prstGeom prst="flowChartAlternateProcess">
            <a:avLst/>
          </a:prstGeom>
          <a:noFill/>
          <a:ln w="19050">
            <a:solidFill>
              <a:srgbClr val="000066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endParaRPr lang="es-AR" sz="700" b="1">
              <a:solidFill>
                <a:srgbClr val="D0F500"/>
              </a:solidFill>
              <a:latin typeface="Telefonica Text" pitchFamily="2" charset="0"/>
            </a:endParaRPr>
          </a:p>
        </p:txBody>
      </p:sp>
      <p:sp>
        <p:nvSpPr>
          <p:cNvPr id="7" name="AutoShape 1110">
            <a:hlinkClick r:id="" action="ppaction://noaction"/>
          </p:cNvPr>
          <p:cNvSpPr>
            <a:spLocks noChangeArrowheads="1"/>
          </p:cNvSpPr>
          <p:nvPr/>
        </p:nvSpPr>
        <p:spPr bwMode="blackWhite">
          <a:xfrm>
            <a:off x="251520" y="1605256"/>
            <a:ext cx="2166937" cy="487367"/>
          </a:xfrm>
          <a:prstGeom prst="flowChartAlternateProcess">
            <a:avLst/>
          </a:prstGeom>
          <a:solidFill>
            <a:srgbClr val="D0F500"/>
          </a:solidFill>
          <a:ln w="12700" algn="ctr">
            <a:noFill/>
            <a:miter lim="800000"/>
            <a:headEnd/>
            <a:tailEnd/>
          </a:ln>
          <a:effectLst>
            <a:prstShdw prst="shdw17" dist="17961" dir="2700000">
              <a:srgbClr val="7D9300"/>
            </a:prstShdw>
          </a:effectLst>
        </p:spPr>
        <p:txBody>
          <a:bodyPr lIns="45720" tIns="36000" rIns="45720" bIns="36000" anchor="ctr"/>
          <a:lstStyle/>
          <a:p>
            <a:r>
              <a:rPr lang="es-ES" sz="1400" b="1" dirty="0" smtClean="0">
                <a:solidFill>
                  <a:srgbClr val="003399"/>
                </a:solidFill>
                <a:latin typeface="Telefonica Headline Light" pitchFamily="2" charset="0"/>
              </a:rPr>
              <a:t>Sistema Adaptativo de </a:t>
            </a:r>
            <a:r>
              <a:rPr lang="es-ES" sz="1400" b="1" dirty="0" err="1" smtClean="0">
                <a:solidFill>
                  <a:srgbClr val="003399"/>
                </a:solidFill>
                <a:latin typeface="Telefonica Headline Light" pitchFamily="2" charset="0"/>
              </a:rPr>
              <a:t>Formacion</a:t>
            </a:r>
            <a:r>
              <a:rPr lang="es-ES" sz="1400" b="1" dirty="0" smtClean="0">
                <a:solidFill>
                  <a:srgbClr val="003399"/>
                </a:solidFill>
                <a:latin typeface="Telefonica Headline Light" pitchFamily="2" charset="0"/>
              </a:rPr>
              <a:t> Educativa</a:t>
            </a:r>
          </a:p>
        </p:txBody>
      </p:sp>
      <p:cxnSp>
        <p:nvCxnSpPr>
          <p:cNvPr id="13" name="12 Conector recto de flecha"/>
          <p:cNvCxnSpPr/>
          <p:nvPr/>
        </p:nvCxnSpPr>
        <p:spPr bwMode="auto">
          <a:xfrm flipH="1">
            <a:off x="7524328" y="2103532"/>
            <a:ext cx="360040" cy="204554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" name="13 CuadroTexto"/>
          <p:cNvSpPr txBox="1"/>
          <p:nvPr/>
        </p:nvSpPr>
        <p:spPr>
          <a:xfrm>
            <a:off x="1619672" y="3645024"/>
            <a:ext cx="1584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900" dirty="0" smtClean="0"/>
              <a:t>Aclaración: completar con el nombre y apellido del creador del informe </a:t>
            </a:r>
            <a:r>
              <a:rPr lang="es-MX" sz="900" dirty="0" err="1" smtClean="0"/>
              <a:t>Ej:J.Perez</a:t>
            </a:r>
            <a:endParaRPr lang="en-US" sz="700" dirty="0"/>
          </a:p>
        </p:txBody>
      </p:sp>
      <p:cxnSp>
        <p:nvCxnSpPr>
          <p:cNvPr id="15" name="14 Conector recto de flecha"/>
          <p:cNvCxnSpPr/>
          <p:nvPr/>
        </p:nvCxnSpPr>
        <p:spPr bwMode="auto">
          <a:xfrm flipH="1">
            <a:off x="2411760" y="2103532"/>
            <a:ext cx="576064" cy="151216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6" name="15 CuadroTexto"/>
          <p:cNvSpPr txBox="1"/>
          <p:nvPr/>
        </p:nvSpPr>
        <p:spPr>
          <a:xfrm>
            <a:off x="4283968" y="3789040"/>
            <a:ext cx="1944216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900" dirty="0" smtClean="0"/>
              <a:t>Aclaración: completar con la Etapa, fase, sprint o Iteración actualmente en curso y grado de avance de los entregables asociados. </a:t>
            </a:r>
            <a:r>
              <a:rPr lang="es-MX" sz="900" dirty="0" err="1" smtClean="0"/>
              <a:t>Ej</a:t>
            </a:r>
            <a:r>
              <a:rPr lang="es-MX" sz="900" dirty="0" smtClean="0"/>
              <a:t>: En Pruebas de Conectividad</a:t>
            </a:r>
          </a:p>
          <a:p>
            <a:pPr algn="ctr"/>
            <a:r>
              <a:rPr lang="es-MX" sz="900" dirty="0" smtClean="0"/>
              <a:t> 65%</a:t>
            </a:r>
            <a:endParaRPr lang="en-US" sz="700" dirty="0"/>
          </a:p>
        </p:txBody>
      </p:sp>
      <p:cxnSp>
        <p:nvCxnSpPr>
          <p:cNvPr id="17" name="16 Conector recto de flecha"/>
          <p:cNvCxnSpPr/>
          <p:nvPr/>
        </p:nvCxnSpPr>
        <p:spPr bwMode="auto">
          <a:xfrm flipH="1">
            <a:off x="5256076" y="2103532"/>
            <a:ext cx="216024" cy="165618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8" name="17 CuadroTexto"/>
          <p:cNvSpPr txBox="1"/>
          <p:nvPr/>
        </p:nvSpPr>
        <p:spPr>
          <a:xfrm>
            <a:off x="6084168" y="2780928"/>
            <a:ext cx="14401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900" dirty="0" smtClean="0"/>
              <a:t>Aclaración: completar con la próxima Etapa, fase, sprint o Iteración del cronograma presentado y fecha de inicio de la misma. </a:t>
            </a:r>
            <a:r>
              <a:rPr lang="es-MX" sz="900" dirty="0" err="1" smtClean="0"/>
              <a:t>Ej</a:t>
            </a:r>
            <a:r>
              <a:rPr lang="es-MX" sz="900" dirty="0" smtClean="0"/>
              <a:t>: Certificaciones</a:t>
            </a:r>
          </a:p>
          <a:p>
            <a:pPr algn="ctr"/>
            <a:r>
              <a:rPr lang="es-MX" sz="900" dirty="0" smtClean="0"/>
              <a:t>15-May</a:t>
            </a:r>
            <a:endParaRPr lang="en-US" sz="700" dirty="0"/>
          </a:p>
        </p:txBody>
      </p:sp>
      <p:cxnSp>
        <p:nvCxnSpPr>
          <p:cNvPr id="19" name="18 Conector recto de flecha"/>
          <p:cNvCxnSpPr/>
          <p:nvPr/>
        </p:nvCxnSpPr>
        <p:spPr bwMode="auto">
          <a:xfrm>
            <a:off x="6696236" y="2103532"/>
            <a:ext cx="108012" cy="6480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0" name="19 CuadroTexto"/>
          <p:cNvSpPr txBox="1"/>
          <p:nvPr/>
        </p:nvSpPr>
        <p:spPr>
          <a:xfrm>
            <a:off x="7020272" y="4178404"/>
            <a:ext cx="1008112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900" dirty="0" smtClean="0"/>
              <a:t>Aclaración: Fecha estimada de finalización y % de avance general del proyecto. </a:t>
            </a:r>
            <a:r>
              <a:rPr lang="es-MX" sz="900" dirty="0" err="1" smtClean="0"/>
              <a:t>Ej</a:t>
            </a:r>
            <a:r>
              <a:rPr lang="es-MX" sz="900" dirty="0" smtClean="0"/>
              <a:t>: Implementación</a:t>
            </a:r>
          </a:p>
          <a:p>
            <a:pPr algn="ctr"/>
            <a:r>
              <a:rPr lang="es-MX" sz="900" dirty="0" smtClean="0"/>
              <a:t>30-Jun</a:t>
            </a:r>
          </a:p>
          <a:p>
            <a:pPr algn="ctr"/>
            <a:r>
              <a:rPr lang="es-MX" sz="900" dirty="0" smtClean="0"/>
              <a:t>78%</a:t>
            </a:r>
            <a:endParaRPr lang="en-US" sz="700" dirty="0"/>
          </a:p>
        </p:txBody>
      </p:sp>
      <p:cxnSp>
        <p:nvCxnSpPr>
          <p:cNvPr id="21" name="20 Conector recto de flecha"/>
          <p:cNvCxnSpPr/>
          <p:nvPr/>
        </p:nvCxnSpPr>
        <p:spPr bwMode="auto">
          <a:xfrm flipH="1">
            <a:off x="3923928" y="2103532"/>
            <a:ext cx="288032" cy="7920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2" name="21 CuadroTexto"/>
          <p:cNvSpPr txBox="1"/>
          <p:nvPr/>
        </p:nvSpPr>
        <p:spPr>
          <a:xfrm>
            <a:off x="3131840" y="2924944"/>
            <a:ext cx="158417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900" dirty="0" smtClean="0"/>
              <a:t>Aclaración: completar con el nombre y apellido del los docentes a cargo del proyecto </a:t>
            </a:r>
            <a:r>
              <a:rPr lang="es-MX" sz="900" dirty="0" err="1" smtClean="0"/>
              <a:t>Ej</a:t>
            </a:r>
            <a:r>
              <a:rPr lang="es-MX" sz="900" dirty="0" smtClean="0"/>
              <a:t>: S. </a:t>
            </a:r>
            <a:r>
              <a:rPr lang="es-MX" sz="900" dirty="0" err="1" smtClean="0"/>
              <a:t>Balduzzi</a:t>
            </a:r>
            <a:r>
              <a:rPr lang="es-MX" sz="900" dirty="0" smtClean="0"/>
              <a:t>, F. </a:t>
            </a:r>
            <a:r>
              <a:rPr lang="es-MX" sz="900" dirty="0" err="1" smtClean="0"/>
              <a:t>Botti</a:t>
            </a:r>
            <a:endParaRPr lang="en-US" sz="700" dirty="0"/>
          </a:p>
        </p:txBody>
      </p:sp>
      <p:cxnSp>
        <p:nvCxnSpPr>
          <p:cNvPr id="23" name="22 Conector recto de flecha"/>
          <p:cNvCxnSpPr>
            <a:stCxn id="7" idx="2"/>
          </p:cNvCxnSpPr>
          <p:nvPr/>
        </p:nvCxnSpPr>
        <p:spPr bwMode="auto">
          <a:xfrm flipH="1">
            <a:off x="1187624" y="2092623"/>
            <a:ext cx="147365" cy="65898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4" name="23 CuadroTexto"/>
          <p:cNvSpPr txBox="1"/>
          <p:nvPr/>
        </p:nvSpPr>
        <p:spPr>
          <a:xfrm>
            <a:off x="395536" y="2780928"/>
            <a:ext cx="1584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900" dirty="0" smtClean="0"/>
              <a:t>Aclaración: completar con el nombre fantasía del proyecto. Ej.: Implementación </a:t>
            </a:r>
            <a:r>
              <a:rPr lang="es-MX" sz="900" dirty="0" err="1" smtClean="0"/>
              <a:t>Remedy</a:t>
            </a:r>
            <a:endParaRPr lang="en-US" sz="700" dirty="0"/>
          </a:p>
        </p:txBody>
      </p:sp>
      <p:pic>
        <p:nvPicPr>
          <p:cNvPr id="27" name="Picture 493"/>
          <p:cNvPicPr preferRelativeResize="0"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56176" y="5967561"/>
            <a:ext cx="27305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" name="Picture 4"/>
          <p:cNvPicPr preferRelativeResize="0"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88224" y="5967561"/>
            <a:ext cx="27305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" name="Picture 23"/>
          <p:cNvPicPr preferRelativeResize="0"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20272" y="5967561"/>
            <a:ext cx="27305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" name="Picture 23"/>
          <p:cNvPicPr preferRelativeResize="0"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586192" y="1565950"/>
            <a:ext cx="27305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179512" y="1022034"/>
            <a:ext cx="5328592" cy="2046926"/>
          </a:xfrm>
          <a:prstGeom prst="rect">
            <a:avLst/>
          </a:prstGeom>
          <a:noFill/>
          <a:ln w="28575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179512" y="3377090"/>
            <a:ext cx="5328592" cy="2284158"/>
          </a:xfrm>
          <a:prstGeom prst="rect">
            <a:avLst/>
          </a:prstGeom>
          <a:noFill/>
          <a:ln w="28575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179512" y="5949280"/>
            <a:ext cx="5328592" cy="792088"/>
          </a:xfrm>
          <a:prstGeom prst="rect">
            <a:avLst/>
          </a:prstGeom>
          <a:noFill/>
          <a:ln w="28575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5630881" y="4144453"/>
            <a:ext cx="3325068" cy="1156755"/>
          </a:xfrm>
          <a:prstGeom prst="rect">
            <a:avLst/>
          </a:prstGeom>
          <a:noFill/>
          <a:ln w="28575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8 Rectángulo"/>
          <p:cNvSpPr/>
          <p:nvPr/>
        </p:nvSpPr>
        <p:spPr>
          <a:xfrm>
            <a:off x="5630881" y="1022034"/>
            <a:ext cx="3325068" cy="2839014"/>
          </a:xfrm>
          <a:prstGeom prst="rect">
            <a:avLst/>
          </a:prstGeom>
          <a:noFill/>
          <a:ln w="28575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AutoShape 9"/>
          <p:cNvSpPr>
            <a:spLocks noChangeArrowheads="1"/>
          </p:cNvSpPr>
          <p:nvPr/>
        </p:nvSpPr>
        <p:spPr bwMode="auto">
          <a:xfrm>
            <a:off x="142875" y="161956"/>
            <a:ext cx="8878888" cy="5984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>
            <a:solidFill>
              <a:srgbClr val="134B75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defTabSz="457200"/>
            <a:endParaRPr lang="es-E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11" name="Redondear rectángulo de esquina diagonal 8"/>
          <p:cNvSpPr>
            <a:spLocks noChangeArrowheads="1"/>
          </p:cNvSpPr>
          <p:nvPr/>
        </p:nvSpPr>
        <p:spPr bwMode="auto">
          <a:xfrm>
            <a:off x="190500" y="229946"/>
            <a:ext cx="390525" cy="468000"/>
          </a:xfrm>
          <a:custGeom>
            <a:avLst/>
            <a:gdLst>
              <a:gd name="T0" fmla="*/ 390525 w 390525"/>
              <a:gd name="T1" fmla="*/ 181769 h 363537"/>
              <a:gd name="T2" fmla="*/ 195263 w 390525"/>
              <a:gd name="T3" fmla="*/ 363537 h 363537"/>
              <a:gd name="T4" fmla="*/ 0 w 390525"/>
              <a:gd name="T5" fmla="*/ 181769 h 363537"/>
              <a:gd name="T6" fmla="*/ 195263 w 390525"/>
              <a:gd name="T7" fmla="*/ 0 h 363537"/>
              <a:gd name="T8" fmla="*/ 0 60000 65536"/>
              <a:gd name="T9" fmla="*/ 1 60000 65536"/>
              <a:gd name="T10" fmla="*/ 2 60000 65536"/>
              <a:gd name="T11" fmla="*/ 3 60000 65536"/>
              <a:gd name="T12" fmla="*/ 17746 w 390525"/>
              <a:gd name="T13" fmla="*/ 17746 h 363537"/>
              <a:gd name="T14" fmla="*/ 372779 w 390525"/>
              <a:gd name="T15" fmla="*/ 345791 h 36353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90525" h="363537">
                <a:moveTo>
                  <a:pt x="60591" y="0"/>
                </a:moveTo>
                <a:lnTo>
                  <a:pt x="390525" y="0"/>
                </a:lnTo>
                <a:lnTo>
                  <a:pt x="390525" y="302946"/>
                </a:lnTo>
                <a:cubicBezTo>
                  <a:pt x="390525" y="336409"/>
                  <a:pt x="363397" y="363536"/>
                  <a:pt x="329934" y="363537"/>
                </a:cubicBezTo>
                <a:lnTo>
                  <a:pt x="0" y="363537"/>
                </a:lnTo>
                <a:lnTo>
                  <a:pt x="0" y="60591"/>
                </a:lnTo>
                <a:cubicBezTo>
                  <a:pt x="0" y="27127"/>
                  <a:pt x="27127" y="0"/>
                  <a:pt x="60590" y="0"/>
                </a:cubicBezTo>
                <a:close/>
              </a:path>
            </a:pathLst>
          </a:custGeom>
          <a:solidFill>
            <a:srgbClr val="D2F705"/>
          </a:solidFill>
          <a:ln w="9525">
            <a:solidFill>
              <a:srgbClr val="4A7EBB"/>
            </a:solidFill>
            <a:round/>
            <a:headEnd/>
            <a:tailEnd/>
          </a:ln>
          <a:effectLst>
            <a:outerShdw dist="38100" algn="r" rotWithShape="0">
              <a:srgbClr val="808080">
                <a:alpha val="42999"/>
              </a:srgbClr>
            </a:outerShdw>
          </a:effectLst>
        </p:spPr>
        <p:txBody>
          <a:bodyPr anchor="ctr"/>
          <a:lstStyle/>
          <a:p>
            <a:pPr algn="ctr"/>
            <a:r>
              <a:rPr lang="es-ES" sz="1600" b="1" dirty="0">
                <a:solidFill>
                  <a:srgbClr val="003399"/>
                </a:solidFill>
                <a:latin typeface="Telefonica Headline Light" pitchFamily="2" charset="0"/>
              </a:rPr>
              <a:t>5508</a:t>
            </a:r>
            <a:endParaRPr lang="es-ES" sz="1600" b="1" dirty="0">
              <a:solidFill>
                <a:srgbClr val="003399"/>
              </a:solidFill>
              <a:latin typeface="Telefonica Headline Light" pitchFamily="2" charset="0"/>
            </a:endParaRPr>
          </a:p>
        </p:txBody>
      </p:sp>
      <p:sp>
        <p:nvSpPr>
          <p:cNvPr id="12" name="Rectángulo redondeado 12"/>
          <p:cNvSpPr>
            <a:spLocks noChangeArrowheads="1"/>
          </p:cNvSpPr>
          <p:nvPr/>
        </p:nvSpPr>
        <p:spPr bwMode="auto">
          <a:xfrm>
            <a:off x="635000" y="229946"/>
            <a:ext cx="3060700" cy="468000"/>
          </a:xfrm>
          <a:prstGeom prst="roundRect">
            <a:avLst>
              <a:gd name="adj" fmla="val 16667"/>
            </a:avLst>
          </a:prstGeom>
          <a:solidFill>
            <a:srgbClr val="D2F705"/>
          </a:solidFill>
          <a:ln w="9525">
            <a:solidFill>
              <a:srgbClr val="4A7EBB"/>
            </a:solidFill>
            <a:round/>
            <a:headEnd/>
            <a:tailEnd/>
          </a:ln>
          <a:effectLst>
            <a:outerShdw dist="38100" algn="r" rotWithShape="0">
              <a:srgbClr val="808080">
                <a:alpha val="42999"/>
              </a:srgbClr>
            </a:outerShdw>
          </a:effectLst>
        </p:spPr>
        <p:txBody>
          <a:bodyPr anchor="ctr"/>
          <a:lstStyle/>
          <a:p>
            <a:pPr algn="ctr"/>
            <a:r>
              <a:rPr lang="es-ES" b="1" dirty="0" smtClean="0">
                <a:solidFill>
                  <a:srgbClr val="003399"/>
                </a:solidFill>
                <a:latin typeface="Telefonica Headline Light" pitchFamily="2" charset="0"/>
              </a:rPr>
              <a:t>SAFE</a:t>
            </a:r>
            <a:endParaRPr lang="es-ES" b="1" dirty="0" smtClean="0">
              <a:solidFill>
                <a:srgbClr val="003399"/>
              </a:solidFill>
              <a:latin typeface="Telefonica Headline Light" pitchFamily="2" charset="0"/>
            </a:endParaRPr>
          </a:p>
        </p:txBody>
      </p:sp>
      <p:sp>
        <p:nvSpPr>
          <p:cNvPr id="13" name="Rectangle 16"/>
          <p:cNvSpPr>
            <a:spLocks noChangeArrowheads="1"/>
          </p:cNvSpPr>
          <p:nvPr/>
        </p:nvSpPr>
        <p:spPr bwMode="auto">
          <a:xfrm>
            <a:off x="3689350" y="116632"/>
            <a:ext cx="1872000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defTabSz="457200"/>
            <a:r>
              <a:rPr lang="es-AR" sz="1000" b="1" dirty="0" smtClean="0">
                <a:solidFill>
                  <a:srgbClr val="1F497D"/>
                </a:solidFill>
                <a:latin typeface="TheSansCorrespondence" pitchFamily="34" charset="0"/>
                <a:ea typeface="ＭＳ Ｐゴシック"/>
              </a:rPr>
              <a:t>Responsable </a:t>
            </a:r>
            <a:r>
              <a:rPr lang="es-AR" sz="1000" b="1" dirty="0">
                <a:solidFill>
                  <a:srgbClr val="1F497D"/>
                </a:solidFill>
                <a:latin typeface="TheSansCorrespondence" pitchFamily="34" charset="0"/>
                <a:ea typeface="ＭＳ Ｐゴシック"/>
              </a:rPr>
              <a:t>de Proyecto</a:t>
            </a:r>
            <a:r>
              <a:rPr lang="es-AR" sz="1000" b="1" dirty="0" smtClean="0">
                <a:solidFill>
                  <a:srgbClr val="1F497D"/>
                </a:solidFill>
                <a:latin typeface="TheSansCorrespondence" pitchFamily="34" charset="0"/>
                <a:ea typeface="ＭＳ Ｐゴシック"/>
              </a:rPr>
              <a:t>:</a:t>
            </a:r>
          </a:p>
          <a:p>
            <a:pPr defTabSz="457200"/>
            <a:r>
              <a:rPr lang="es-AR" sz="1000" b="1" dirty="0" smtClean="0">
                <a:solidFill>
                  <a:srgbClr val="1F497D"/>
                </a:solidFill>
                <a:latin typeface="TheSansCorrespondence" pitchFamily="34" charset="0"/>
                <a:ea typeface="ＭＳ Ｐゴシック"/>
              </a:rPr>
              <a:t>C. Montañez</a:t>
            </a:r>
            <a:endParaRPr lang="es-AR" sz="1000" b="1" dirty="0">
              <a:solidFill>
                <a:srgbClr val="1F497D"/>
              </a:solidFill>
              <a:latin typeface="TheSansCorrespondence" pitchFamily="34" charset="0"/>
              <a:ea typeface="ＭＳ Ｐゴシック"/>
            </a:endParaRPr>
          </a:p>
        </p:txBody>
      </p:sp>
      <p:sp>
        <p:nvSpPr>
          <p:cNvPr id="14" name="Rectangle 189"/>
          <p:cNvSpPr>
            <a:spLocks noChangeArrowheads="1"/>
          </p:cNvSpPr>
          <p:nvPr/>
        </p:nvSpPr>
        <p:spPr bwMode="auto">
          <a:xfrm>
            <a:off x="3673996" y="404664"/>
            <a:ext cx="1834108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defTabSz="457200"/>
            <a:r>
              <a:rPr lang="es-AR" sz="1000" b="1" dirty="0" err="1" smtClean="0">
                <a:solidFill>
                  <a:srgbClr val="1F497D"/>
                </a:solidFill>
                <a:latin typeface="TheSansCorrespondence" pitchFamily="34" charset="0"/>
                <a:ea typeface="ＭＳ Ｐゴシック"/>
              </a:rPr>
              <a:t>Docentes:S</a:t>
            </a:r>
            <a:r>
              <a:rPr lang="es-AR" sz="1000" b="1" dirty="0" smtClean="0">
                <a:solidFill>
                  <a:srgbClr val="1F497D"/>
                </a:solidFill>
                <a:latin typeface="TheSansCorrespondence" pitchFamily="34" charset="0"/>
                <a:ea typeface="ＭＳ Ｐゴシック"/>
              </a:rPr>
              <a:t>. </a:t>
            </a:r>
            <a:r>
              <a:rPr lang="es-AR" sz="1000" b="1" dirty="0" err="1" smtClean="0">
                <a:solidFill>
                  <a:srgbClr val="1F497D"/>
                </a:solidFill>
                <a:latin typeface="TheSansCorrespondence" pitchFamily="34" charset="0"/>
                <a:ea typeface="ＭＳ Ｐゴシック"/>
              </a:rPr>
              <a:t>Balduzzi</a:t>
            </a:r>
            <a:r>
              <a:rPr lang="es-AR" sz="1000" b="1" dirty="0" smtClean="0">
                <a:solidFill>
                  <a:srgbClr val="1F497D"/>
                </a:solidFill>
                <a:latin typeface="TheSansCorrespondence" pitchFamily="34" charset="0"/>
                <a:ea typeface="ＭＳ Ｐゴシック"/>
              </a:rPr>
              <a:t> .</a:t>
            </a:r>
          </a:p>
          <a:p>
            <a:pPr defTabSz="457200"/>
            <a:r>
              <a:rPr lang="es-AR" sz="1000" b="1" dirty="0">
                <a:solidFill>
                  <a:srgbClr val="1F497D"/>
                </a:solidFill>
                <a:latin typeface="TheSansCorrespondence" pitchFamily="34" charset="0"/>
                <a:ea typeface="ＭＳ Ｐゴシック"/>
              </a:rPr>
              <a:t>	 </a:t>
            </a:r>
            <a:r>
              <a:rPr lang="es-AR" sz="1000" b="1" dirty="0" smtClean="0">
                <a:solidFill>
                  <a:srgbClr val="1F497D"/>
                </a:solidFill>
                <a:latin typeface="TheSansCorrespondence" pitchFamily="34" charset="0"/>
                <a:ea typeface="ＭＳ Ｐゴシック"/>
              </a:rPr>
              <a:t>    P. </a:t>
            </a:r>
            <a:r>
              <a:rPr lang="es-AR" sz="1000" b="1" dirty="0" err="1" smtClean="0">
                <a:solidFill>
                  <a:srgbClr val="1F497D"/>
                </a:solidFill>
                <a:latin typeface="TheSansCorrespondence" pitchFamily="34" charset="0"/>
                <a:ea typeface="ＭＳ Ｐゴシック"/>
              </a:rPr>
              <a:t>Abramowics</a:t>
            </a:r>
            <a:endParaRPr lang="es-AR" sz="1000" b="1" dirty="0">
              <a:solidFill>
                <a:srgbClr val="1F497D"/>
              </a:solidFill>
              <a:latin typeface="TheSansCorrespondence" pitchFamily="34" charset="0"/>
              <a:ea typeface="ＭＳ Ｐゴシック"/>
            </a:endParaRPr>
          </a:p>
        </p:txBody>
      </p:sp>
      <p:sp>
        <p:nvSpPr>
          <p:cNvPr id="15" name="Rectangle 189"/>
          <p:cNvSpPr>
            <a:spLocks noChangeArrowheads="1"/>
          </p:cNvSpPr>
          <p:nvPr/>
        </p:nvSpPr>
        <p:spPr bwMode="auto">
          <a:xfrm>
            <a:off x="7138988" y="117506"/>
            <a:ext cx="1465262" cy="244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defTabSz="457200"/>
            <a:r>
              <a:rPr lang="es-AR" sz="1000" b="1" dirty="0" smtClean="0">
                <a:solidFill>
                  <a:srgbClr val="1F497D"/>
                </a:solidFill>
                <a:latin typeface="TheSansCorrespondence" pitchFamily="34" charset="0"/>
                <a:ea typeface="ＭＳ Ｐゴシック"/>
              </a:rPr>
              <a:t>Avance</a:t>
            </a:r>
            <a:endParaRPr lang="es-AR" sz="1000" b="1" dirty="0">
              <a:solidFill>
                <a:srgbClr val="1F497D"/>
              </a:solidFill>
              <a:latin typeface="TheSansCorrespondence" pitchFamily="34" charset="0"/>
              <a:ea typeface="ＭＳ Ｐゴシック"/>
            </a:endParaRPr>
          </a:p>
        </p:txBody>
      </p:sp>
      <p:sp>
        <p:nvSpPr>
          <p:cNvPr id="16" name="Line 11"/>
          <p:cNvSpPr>
            <a:spLocks noChangeShapeType="1"/>
          </p:cNvSpPr>
          <p:nvPr/>
        </p:nvSpPr>
        <p:spPr bwMode="auto">
          <a:xfrm>
            <a:off x="7380312" y="161956"/>
            <a:ext cx="0" cy="601663"/>
          </a:xfrm>
          <a:prstGeom prst="line">
            <a:avLst/>
          </a:prstGeom>
          <a:noFill/>
          <a:ln w="12700">
            <a:solidFill>
              <a:srgbClr val="134B75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pPr defTabSz="457200"/>
            <a:endParaRPr lang="en-US">
              <a:solidFill>
                <a:prstClr val="black"/>
              </a:solidFill>
              <a:ea typeface="ＭＳ Ｐゴシック"/>
            </a:endParaRPr>
          </a:p>
        </p:txBody>
      </p:sp>
      <p:sp>
        <p:nvSpPr>
          <p:cNvPr id="17" name="Line 11"/>
          <p:cNvSpPr>
            <a:spLocks noChangeShapeType="1"/>
          </p:cNvSpPr>
          <p:nvPr/>
        </p:nvSpPr>
        <p:spPr bwMode="auto">
          <a:xfrm>
            <a:off x="8532813" y="161956"/>
            <a:ext cx="0" cy="601663"/>
          </a:xfrm>
          <a:prstGeom prst="line">
            <a:avLst/>
          </a:prstGeom>
          <a:noFill/>
          <a:ln w="12700">
            <a:solidFill>
              <a:srgbClr val="134B75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pPr defTabSz="457200"/>
            <a:endParaRPr lang="en-US">
              <a:solidFill>
                <a:prstClr val="black"/>
              </a:solidFill>
              <a:ea typeface="ＭＳ Ｐゴシック"/>
            </a:endParaRPr>
          </a:p>
        </p:txBody>
      </p:sp>
      <p:grpSp>
        <p:nvGrpSpPr>
          <p:cNvPr id="21" name="Group 89"/>
          <p:cNvGrpSpPr>
            <a:grpSpLocks/>
          </p:cNvGrpSpPr>
          <p:nvPr/>
        </p:nvGrpSpPr>
        <p:grpSpPr bwMode="auto">
          <a:xfrm>
            <a:off x="150813" y="3161314"/>
            <a:ext cx="1584325" cy="217488"/>
            <a:chOff x="3809" y="2569"/>
            <a:chExt cx="998" cy="137"/>
          </a:xfrm>
        </p:grpSpPr>
        <p:sp>
          <p:nvSpPr>
            <p:cNvPr id="22" name="Llamada rectangular 26"/>
            <p:cNvSpPr>
              <a:spLocks noChangeArrowheads="1"/>
            </p:cNvSpPr>
            <p:nvPr/>
          </p:nvSpPr>
          <p:spPr bwMode="auto">
            <a:xfrm>
              <a:off x="3849" y="2569"/>
              <a:ext cx="958" cy="119"/>
            </a:xfrm>
            <a:prstGeom prst="wedgeRectCallout">
              <a:avLst>
                <a:gd name="adj1" fmla="val -20833"/>
                <a:gd name="adj2" fmla="val 79306"/>
              </a:avLst>
            </a:prstGeom>
            <a:solidFill>
              <a:srgbClr val="D2F705"/>
            </a:soli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defTabSz="457200"/>
              <a:endParaRPr lang="es-ES">
                <a:solidFill>
                  <a:srgbClr val="FFFFFF"/>
                </a:solidFill>
                <a:latin typeface="Calibri"/>
                <a:ea typeface="ＭＳ Ｐゴシック"/>
              </a:endParaRPr>
            </a:p>
          </p:txBody>
        </p:sp>
        <p:sp>
          <p:nvSpPr>
            <p:cNvPr id="23" name="Llamada rectangular 27"/>
            <p:cNvSpPr>
              <a:spLocks noChangeArrowheads="1"/>
            </p:cNvSpPr>
            <p:nvPr/>
          </p:nvSpPr>
          <p:spPr bwMode="auto">
            <a:xfrm>
              <a:off x="3809" y="2587"/>
              <a:ext cx="958" cy="119"/>
            </a:xfrm>
            <a:prstGeom prst="wedgeRectCallout">
              <a:avLst>
                <a:gd name="adj1" fmla="val -20833"/>
                <a:gd name="adj2" fmla="val 79306"/>
              </a:avLst>
            </a:prstGeom>
            <a:gradFill rotWithShape="1">
              <a:gsLst>
                <a:gs pos="0">
                  <a:srgbClr val="333399"/>
                </a:gs>
                <a:gs pos="100000">
                  <a:srgbClr val="4070AA"/>
                </a:gs>
              </a:gsLst>
              <a:lin ang="5400000" scaled="1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defTabSz="457200"/>
              <a:r>
                <a:rPr lang="es-ES_tradnl" sz="1000" b="1" dirty="0">
                  <a:solidFill>
                    <a:prstClr val="white"/>
                  </a:solidFill>
                  <a:latin typeface="TheSansCorrespondence" pitchFamily="34" charset="0"/>
                  <a:ea typeface="ＭＳ Ｐゴシック"/>
                </a:rPr>
                <a:t>Avances</a:t>
              </a:r>
            </a:p>
          </p:txBody>
        </p:sp>
      </p:grpSp>
      <p:grpSp>
        <p:nvGrpSpPr>
          <p:cNvPr id="24" name="Group 92"/>
          <p:cNvGrpSpPr>
            <a:grpSpLocks/>
          </p:cNvGrpSpPr>
          <p:nvPr/>
        </p:nvGrpSpPr>
        <p:grpSpPr bwMode="auto">
          <a:xfrm>
            <a:off x="179512" y="5733256"/>
            <a:ext cx="1756891" cy="234088"/>
            <a:chOff x="3809" y="2569"/>
            <a:chExt cx="998" cy="135"/>
          </a:xfrm>
        </p:grpSpPr>
        <p:sp>
          <p:nvSpPr>
            <p:cNvPr id="25" name="Llamada rectangular 26"/>
            <p:cNvSpPr>
              <a:spLocks noChangeArrowheads="1"/>
            </p:cNvSpPr>
            <p:nvPr/>
          </p:nvSpPr>
          <p:spPr bwMode="auto">
            <a:xfrm>
              <a:off x="3849" y="2569"/>
              <a:ext cx="958" cy="119"/>
            </a:xfrm>
            <a:prstGeom prst="wedgeRectCallout">
              <a:avLst>
                <a:gd name="adj1" fmla="val -20833"/>
                <a:gd name="adj2" fmla="val 79306"/>
              </a:avLst>
            </a:prstGeom>
            <a:solidFill>
              <a:srgbClr val="D2F705"/>
            </a:soli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defTabSz="457200"/>
              <a:endParaRPr lang="es-ES">
                <a:solidFill>
                  <a:srgbClr val="FFFFFF"/>
                </a:solidFill>
                <a:latin typeface="Calibri"/>
                <a:ea typeface="ＭＳ Ｐゴシック"/>
              </a:endParaRPr>
            </a:p>
          </p:txBody>
        </p:sp>
        <p:sp>
          <p:nvSpPr>
            <p:cNvPr id="26" name="Llamada rectangular 27"/>
            <p:cNvSpPr>
              <a:spLocks noChangeArrowheads="1"/>
            </p:cNvSpPr>
            <p:nvPr/>
          </p:nvSpPr>
          <p:spPr bwMode="auto">
            <a:xfrm>
              <a:off x="3809" y="2587"/>
              <a:ext cx="971" cy="117"/>
            </a:xfrm>
            <a:prstGeom prst="wedgeRectCallout">
              <a:avLst>
                <a:gd name="adj1" fmla="val -20833"/>
                <a:gd name="adj2" fmla="val 79306"/>
              </a:avLst>
            </a:prstGeom>
            <a:gradFill rotWithShape="1">
              <a:gsLst>
                <a:gs pos="0">
                  <a:srgbClr val="333399"/>
                </a:gs>
                <a:gs pos="100000">
                  <a:srgbClr val="4070AA"/>
                </a:gs>
              </a:gsLst>
              <a:lin ang="5400000" scaled="1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defTabSz="457200"/>
              <a:r>
                <a:rPr lang="es-ES_tradnl" sz="1000" b="1" dirty="0" smtClean="0">
                  <a:solidFill>
                    <a:prstClr val="white"/>
                  </a:solidFill>
                  <a:latin typeface="TheSansCorrespondence" pitchFamily="34" charset="0"/>
                  <a:ea typeface="ＭＳ Ｐゴシック"/>
                </a:rPr>
                <a:t>Decisiones Importantes</a:t>
              </a:r>
              <a:endParaRPr lang="es-ES_tradnl" sz="1000" b="1" dirty="0">
                <a:solidFill>
                  <a:prstClr val="white"/>
                </a:solidFill>
                <a:latin typeface="TheSansCorrespondence" pitchFamily="34" charset="0"/>
                <a:ea typeface="ＭＳ Ｐゴシック"/>
              </a:endParaRPr>
            </a:p>
          </p:txBody>
        </p:sp>
      </p:grpSp>
      <p:grpSp>
        <p:nvGrpSpPr>
          <p:cNvPr id="27" name="Group 95"/>
          <p:cNvGrpSpPr>
            <a:grpSpLocks/>
          </p:cNvGrpSpPr>
          <p:nvPr/>
        </p:nvGrpSpPr>
        <p:grpSpPr bwMode="auto">
          <a:xfrm>
            <a:off x="5630881" y="3933056"/>
            <a:ext cx="1584325" cy="217487"/>
            <a:chOff x="3809" y="2569"/>
            <a:chExt cx="998" cy="137"/>
          </a:xfrm>
        </p:grpSpPr>
        <p:sp>
          <p:nvSpPr>
            <p:cNvPr id="28" name="Llamada rectangular 26"/>
            <p:cNvSpPr>
              <a:spLocks noChangeArrowheads="1"/>
            </p:cNvSpPr>
            <p:nvPr/>
          </p:nvSpPr>
          <p:spPr bwMode="auto">
            <a:xfrm>
              <a:off x="3849" y="2569"/>
              <a:ext cx="958" cy="119"/>
            </a:xfrm>
            <a:prstGeom prst="wedgeRectCallout">
              <a:avLst>
                <a:gd name="adj1" fmla="val -20833"/>
                <a:gd name="adj2" fmla="val 79306"/>
              </a:avLst>
            </a:prstGeom>
            <a:solidFill>
              <a:srgbClr val="D2F705"/>
            </a:soli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defTabSz="457200"/>
              <a:endParaRPr lang="es-ES">
                <a:solidFill>
                  <a:srgbClr val="FFFFFF"/>
                </a:solidFill>
                <a:latin typeface="Calibri"/>
                <a:ea typeface="ＭＳ Ｐゴシック"/>
              </a:endParaRPr>
            </a:p>
          </p:txBody>
        </p:sp>
        <p:sp>
          <p:nvSpPr>
            <p:cNvPr id="29" name="Llamada rectangular 27"/>
            <p:cNvSpPr>
              <a:spLocks noChangeArrowheads="1"/>
            </p:cNvSpPr>
            <p:nvPr/>
          </p:nvSpPr>
          <p:spPr bwMode="auto">
            <a:xfrm>
              <a:off x="3809" y="2587"/>
              <a:ext cx="958" cy="119"/>
            </a:xfrm>
            <a:prstGeom prst="wedgeRectCallout">
              <a:avLst>
                <a:gd name="adj1" fmla="val -20833"/>
                <a:gd name="adj2" fmla="val 79306"/>
              </a:avLst>
            </a:prstGeom>
            <a:gradFill rotWithShape="1">
              <a:gsLst>
                <a:gs pos="0">
                  <a:srgbClr val="333399"/>
                </a:gs>
                <a:gs pos="100000">
                  <a:srgbClr val="4070AA"/>
                </a:gs>
              </a:gsLst>
              <a:lin ang="5400000" scaled="1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defTabSz="457200"/>
              <a:r>
                <a:rPr lang="es-ES_tradnl" sz="1000" b="1" dirty="0" smtClean="0">
                  <a:solidFill>
                    <a:prstClr val="white"/>
                  </a:solidFill>
                  <a:latin typeface="TheSansCorrespondence" pitchFamily="34" charset="0"/>
                  <a:ea typeface="ＭＳ Ｐゴシック"/>
                </a:rPr>
                <a:t>Objetivo del Proyecto</a:t>
              </a:r>
              <a:endParaRPr lang="es-ES_tradnl" sz="1000" b="1" dirty="0">
                <a:solidFill>
                  <a:prstClr val="white"/>
                </a:solidFill>
                <a:latin typeface="TheSansCorrespondence" pitchFamily="34" charset="0"/>
                <a:ea typeface="ＭＳ Ｐゴシック"/>
              </a:endParaRPr>
            </a:p>
          </p:txBody>
        </p:sp>
      </p:grpSp>
      <p:grpSp>
        <p:nvGrpSpPr>
          <p:cNvPr id="30" name="Group 98"/>
          <p:cNvGrpSpPr>
            <a:grpSpLocks/>
          </p:cNvGrpSpPr>
          <p:nvPr/>
        </p:nvGrpSpPr>
        <p:grpSpPr bwMode="auto">
          <a:xfrm>
            <a:off x="150813" y="800131"/>
            <a:ext cx="1584325" cy="217488"/>
            <a:chOff x="3809" y="2569"/>
            <a:chExt cx="998" cy="137"/>
          </a:xfrm>
        </p:grpSpPr>
        <p:sp>
          <p:nvSpPr>
            <p:cNvPr id="31" name="Llamada rectangular 26"/>
            <p:cNvSpPr>
              <a:spLocks noChangeArrowheads="1"/>
            </p:cNvSpPr>
            <p:nvPr/>
          </p:nvSpPr>
          <p:spPr bwMode="auto">
            <a:xfrm>
              <a:off x="3849" y="2569"/>
              <a:ext cx="958" cy="119"/>
            </a:xfrm>
            <a:prstGeom prst="wedgeRectCallout">
              <a:avLst>
                <a:gd name="adj1" fmla="val -20833"/>
                <a:gd name="adj2" fmla="val 79306"/>
              </a:avLst>
            </a:prstGeom>
            <a:solidFill>
              <a:srgbClr val="D2F705"/>
            </a:soli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defTabSz="457200"/>
              <a:endParaRPr lang="es-ES">
                <a:solidFill>
                  <a:srgbClr val="FFFFFF"/>
                </a:solidFill>
                <a:latin typeface="Calibri"/>
                <a:ea typeface="ＭＳ Ｐゴシック"/>
              </a:endParaRPr>
            </a:p>
          </p:txBody>
        </p:sp>
        <p:sp>
          <p:nvSpPr>
            <p:cNvPr id="32" name="Llamada rectangular 27"/>
            <p:cNvSpPr>
              <a:spLocks noChangeArrowheads="1"/>
            </p:cNvSpPr>
            <p:nvPr/>
          </p:nvSpPr>
          <p:spPr bwMode="auto">
            <a:xfrm>
              <a:off x="3809" y="2587"/>
              <a:ext cx="958" cy="119"/>
            </a:xfrm>
            <a:prstGeom prst="wedgeRectCallout">
              <a:avLst>
                <a:gd name="adj1" fmla="val -20833"/>
                <a:gd name="adj2" fmla="val 79306"/>
              </a:avLst>
            </a:prstGeom>
            <a:gradFill rotWithShape="1">
              <a:gsLst>
                <a:gs pos="0">
                  <a:srgbClr val="333399"/>
                </a:gs>
                <a:gs pos="100000">
                  <a:srgbClr val="4070AA"/>
                </a:gs>
              </a:gsLst>
              <a:lin ang="5400000" scaled="1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defTabSz="457200"/>
              <a:r>
                <a:rPr lang="es-ES_tradnl" sz="1000" b="1" dirty="0" smtClean="0">
                  <a:solidFill>
                    <a:prstClr val="white"/>
                  </a:solidFill>
                  <a:latin typeface="TheSansCorrespondence" pitchFamily="34" charset="0"/>
                  <a:ea typeface="ＭＳ Ｐゴシック"/>
                </a:rPr>
                <a:t>Plan de Trabajo</a:t>
              </a:r>
              <a:endParaRPr lang="es-ES_tradnl" sz="1000" b="1" dirty="0">
                <a:solidFill>
                  <a:prstClr val="white"/>
                </a:solidFill>
                <a:latin typeface="TheSansCorrespondence" pitchFamily="34" charset="0"/>
                <a:ea typeface="ＭＳ Ｐゴシック"/>
              </a:endParaRPr>
            </a:p>
          </p:txBody>
        </p:sp>
      </p:grpSp>
      <p:grpSp>
        <p:nvGrpSpPr>
          <p:cNvPr id="33" name="Group 101"/>
          <p:cNvGrpSpPr>
            <a:grpSpLocks/>
          </p:cNvGrpSpPr>
          <p:nvPr/>
        </p:nvGrpSpPr>
        <p:grpSpPr bwMode="auto">
          <a:xfrm>
            <a:off x="5630881" y="800131"/>
            <a:ext cx="1584325" cy="217488"/>
            <a:chOff x="3809" y="2569"/>
            <a:chExt cx="998" cy="137"/>
          </a:xfrm>
        </p:grpSpPr>
        <p:sp>
          <p:nvSpPr>
            <p:cNvPr id="34" name="Llamada rectangular 26"/>
            <p:cNvSpPr>
              <a:spLocks noChangeArrowheads="1"/>
            </p:cNvSpPr>
            <p:nvPr/>
          </p:nvSpPr>
          <p:spPr bwMode="auto">
            <a:xfrm>
              <a:off x="3849" y="2569"/>
              <a:ext cx="958" cy="119"/>
            </a:xfrm>
            <a:prstGeom prst="wedgeRectCallout">
              <a:avLst>
                <a:gd name="adj1" fmla="val -20833"/>
                <a:gd name="adj2" fmla="val 79306"/>
              </a:avLst>
            </a:prstGeom>
            <a:solidFill>
              <a:srgbClr val="D2F705"/>
            </a:soli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defTabSz="457200"/>
              <a:endParaRPr lang="es-ES">
                <a:solidFill>
                  <a:srgbClr val="FFFFFF"/>
                </a:solidFill>
                <a:latin typeface="Calibri"/>
                <a:ea typeface="ＭＳ Ｐゴシック"/>
              </a:endParaRPr>
            </a:p>
          </p:txBody>
        </p:sp>
        <p:sp>
          <p:nvSpPr>
            <p:cNvPr id="35" name="Llamada rectangular 27"/>
            <p:cNvSpPr>
              <a:spLocks noChangeArrowheads="1"/>
            </p:cNvSpPr>
            <p:nvPr/>
          </p:nvSpPr>
          <p:spPr bwMode="auto">
            <a:xfrm>
              <a:off x="3809" y="2587"/>
              <a:ext cx="958" cy="119"/>
            </a:xfrm>
            <a:prstGeom prst="wedgeRectCallout">
              <a:avLst>
                <a:gd name="adj1" fmla="val -20833"/>
                <a:gd name="adj2" fmla="val 79306"/>
              </a:avLst>
            </a:prstGeom>
            <a:gradFill rotWithShape="1">
              <a:gsLst>
                <a:gs pos="0">
                  <a:srgbClr val="333399"/>
                </a:gs>
                <a:gs pos="100000">
                  <a:srgbClr val="4070AA"/>
                </a:gs>
              </a:gsLst>
              <a:lin ang="5400000" scaled="1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defTabSz="457200"/>
              <a:r>
                <a:rPr lang="es-ES_tradnl" sz="1000" b="1" dirty="0" smtClean="0">
                  <a:solidFill>
                    <a:prstClr val="white"/>
                  </a:solidFill>
                  <a:latin typeface="TheSansCorrespondence" pitchFamily="34" charset="0"/>
                  <a:ea typeface="ＭＳ Ｐゴシック"/>
                </a:rPr>
                <a:t>Puntos de Atención</a:t>
              </a:r>
              <a:endParaRPr lang="es-ES_tradnl" sz="1000" b="1" dirty="0">
                <a:solidFill>
                  <a:prstClr val="white"/>
                </a:solidFill>
                <a:latin typeface="TheSansCorrespondence" pitchFamily="34" charset="0"/>
                <a:ea typeface="ＭＳ Ｐゴシック"/>
              </a:endParaRPr>
            </a:p>
          </p:txBody>
        </p:sp>
      </p:grpSp>
      <p:sp>
        <p:nvSpPr>
          <p:cNvPr id="36" name="Rectangle 16"/>
          <p:cNvSpPr>
            <a:spLocks noChangeArrowheads="1"/>
          </p:cNvSpPr>
          <p:nvPr/>
        </p:nvSpPr>
        <p:spPr bwMode="auto">
          <a:xfrm>
            <a:off x="5652120" y="116632"/>
            <a:ext cx="1476000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defTabSz="457200"/>
            <a:r>
              <a:rPr lang="es-AR" sz="1000" b="1" dirty="0" smtClean="0">
                <a:solidFill>
                  <a:srgbClr val="1F497D"/>
                </a:solidFill>
                <a:latin typeface="TheSansCorrespondence" pitchFamily="34" charset="0"/>
                <a:ea typeface="ＭＳ Ｐゴシック"/>
              </a:rPr>
              <a:t>Fechas del Proyecto</a:t>
            </a:r>
            <a:endParaRPr lang="es-AR" sz="1000" b="1" dirty="0">
              <a:solidFill>
                <a:srgbClr val="1F497D"/>
              </a:solidFill>
              <a:latin typeface="TheSansCorrespondence" pitchFamily="34" charset="0"/>
              <a:ea typeface="ＭＳ Ｐゴシック"/>
            </a:endParaRPr>
          </a:p>
        </p:txBody>
      </p:sp>
      <p:sp>
        <p:nvSpPr>
          <p:cNvPr id="37" name="Rectangle 16"/>
          <p:cNvSpPr>
            <a:spLocks noChangeArrowheads="1"/>
          </p:cNvSpPr>
          <p:nvPr/>
        </p:nvSpPr>
        <p:spPr bwMode="auto">
          <a:xfrm>
            <a:off x="6114648" y="315022"/>
            <a:ext cx="1265664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defTabSz="457200"/>
            <a:r>
              <a:rPr lang="es-AR" sz="1000" b="1" dirty="0" smtClean="0">
                <a:solidFill>
                  <a:srgbClr val="1F497D"/>
                </a:solidFill>
                <a:latin typeface="TheSansCorrespondence" pitchFamily="34" charset="0"/>
                <a:ea typeface="ＭＳ Ｐゴシック"/>
              </a:rPr>
              <a:t>Inicio</a:t>
            </a:r>
            <a:r>
              <a:rPr lang="es-AR" sz="1000" b="1" dirty="0" smtClean="0">
                <a:solidFill>
                  <a:srgbClr val="1F497D"/>
                </a:solidFill>
                <a:latin typeface="TheSansCorrespondence" pitchFamily="34" charset="0"/>
                <a:ea typeface="ＭＳ Ｐゴシック"/>
              </a:rPr>
              <a:t>: 18/03/2016 </a:t>
            </a:r>
            <a:endParaRPr lang="es-AR" sz="1000" b="1" dirty="0" smtClean="0">
              <a:solidFill>
                <a:srgbClr val="1F497D"/>
              </a:solidFill>
              <a:latin typeface="TheSansCorrespondence" pitchFamily="34" charset="0"/>
              <a:ea typeface="ＭＳ Ｐゴシック"/>
            </a:endParaRPr>
          </a:p>
        </p:txBody>
      </p:sp>
      <p:sp>
        <p:nvSpPr>
          <p:cNvPr id="38" name="Rectangle 16"/>
          <p:cNvSpPr>
            <a:spLocks noChangeArrowheads="1"/>
          </p:cNvSpPr>
          <p:nvPr/>
        </p:nvSpPr>
        <p:spPr bwMode="auto">
          <a:xfrm>
            <a:off x="5652120" y="522170"/>
            <a:ext cx="1728192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defTabSz="457200"/>
            <a:r>
              <a:rPr lang="es-AR" sz="1000" b="1" dirty="0" smtClean="0">
                <a:solidFill>
                  <a:srgbClr val="1F497D"/>
                </a:solidFill>
                <a:latin typeface="TheSansCorrespondence" pitchFamily="34" charset="0"/>
                <a:ea typeface="ＭＳ Ｐゴシック"/>
              </a:rPr>
              <a:t>Fin Estimado</a:t>
            </a:r>
            <a:r>
              <a:rPr lang="es-AR" sz="1000" b="1" dirty="0" smtClean="0">
                <a:solidFill>
                  <a:srgbClr val="1F497D"/>
                </a:solidFill>
                <a:latin typeface="TheSansCorrespondence" pitchFamily="34" charset="0"/>
                <a:ea typeface="ＭＳ Ｐゴシック"/>
              </a:rPr>
              <a:t>:  26/11/2016</a:t>
            </a:r>
            <a:endParaRPr lang="es-AR" sz="1000" b="1" dirty="0">
              <a:solidFill>
                <a:srgbClr val="1F497D"/>
              </a:solidFill>
              <a:latin typeface="TheSansCorrespondence" pitchFamily="34" charset="0"/>
              <a:ea typeface="ＭＳ Ｐゴシック"/>
            </a:endParaRPr>
          </a:p>
        </p:txBody>
      </p:sp>
      <p:sp>
        <p:nvSpPr>
          <p:cNvPr id="39" name="Rectangle 16"/>
          <p:cNvSpPr>
            <a:spLocks noChangeArrowheads="1"/>
          </p:cNvSpPr>
          <p:nvPr/>
        </p:nvSpPr>
        <p:spPr bwMode="auto">
          <a:xfrm>
            <a:off x="7375996" y="322487"/>
            <a:ext cx="1476000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defTabSz="457200"/>
            <a:r>
              <a:rPr lang="es-AR" sz="1000" b="1" dirty="0" smtClean="0">
                <a:solidFill>
                  <a:srgbClr val="1F497D"/>
                </a:solidFill>
                <a:latin typeface="TheSansCorrespondence" pitchFamily="34" charset="0"/>
                <a:ea typeface="ＭＳ Ｐゴシック"/>
              </a:rPr>
              <a:t>Esperado:</a:t>
            </a:r>
          </a:p>
        </p:txBody>
      </p:sp>
      <p:sp>
        <p:nvSpPr>
          <p:cNvPr id="40" name="Rectangle 16"/>
          <p:cNvSpPr>
            <a:spLocks noChangeArrowheads="1"/>
          </p:cNvSpPr>
          <p:nvPr/>
        </p:nvSpPr>
        <p:spPr bwMode="auto">
          <a:xfrm>
            <a:off x="7679268" y="522170"/>
            <a:ext cx="508372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defTabSz="457200"/>
            <a:r>
              <a:rPr lang="es-AR" sz="1000" b="1" dirty="0" smtClean="0">
                <a:solidFill>
                  <a:srgbClr val="1F497D"/>
                </a:solidFill>
                <a:latin typeface="TheSansCorrespondence" pitchFamily="34" charset="0"/>
                <a:ea typeface="ＭＳ Ｐゴシック"/>
              </a:rPr>
              <a:t>Real:</a:t>
            </a:r>
            <a:endParaRPr lang="es-AR" sz="1000" b="1" dirty="0">
              <a:solidFill>
                <a:srgbClr val="1F497D"/>
              </a:solidFill>
              <a:latin typeface="TheSansCorrespondence" pitchFamily="34" charset="0"/>
              <a:ea typeface="ＭＳ Ｐゴシック"/>
            </a:endParaRPr>
          </a:p>
        </p:txBody>
      </p:sp>
      <p:sp>
        <p:nvSpPr>
          <p:cNvPr id="47" name="46 Rectángulo redondeado"/>
          <p:cNvSpPr/>
          <p:nvPr/>
        </p:nvSpPr>
        <p:spPr>
          <a:xfrm>
            <a:off x="539552" y="1412776"/>
            <a:ext cx="4536504" cy="122413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Este campo se completa con el gráfico del campo Plan a alto nivel que se encuentra en el Acta de proyecto</a:t>
            </a:r>
            <a:endParaRPr lang="es-AR" sz="1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8" name="47 Rectángulo redondeado"/>
          <p:cNvSpPr/>
          <p:nvPr/>
        </p:nvSpPr>
        <p:spPr>
          <a:xfrm>
            <a:off x="539552" y="3645024"/>
            <a:ext cx="4608512" cy="93610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Este campo se completa con el conjunto de actividades de los entregables que al momento del informe se están trabajando con sus correspondientes fechas compromiso. </a:t>
            </a:r>
          </a:p>
        </p:txBody>
      </p:sp>
      <p:sp>
        <p:nvSpPr>
          <p:cNvPr id="51" name="50 Rectángulo redondeado"/>
          <p:cNvSpPr/>
          <p:nvPr/>
        </p:nvSpPr>
        <p:spPr>
          <a:xfrm>
            <a:off x="-3636912" y="3140968"/>
            <a:ext cx="3852936" cy="172819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AR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Ejemplo:  </a:t>
            </a:r>
          </a:p>
          <a:p>
            <a:pPr>
              <a:buFontTx/>
              <a:buChar char="-"/>
            </a:pPr>
            <a:r>
              <a:rPr lang="es-AR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Documento de diseño  (05-06-16) </a:t>
            </a:r>
          </a:p>
          <a:p>
            <a:pPr marL="542925" lvl="1" indent="-85725" fontAlgn="base">
              <a:lnSpc>
                <a:spcPct val="85000"/>
              </a:lnSpc>
              <a:spcBef>
                <a:spcPct val="20000"/>
              </a:spcBef>
              <a:spcAft>
                <a:spcPct val="15000"/>
              </a:spcAft>
              <a:buFont typeface="Wingdings" pitchFamily="2" charset="2"/>
              <a:buChar char="ü"/>
            </a:pPr>
            <a:r>
              <a:rPr lang="es-AR" sz="900" dirty="0" smtClean="0">
                <a:solidFill>
                  <a:schemeClr val="tx1"/>
                </a:solidFill>
                <a:latin typeface="Arial" pitchFamily="34" charset="0"/>
                <a:ea typeface="ＭＳ Ｐゴシック"/>
                <a:cs typeface="Arial" pitchFamily="34" charset="0"/>
              </a:rPr>
              <a:t> Finalizó  la definición de los componentes que presentará la arquitectura de la solución propuesta. (04-05-16)</a:t>
            </a:r>
          </a:p>
          <a:p>
            <a:pPr marL="542925" lvl="1" indent="-85725" fontAlgn="base">
              <a:lnSpc>
                <a:spcPct val="85000"/>
              </a:lnSpc>
              <a:spcBef>
                <a:spcPct val="20000"/>
              </a:spcBef>
              <a:spcAft>
                <a:spcPct val="15000"/>
              </a:spcAft>
              <a:buFont typeface="Wingdings" pitchFamily="2" charset="2"/>
              <a:buChar char="ü"/>
            </a:pPr>
            <a:r>
              <a:rPr lang="es-AR" sz="900" dirty="0" smtClean="0">
                <a:solidFill>
                  <a:schemeClr val="tx1"/>
                </a:solidFill>
                <a:latin typeface="Arial" pitchFamily="34" charset="0"/>
                <a:ea typeface="ＭＳ Ｐゴシック"/>
                <a:cs typeface="Arial" pitchFamily="34" charset="0"/>
              </a:rPr>
              <a:t>Continúa la elaboración del documento con  las definiciones del comportamiento y las especificaciones funcionales de las integraciones con los otros sistemas  </a:t>
            </a:r>
          </a:p>
          <a:p>
            <a:pPr marL="85725" lvl="0" indent="-85725" fontAlgn="base">
              <a:lnSpc>
                <a:spcPct val="85000"/>
              </a:lnSpc>
              <a:spcBef>
                <a:spcPct val="20000"/>
              </a:spcBef>
              <a:spcAft>
                <a:spcPct val="15000"/>
              </a:spcAft>
            </a:pPr>
            <a:r>
              <a:rPr lang="es-AR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- Sprint 1 – </a:t>
            </a:r>
            <a:r>
              <a:rPr lang="es-AR" sz="10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Dashboard</a:t>
            </a:r>
            <a:r>
              <a:rPr lang="es-AR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de administración (07-06-16)</a:t>
            </a:r>
          </a:p>
          <a:p>
            <a:pPr lvl="1">
              <a:buFont typeface="Wingdings" pitchFamily="2" charset="2"/>
              <a:buChar char="ü"/>
            </a:pPr>
            <a:r>
              <a:rPr lang="es-ES_tradnl" sz="900" dirty="0" smtClean="0">
                <a:solidFill>
                  <a:schemeClr val="tx1"/>
                </a:solidFill>
                <a:latin typeface="Arial" pitchFamily="34" charset="0"/>
                <a:ea typeface="ＭＳ Ｐゴシック"/>
                <a:cs typeface="Arial" pitchFamily="34" charset="0"/>
              </a:rPr>
              <a:t>Continúa la recolección de requerimientos funcionales  que permitan dar inicio al desarrollo </a:t>
            </a:r>
          </a:p>
          <a:p>
            <a:pPr>
              <a:buFontTx/>
              <a:buChar char="-"/>
            </a:pPr>
            <a:endParaRPr lang="es-AR" sz="1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>
              <a:buFontTx/>
              <a:buChar char="-"/>
            </a:pPr>
            <a:endParaRPr lang="es-AR" sz="1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2" name="51 Rectángulo redondeado"/>
          <p:cNvSpPr/>
          <p:nvPr/>
        </p:nvSpPr>
        <p:spPr>
          <a:xfrm>
            <a:off x="5724128" y="1412776"/>
            <a:ext cx="3168352" cy="93610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Este campo se debe completar con riesgos e </a:t>
            </a:r>
            <a:r>
              <a:rPr lang="es-AR" sz="10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issues</a:t>
            </a:r>
            <a:r>
              <a:rPr lang="es-AR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que al momento de presentar el informe se están gestionando. Cada riesgo o </a:t>
            </a:r>
            <a:r>
              <a:rPr lang="es-AR" sz="10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issue</a:t>
            </a:r>
            <a:r>
              <a:rPr lang="es-AR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deberá mencionar el impacto que generará en el proyecto</a:t>
            </a:r>
          </a:p>
        </p:txBody>
      </p:sp>
      <p:sp>
        <p:nvSpPr>
          <p:cNvPr id="53" name="52 Rectángulo redondeado"/>
          <p:cNvSpPr/>
          <p:nvPr/>
        </p:nvSpPr>
        <p:spPr>
          <a:xfrm>
            <a:off x="9144000" y="1052736"/>
            <a:ext cx="3348880" cy="18002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AR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Ejemplo:  </a:t>
            </a:r>
          </a:p>
          <a:p>
            <a:r>
              <a:rPr lang="es-AR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- </a:t>
            </a:r>
            <a:r>
              <a:rPr lang="es-AR" sz="10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Riesgo</a:t>
            </a:r>
            <a:r>
              <a:rPr lang="es-AR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:  Retraso en el circuito de compra del dispositivo </a:t>
            </a:r>
            <a:r>
              <a:rPr lang="es-AR" sz="10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android</a:t>
            </a:r>
            <a:r>
              <a:rPr lang="es-AR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para el desarrollo del producto. Al día de hoy no se ha podido avanzar en el proceso de aprobación para la compra y es posible que pueda surgir retraso en el inicio del desarrollo. (Impacto: Alto. Probabilidad de Ocurrencia Alta) </a:t>
            </a:r>
          </a:p>
          <a:p>
            <a:r>
              <a:rPr lang="es-AR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- </a:t>
            </a:r>
            <a:r>
              <a:rPr lang="es-AR" sz="1000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Issue</a:t>
            </a:r>
            <a:r>
              <a:rPr lang="es-AR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: Continuos cambios de prioridades para el desarrollo del  sprint 1 (Impacto: Alto)                </a:t>
            </a:r>
          </a:p>
        </p:txBody>
      </p:sp>
      <p:cxnSp>
        <p:nvCxnSpPr>
          <p:cNvPr id="57" name="56 Conector recto de flecha"/>
          <p:cNvCxnSpPr/>
          <p:nvPr/>
        </p:nvCxnSpPr>
        <p:spPr>
          <a:xfrm flipH="1">
            <a:off x="8748512" y="1916832"/>
            <a:ext cx="432000" cy="0"/>
          </a:xfrm>
          <a:prstGeom prst="straightConnector1">
            <a:avLst/>
          </a:prstGeom>
          <a:ln w="34925">
            <a:headEnd type="none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59 Rectángulo redondeado"/>
          <p:cNvSpPr/>
          <p:nvPr/>
        </p:nvSpPr>
        <p:spPr>
          <a:xfrm>
            <a:off x="5796136" y="4221088"/>
            <a:ext cx="2880320" cy="100811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Este campo se completa con el contenido del campo Objetivo del proyecto del Acta de proyecto o Project </a:t>
            </a:r>
            <a:r>
              <a:rPr lang="es-AR" sz="10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Charter</a:t>
            </a:r>
            <a:endParaRPr lang="es-AR" sz="1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1" name="60 Conector recto de flecha"/>
          <p:cNvCxnSpPr>
            <a:endCxn id="48" idx="1"/>
          </p:cNvCxnSpPr>
          <p:nvPr/>
        </p:nvCxnSpPr>
        <p:spPr>
          <a:xfrm flipV="1">
            <a:off x="179512" y="4113076"/>
            <a:ext cx="360040" cy="36004"/>
          </a:xfrm>
          <a:prstGeom prst="straightConnector1">
            <a:avLst/>
          </a:prstGeom>
          <a:ln w="34925">
            <a:headEnd type="none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63 Rectángulo"/>
          <p:cNvSpPr/>
          <p:nvPr/>
        </p:nvSpPr>
        <p:spPr>
          <a:xfrm>
            <a:off x="5639420" y="5584613"/>
            <a:ext cx="3325068" cy="1156755"/>
          </a:xfrm>
          <a:prstGeom prst="rect">
            <a:avLst/>
          </a:prstGeom>
          <a:noFill/>
          <a:ln w="28575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65" name="Group 95"/>
          <p:cNvGrpSpPr>
            <a:grpSpLocks/>
          </p:cNvGrpSpPr>
          <p:nvPr/>
        </p:nvGrpSpPr>
        <p:grpSpPr bwMode="auto">
          <a:xfrm>
            <a:off x="5639420" y="5373216"/>
            <a:ext cx="1584325" cy="217487"/>
            <a:chOff x="3809" y="2569"/>
            <a:chExt cx="998" cy="137"/>
          </a:xfrm>
        </p:grpSpPr>
        <p:sp>
          <p:nvSpPr>
            <p:cNvPr id="66" name="Llamada rectangular 26"/>
            <p:cNvSpPr>
              <a:spLocks noChangeArrowheads="1"/>
            </p:cNvSpPr>
            <p:nvPr/>
          </p:nvSpPr>
          <p:spPr bwMode="auto">
            <a:xfrm>
              <a:off x="3849" y="2569"/>
              <a:ext cx="958" cy="119"/>
            </a:xfrm>
            <a:prstGeom prst="wedgeRectCallout">
              <a:avLst>
                <a:gd name="adj1" fmla="val -20833"/>
                <a:gd name="adj2" fmla="val 79306"/>
              </a:avLst>
            </a:prstGeom>
            <a:solidFill>
              <a:srgbClr val="D2F705"/>
            </a:soli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defTabSz="457200"/>
              <a:endParaRPr lang="es-ES">
                <a:solidFill>
                  <a:srgbClr val="FFFFFF"/>
                </a:solidFill>
                <a:latin typeface="Calibri"/>
                <a:ea typeface="ＭＳ Ｐゴシック"/>
              </a:endParaRPr>
            </a:p>
          </p:txBody>
        </p:sp>
        <p:sp>
          <p:nvSpPr>
            <p:cNvPr id="67" name="Llamada rectangular 27"/>
            <p:cNvSpPr>
              <a:spLocks noChangeArrowheads="1"/>
            </p:cNvSpPr>
            <p:nvPr/>
          </p:nvSpPr>
          <p:spPr bwMode="auto">
            <a:xfrm>
              <a:off x="3809" y="2587"/>
              <a:ext cx="958" cy="119"/>
            </a:xfrm>
            <a:prstGeom prst="wedgeRectCallout">
              <a:avLst>
                <a:gd name="adj1" fmla="val -20833"/>
                <a:gd name="adj2" fmla="val 79306"/>
              </a:avLst>
            </a:prstGeom>
            <a:gradFill rotWithShape="1">
              <a:gsLst>
                <a:gs pos="0">
                  <a:srgbClr val="333399"/>
                </a:gs>
                <a:gs pos="100000">
                  <a:srgbClr val="4070AA"/>
                </a:gs>
              </a:gsLst>
              <a:lin ang="5400000" scaled="1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defTabSz="457200"/>
              <a:r>
                <a:rPr lang="es-ES_tradnl" sz="1000" b="1" dirty="0" smtClean="0">
                  <a:solidFill>
                    <a:prstClr val="white"/>
                  </a:solidFill>
                  <a:latin typeface="TheSansCorrespondence" pitchFamily="34" charset="0"/>
                  <a:ea typeface="ＭＳ Ｐゴシック"/>
                </a:rPr>
                <a:t>Objetivo del Producto</a:t>
              </a:r>
              <a:endParaRPr lang="es-ES_tradnl" sz="1000" b="1" dirty="0">
                <a:solidFill>
                  <a:prstClr val="white"/>
                </a:solidFill>
                <a:latin typeface="TheSansCorrespondence" pitchFamily="34" charset="0"/>
                <a:ea typeface="ＭＳ Ｐゴシック"/>
              </a:endParaRPr>
            </a:p>
          </p:txBody>
        </p:sp>
      </p:grpSp>
      <p:sp>
        <p:nvSpPr>
          <p:cNvPr id="68" name="67 Rectángulo redondeado"/>
          <p:cNvSpPr/>
          <p:nvPr/>
        </p:nvSpPr>
        <p:spPr>
          <a:xfrm>
            <a:off x="5804675" y="5661248"/>
            <a:ext cx="2880320" cy="100811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Este campo se completa con el contenido del campo Objetivo del producto del Acta de proyecto o Project </a:t>
            </a:r>
            <a:r>
              <a:rPr lang="es-AR" sz="10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Charter</a:t>
            </a:r>
            <a:endParaRPr lang="es-AR" sz="1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9" name="68 Rectángulo redondeado"/>
          <p:cNvSpPr/>
          <p:nvPr/>
        </p:nvSpPr>
        <p:spPr>
          <a:xfrm>
            <a:off x="467544" y="6093296"/>
            <a:ext cx="4680520" cy="57606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Este campo se completa con información relacionada a decisiones claves que tiene que tomar el equipo de trabajo para disminuir el impacto y desvíos en el avance del proyecto. </a:t>
            </a:r>
          </a:p>
        </p:txBody>
      </p:sp>
      <p:sp>
        <p:nvSpPr>
          <p:cNvPr id="71" name="70 Rectángulo redondeado"/>
          <p:cNvSpPr/>
          <p:nvPr/>
        </p:nvSpPr>
        <p:spPr>
          <a:xfrm>
            <a:off x="-3492896" y="5949280"/>
            <a:ext cx="3635896" cy="9087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AR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Ejemplo:  </a:t>
            </a:r>
          </a:p>
          <a:p>
            <a:pPr>
              <a:buFontTx/>
              <a:buChar char="-"/>
            </a:pPr>
            <a:r>
              <a:rPr lang="es-AR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Será necesario tomar la decisión si se continuará con la investigación de la tecnología elegida o se seleccionará una tecnología conocida para evitar mayores retrasos de los tiempos comprometidos</a:t>
            </a:r>
          </a:p>
        </p:txBody>
      </p:sp>
      <p:cxnSp>
        <p:nvCxnSpPr>
          <p:cNvPr id="72" name="71 Conector recto de flecha"/>
          <p:cNvCxnSpPr>
            <a:stCxn id="71" idx="3"/>
            <a:endCxn id="69" idx="1"/>
          </p:cNvCxnSpPr>
          <p:nvPr/>
        </p:nvCxnSpPr>
        <p:spPr>
          <a:xfrm flipV="1">
            <a:off x="143000" y="6381328"/>
            <a:ext cx="324544" cy="22312"/>
          </a:xfrm>
          <a:prstGeom prst="straightConnector1">
            <a:avLst/>
          </a:prstGeom>
          <a:ln w="34925">
            <a:headEnd type="none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101 Conector recto de flecha"/>
          <p:cNvCxnSpPr>
            <a:endCxn id="16" idx="1"/>
          </p:cNvCxnSpPr>
          <p:nvPr/>
        </p:nvCxnSpPr>
        <p:spPr>
          <a:xfrm flipH="1" flipV="1">
            <a:off x="7380312" y="763619"/>
            <a:ext cx="1763688" cy="2593373"/>
          </a:xfrm>
          <a:prstGeom prst="straightConnector1">
            <a:avLst/>
          </a:prstGeom>
          <a:ln w="34925">
            <a:headEnd type="none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103 Rectángulo redondeado"/>
          <p:cNvSpPr/>
          <p:nvPr/>
        </p:nvSpPr>
        <p:spPr>
          <a:xfrm>
            <a:off x="9144000" y="3212976"/>
            <a:ext cx="3636912" cy="64807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AR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Esta sección se completa con fecha inicio y fecha fin obtenidas del cronograma o línea base. Y el avance esperado y real se completan con los porcentajes obtenidos de las columnas correspondientes del cronograma. </a:t>
            </a:r>
          </a:p>
        </p:txBody>
      </p:sp>
      <p:pic>
        <p:nvPicPr>
          <p:cNvPr id="108" name="Picture 493"/>
          <p:cNvPicPr preferRelativeResize="0"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339510" y="5967561"/>
            <a:ext cx="27305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9" name="Picture 4"/>
          <p:cNvPicPr preferRelativeResize="0"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71558" y="5967561"/>
            <a:ext cx="27305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0" name="Picture 23"/>
          <p:cNvPicPr preferRelativeResize="0"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203606" y="5967561"/>
            <a:ext cx="27305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3" name="Picture 23"/>
          <p:cNvPicPr preferRelativeResize="0"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619430" y="202709"/>
            <a:ext cx="27305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640</TotalTime>
  <Words>584</Words>
  <Application>Microsoft Office PowerPoint</Application>
  <PresentationFormat>On-screen Show (4:3)</PresentationFormat>
  <Paragraphs>67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Tema de Office</vt:lpstr>
      <vt:lpstr>Tablero de Control Integral</vt:lpstr>
      <vt:lpstr>Tablero de control integrado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GSalem</dc:creator>
  <cp:lastModifiedBy>Juan Facundo Obregon</cp:lastModifiedBy>
  <cp:revision>9</cp:revision>
  <dcterms:created xsi:type="dcterms:W3CDTF">2016-03-02T14:29:53Z</dcterms:created>
  <dcterms:modified xsi:type="dcterms:W3CDTF">2016-05-09T22:28:34Z</dcterms:modified>
</cp:coreProperties>
</file>