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9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4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0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5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0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2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5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5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93BC-3794-4994-AF1C-9EDE0D76EB28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7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Tablero de Control Integral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Informe de Seguimiento del 20/05/16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374848" y="18864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s-ES_tradnl" sz="2400" b="1" kern="0" dirty="0" smtClean="0">
                <a:solidFill>
                  <a:srgbClr val="61B8CD"/>
                </a:solidFill>
                <a:latin typeface="Telefonica Headline Light"/>
              </a:rPr>
              <a:t>Tablero de control integrado</a:t>
            </a:r>
            <a:endParaRPr lang="es-AR" sz="2400" dirty="0"/>
          </a:p>
        </p:txBody>
      </p:sp>
      <p:graphicFrame>
        <p:nvGraphicFramePr>
          <p:cNvPr id="8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212370"/>
              </p:ext>
            </p:extLst>
          </p:nvPr>
        </p:nvGraphicFramePr>
        <p:xfrm>
          <a:off x="2411760" y="1654336"/>
          <a:ext cx="6048672" cy="41045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1366"/>
                <a:gridCol w="1279527"/>
                <a:gridCol w="1279527"/>
                <a:gridCol w="1046886"/>
                <a:gridCol w="1221366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Cinthia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Montañez</a:t>
                      </a: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S. Balduzzi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P. </a:t>
                      </a: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Abramowicz</a:t>
                      </a:r>
                      <a:endParaRPr kumimoji="0" lang="it-IT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heSansCorrespondence" pitchFamily="34" charset="0"/>
                        <a:ea typeface="ＭＳ Ｐゴシック"/>
                        <a:cs typeface="ＭＳ Ｐゴシック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Etapa 1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Acta de proyecto 75%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Documento WBS 100%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Gantt del proyecto 100%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Matriz de Habilidades y competencias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Matriz de  Roles y Responsabilidades 100%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Matriz de comunicaciones 100%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Matriz de costos del proyecto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Documento Tabla de Riesgos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50%</a:t>
                      </a: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Etapa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Documentación de Relevamiento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15-Jun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Documentación de Casos de Uso de Negocio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15-Jun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Documentación de Arquitectura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15-Jun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Documentación de Diseño de Interfaces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15-Jun</a:t>
                      </a:r>
                    </a:p>
                  </a:txBody>
                  <a:tcPr marL="0" marR="0" marT="36000" marB="360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Cierre 31-Oct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13%</a:t>
                      </a:r>
                    </a:p>
                  </a:txBody>
                  <a:tcPr marL="0" marR="0" marT="36000" marB="360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4 Tabla"/>
          <p:cNvGraphicFramePr>
            <a:graphicFrameLocks noGrp="1"/>
          </p:cNvGraphicFramePr>
          <p:nvPr/>
        </p:nvGraphicFramePr>
        <p:xfrm>
          <a:off x="2411760" y="1052736"/>
          <a:ext cx="6048672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7790"/>
                <a:gridCol w="1287790"/>
                <a:gridCol w="1229253"/>
                <a:gridCol w="1053619"/>
                <a:gridCol w="119022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RESPONSABLE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DOCENTES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SITUACIÓN </a:t>
                      </a:r>
                    </a:p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PRÓXIMO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 </a:t>
                      </a:r>
                    </a:p>
                    <a:p>
                      <a:pPr algn="ctr"/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HITO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elefonica Text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OBJETIVO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elefonica Text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AutoShape 1798"/>
          <p:cNvSpPr>
            <a:spLocks noChangeArrowheads="1"/>
          </p:cNvSpPr>
          <p:nvPr/>
        </p:nvSpPr>
        <p:spPr bwMode="auto">
          <a:xfrm>
            <a:off x="179512" y="1502315"/>
            <a:ext cx="8758373" cy="4518973"/>
          </a:xfrm>
          <a:prstGeom prst="flowChartAlternateProcess">
            <a:avLst/>
          </a:prstGeom>
          <a:noFill/>
          <a:ln w="1905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s-AR" sz="700" b="1" dirty="0">
              <a:solidFill>
                <a:srgbClr val="D0F500"/>
              </a:solidFill>
              <a:latin typeface="Telefonica Text" pitchFamily="2" charset="0"/>
            </a:endParaRPr>
          </a:p>
        </p:txBody>
      </p:sp>
      <p:sp>
        <p:nvSpPr>
          <p:cNvPr id="11" name="AutoShape 1110">
            <a:hlinkClick r:id="" action="ppaction://noaction"/>
          </p:cNvPr>
          <p:cNvSpPr>
            <a:spLocks noChangeArrowheads="1"/>
          </p:cNvSpPr>
          <p:nvPr/>
        </p:nvSpPr>
        <p:spPr bwMode="blackWhite">
          <a:xfrm>
            <a:off x="224735" y="3518913"/>
            <a:ext cx="2166937" cy="487367"/>
          </a:xfrm>
          <a:prstGeom prst="flowChartAlternateProcess">
            <a:avLst/>
          </a:prstGeom>
          <a:solidFill>
            <a:srgbClr val="D0F500"/>
          </a:solidFill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7D9300"/>
            </a:prstShdw>
          </a:effectLst>
        </p:spPr>
        <p:txBody>
          <a:bodyPr lIns="45720" tIns="36000" rIns="45720" bIns="36000" anchor="ctr"/>
          <a:lstStyle/>
          <a:p>
            <a:r>
              <a:rPr lang="es-ES" sz="1400" b="1" dirty="0" smtClean="0">
                <a:solidFill>
                  <a:srgbClr val="003399"/>
                </a:solidFill>
                <a:latin typeface="Telefonica Headline Light" pitchFamily="2" charset="0"/>
              </a:rPr>
              <a:t>Sistema Adaptativo de Formación Educativa</a:t>
            </a:r>
          </a:p>
        </p:txBody>
      </p:sp>
      <p:pic>
        <p:nvPicPr>
          <p:cNvPr id="27" name="Picture 2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86192" y="3518913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58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3 Rectángulo"/>
          <p:cNvSpPr/>
          <p:nvPr/>
        </p:nvSpPr>
        <p:spPr>
          <a:xfrm>
            <a:off x="179512" y="1022034"/>
            <a:ext cx="5328592" cy="2046926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0" name="4 Rectángulo"/>
          <p:cNvSpPr/>
          <p:nvPr/>
        </p:nvSpPr>
        <p:spPr>
          <a:xfrm>
            <a:off x="179512" y="3377090"/>
            <a:ext cx="5328592" cy="2284158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5 Rectángulo"/>
          <p:cNvSpPr/>
          <p:nvPr/>
        </p:nvSpPr>
        <p:spPr>
          <a:xfrm>
            <a:off x="179512" y="5949280"/>
            <a:ext cx="5328592" cy="792088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2" name="6 Rectángulo"/>
          <p:cNvSpPr/>
          <p:nvPr/>
        </p:nvSpPr>
        <p:spPr>
          <a:xfrm>
            <a:off x="5616821" y="3383253"/>
            <a:ext cx="3325068" cy="693819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3" name="8 Rectángulo"/>
          <p:cNvSpPr/>
          <p:nvPr/>
        </p:nvSpPr>
        <p:spPr>
          <a:xfrm>
            <a:off x="5630881" y="1022034"/>
            <a:ext cx="3325068" cy="2046926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142875" y="161956"/>
            <a:ext cx="8878888" cy="598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134B75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endParaRPr lang="es-E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65" name="Redondear rectángulo de esquina diagonal 8"/>
          <p:cNvSpPr>
            <a:spLocks noChangeArrowheads="1"/>
          </p:cNvSpPr>
          <p:nvPr/>
        </p:nvSpPr>
        <p:spPr bwMode="auto">
          <a:xfrm>
            <a:off x="190500" y="229946"/>
            <a:ext cx="637084" cy="468000"/>
          </a:xfrm>
          <a:custGeom>
            <a:avLst/>
            <a:gdLst>
              <a:gd name="T0" fmla="*/ 390525 w 390525"/>
              <a:gd name="T1" fmla="*/ 181769 h 363537"/>
              <a:gd name="T2" fmla="*/ 195263 w 390525"/>
              <a:gd name="T3" fmla="*/ 363537 h 363537"/>
              <a:gd name="T4" fmla="*/ 0 w 390525"/>
              <a:gd name="T5" fmla="*/ 181769 h 363537"/>
              <a:gd name="T6" fmla="*/ 195263 w 390525"/>
              <a:gd name="T7" fmla="*/ 0 h 363537"/>
              <a:gd name="T8" fmla="*/ 0 60000 65536"/>
              <a:gd name="T9" fmla="*/ 1 60000 65536"/>
              <a:gd name="T10" fmla="*/ 2 60000 65536"/>
              <a:gd name="T11" fmla="*/ 3 60000 65536"/>
              <a:gd name="T12" fmla="*/ 17746 w 390525"/>
              <a:gd name="T13" fmla="*/ 17746 h 363537"/>
              <a:gd name="T14" fmla="*/ 372779 w 390525"/>
              <a:gd name="T15" fmla="*/ 345791 h 363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0525" h="363537">
                <a:moveTo>
                  <a:pt x="60591" y="0"/>
                </a:moveTo>
                <a:lnTo>
                  <a:pt x="390525" y="0"/>
                </a:lnTo>
                <a:lnTo>
                  <a:pt x="390525" y="302946"/>
                </a:lnTo>
                <a:cubicBezTo>
                  <a:pt x="390525" y="336409"/>
                  <a:pt x="363397" y="363536"/>
                  <a:pt x="329934" y="363537"/>
                </a:cubicBezTo>
                <a:lnTo>
                  <a:pt x="0" y="363537"/>
                </a:lnTo>
                <a:lnTo>
                  <a:pt x="0" y="60591"/>
                </a:lnTo>
                <a:cubicBezTo>
                  <a:pt x="0" y="27127"/>
                  <a:pt x="27127" y="0"/>
                  <a:pt x="60590" y="0"/>
                </a:cubicBezTo>
                <a:close/>
              </a:path>
            </a:pathLst>
          </a:custGeom>
          <a:solidFill>
            <a:srgbClr val="D2F70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38100" algn="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r>
              <a:rPr lang="es-ES" sz="1600" b="1" dirty="0">
                <a:solidFill>
                  <a:srgbClr val="003399"/>
                </a:solidFill>
                <a:latin typeface="Telefonica Headline Light" pitchFamily="2" charset="0"/>
              </a:rPr>
              <a:t>5508</a:t>
            </a:r>
          </a:p>
        </p:txBody>
      </p:sp>
      <p:sp>
        <p:nvSpPr>
          <p:cNvPr id="66" name="Rectángulo redondeado 12"/>
          <p:cNvSpPr>
            <a:spLocks noChangeArrowheads="1"/>
          </p:cNvSpPr>
          <p:nvPr/>
        </p:nvSpPr>
        <p:spPr bwMode="auto">
          <a:xfrm>
            <a:off x="911224" y="229946"/>
            <a:ext cx="2784475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38100" algn="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r>
              <a:rPr lang="es-ES" b="1" dirty="0" smtClean="0">
                <a:solidFill>
                  <a:srgbClr val="003399"/>
                </a:solidFill>
                <a:latin typeface="Telefonica Headline Light" pitchFamily="2" charset="0"/>
              </a:rPr>
              <a:t>SAFE</a:t>
            </a:r>
          </a:p>
        </p:txBody>
      </p:sp>
      <p:sp>
        <p:nvSpPr>
          <p:cNvPr id="67" name="Rectangle 16"/>
          <p:cNvSpPr>
            <a:spLocks noChangeArrowheads="1"/>
          </p:cNvSpPr>
          <p:nvPr/>
        </p:nvSpPr>
        <p:spPr bwMode="auto">
          <a:xfrm>
            <a:off x="3689350" y="116632"/>
            <a:ext cx="18720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Responsable </a:t>
            </a:r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de Proyecto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:</a:t>
            </a:r>
          </a:p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C. Montañez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68" name="Rectangle 189"/>
          <p:cNvSpPr>
            <a:spLocks noChangeArrowheads="1"/>
          </p:cNvSpPr>
          <p:nvPr/>
        </p:nvSpPr>
        <p:spPr bwMode="auto">
          <a:xfrm>
            <a:off x="3673996" y="404664"/>
            <a:ext cx="183410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err="1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Docentes:S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. </a:t>
            </a:r>
            <a:r>
              <a:rPr lang="es-AR" sz="1000" b="1" dirty="0" err="1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Balduzzi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 .</a:t>
            </a:r>
          </a:p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	 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    P. </a:t>
            </a:r>
            <a:r>
              <a:rPr lang="es-AR" sz="1000" b="1" dirty="0" err="1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Abramowicz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69" name="Rectangle 189"/>
          <p:cNvSpPr>
            <a:spLocks noChangeArrowheads="1"/>
          </p:cNvSpPr>
          <p:nvPr/>
        </p:nvSpPr>
        <p:spPr bwMode="auto">
          <a:xfrm>
            <a:off x="7138988" y="117506"/>
            <a:ext cx="1465262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Avance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70" name="Line 11"/>
          <p:cNvSpPr>
            <a:spLocks noChangeShapeType="1"/>
          </p:cNvSpPr>
          <p:nvPr/>
        </p:nvSpPr>
        <p:spPr bwMode="auto">
          <a:xfrm>
            <a:off x="7380312" y="161956"/>
            <a:ext cx="0" cy="601663"/>
          </a:xfrm>
          <a:prstGeom prst="line">
            <a:avLst/>
          </a:prstGeom>
          <a:noFill/>
          <a:ln w="12700">
            <a:solidFill>
              <a:srgbClr val="134B75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57200"/>
            <a:endParaRPr lang="en-US">
              <a:solidFill>
                <a:prstClr val="black"/>
              </a:solidFill>
              <a:ea typeface="ＭＳ Ｐゴシック"/>
            </a:endParaRPr>
          </a:p>
        </p:txBody>
      </p:sp>
      <p:sp>
        <p:nvSpPr>
          <p:cNvPr id="71" name="Line 11"/>
          <p:cNvSpPr>
            <a:spLocks noChangeShapeType="1"/>
          </p:cNvSpPr>
          <p:nvPr/>
        </p:nvSpPr>
        <p:spPr bwMode="auto">
          <a:xfrm>
            <a:off x="8532813" y="161956"/>
            <a:ext cx="0" cy="601663"/>
          </a:xfrm>
          <a:prstGeom prst="line">
            <a:avLst/>
          </a:prstGeom>
          <a:noFill/>
          <a:ln w="12700">
            <a:solidFill>
              <a:srgbClr val="134B75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57200"/>
            <a:endParaRPr lang="en-US">
              <a:solidFill>
                <a:prstClr val="black"/>
              </a:solidFill>
              <a:ea typeface="ＭＳ Ｐゴシック"/>
            </a:endParaRPr>
          </a:p>
        </p:txBody>
      </p:sp>
      <p:grpSp>
        <p:nvGrpSpPr>
          <p:cNvPr id="72" name="Group 89"/>
          <p:cNvGrpSpPr>
            <a:grpSpLocks/>
          </p:cNvGrpSpPr>
          <p:nvPr/>
        </p:nvGrpSpPr>
        <p:grpSpPr bwMode="auto">
          <a:xfrm>
            <a:off x="150813" y="3161314"/>
            <a:ext cx="1584325" cy="217488"/>
            <a:chOff x="3809" y="2569"/>
            <a:chExt cx="998" cy="137"/>
          </a:xfrm>
        </p:grpSpPr>
        <p:sp>
          <p:nvSpPr>
            <p:cNvPr id="73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74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Avances</a:t>
              </a:r>
            </a:p>
          </p:txBody>
        </p:sp>
      </p:grpSp>
      <p:grpSp>
        <p:nvGrpSpPr>
          <p:cNvPr id="75" name="Group 92"/>
          <p:cNvGrpSpPr>
            <a:grpSpLocks/>
          </p:cNvGrpSpPr>
          <p:nvPr/>
        </p:nvGrpSpPr>
        <p:grpSpPr bwMode="auto"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76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77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71" cy="117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Decisiones Importantes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grpSp>
        <p:nvGrpSpPr>
          <p:cNvPr id="78" name="Group 95"/>
          <p:cNvGrpSpPr>
            <a:grpSpLocks/>
          </p:cNvGrpSpPr>
          <p:nvPr/>
        </p:nvGrpSpPr>
        <p:grpSpPr bwMode="auto">
          <a:xfrm>
            <a:off x="5575920" y="3132740"/>
            <a:ext cx="1584325" cy="217487"/>
            <a:chOff x="3809" y="2569"/>
            <a:chExt cx="998" cy="137"/>
          </a:xfrm>
        </p:grpSpPr>
        <p:sp>
          <p:nvSpPr>
            <p:cNvPr id="79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0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Objetivo del Proyecto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grpSp>
        <p:nvGrpSpPr>
          <p:cNvPr id="81" name="Group 98"/>
          <p:cNvGrpSpPr>
            <a:grpSpLocks/>
          </p:cNvGrpSpPr>
          <p:nvPr/>
        </p:nvGrpSpPr>
        <p:grpSpPr bwMode="auto">
          <a:xfrm>
            <a:off x="150813" y="800131"/>
            <a:ext cx="1584325" cy="217488"/>
            <a:chOff x="3809" y="2569"/>
            <a:chExt cx="998" cy="137"/>
          </a:xfrm>
        </p:grpSpPr>
        <p:sp>
          <p:nvSpPr>
            <p:cNvPr id="82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3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Plan de Trabajo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grpSp>
        <p:nvGrpSpPr>
          <p:cNvPr id="84" name="Group 101"/>
          <p:cNvGrpSpPr>
            <a:grpSpLocks/>
          </p:cNvGrpSpPr>
          <p:nvPr/>
        </p:nvGrpSpPr>
        <p:grpSpPr bwMode="auto">
          <a:xfrm>
            <a:off x="5630881" y="800131"/>
            <a:ext cx="1584325" cy="217488"/>
            <a:chOff x="3809" y="2569"/>
            <a:chExt cx="998" cy="137"/>
          </a:xfrm>
        </p:grpSpPr>
        <p:sp>
          <p:nvSpPr>
            <p:cNvPr id="85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6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Puntos de Atención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sp>
        <p:nvSpPr>
          <p:cNvPr id="87" name="Rectangle 16"/>
          <p:cNvSpPr>
            <a:spLocks noChangeArrowheads="1"/>
          </p:cNvSpPr>
          <p:nvPr/>
        </p:nvSpPr>
        <p:spPr bwMode="auto">
          <a:xfrm>
            <a:off x="5652120" y="116632"/>
            <a:ext cx="14760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Fechas del Proyecto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88" name="Rectangle 16"/>
          <p:cNvSpPr>
            <a:spLocks noChangeArrowheads="1"/>
          </p:cNvSpPr>
          <p:nvPr/>
        </p:nvSpPr>
        <p:spPr bwMode="auto">
          <a:xfrm>
            <a:off x="6114648" y="315022"/>
            <a:ext cx="126566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Inicio: 18/03/2016 </a:t>
            </a:r>
          </a:p>
        </p:txBody>
      </p:sp>
      <p:sp>
        <p:nvSpPr>
          <p:cNvPr id="89" name="Rectangle 16"/>
          <p:cNvSpPr>
            <a:spLocks noChangeArrowheads="1"/>
          </p:cNvSpPr>
          <p:nvPr/>
        </p:nvSpPr>
        <p:spPr bwMode="auto">
          <a:xfrm>
            <a:off x="5652120" y="522170"/>
            <a:ext cx="17281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Fin Estimado:  31/10/2016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90" name="Rectangle 16"/>
          <p:cNvSpPr>
            <a:spLocks noChangeArrowheads="1"/>
          </p:cNvSpPr>
          <p:nvPr/>
        </p:nvSpPr>
        <p:spPr bwMode="auto">
          <a:xfrm>
            <a:off x="7375996" y="322487"/>
            <a:ext cx="14760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Esperado: 17%</a:t>
            </a:r>
          </a:p>
        </p:txBody>
      </p:sp>
      <p:sp>
        <p:nvSpPr>
          <p:cNvPr id="91" name="Rectangle 16"/>
          <p:cNvSpPr>
            <a:spLocks noChangeArrowheads="1"/>
          </p:cNvSpPr>
          <p:nvPr/>
        </p:nvSpPr>
        <p:spPr bwMode="auto">
          <a:xfrm>
            <a:off x="7679267" y="522170"/>
            <a:ext cx="853545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Real: 10%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100" name="63 Rectángulo"/>
          <p:cNvSpPr/>
          <p:nvPr/>
        </p:nvSpPr>
        <p:spPr>
          <a:xfrm>
            <a:off x="5639420" y="4575596"/>
            <a:ext cx="3325068" cy="2165772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1" name="Group 95"/>
          <p:cNvGrpSpPr>
            <a:grpSpLocks/>
          </p:cNvGrpSpPr>
          <p:nvPr/>
        </p:nvGrpSpPr>
        <p:grpSpPr bwMode="auto">
          <a:xfrm>
            <a:off x="5639420" y="4364199"/>
            <a:ext cx="1584325" cy="217487"/>
            <a:chOff x="3809" y="2569"/>
            <a:chExt cx="998" cy="137"/>
          </a:xfrm>
        </p:grpSpPr>
        <p:sp>
          <p:nvSpPr>
            <p:cNvPr id="102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03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Objetivo del Producto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pic>
        <p:nvPicPr>
          <p:cNvPr id="113" name="Picture 2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9430" y="202709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TextBox 117"/>
          <p:cNvSpPr txBox="1"/>
          <p:nvPr/>
        </p:nvSpPr>
        <p:spPr>
          <a:xfrm>
            <a:off x="214313" y="3378802"/>
            <a:ext cx="52937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Documento WBS (31-03-2016)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. Presentado, esperando aprobación (20-05-2016)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Gantt del proyecto (06-04-2016)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. Presentado, esperando aprobación (20-05-2016)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Matriz de Habilidades y Competencias (12-04-2016)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. Presentado, esperando aprobación (20-05-2016)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Matriz de roles y responsabilidades (18-06-2016)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. Presentado, esperando aprobación (20-05-2016)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Matriz de comunicaciones (25-04-2016)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. Presentado, esperando aprobación (20-05-2016)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Matriz de costos del proyecto (02-05-2016)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. Continua la elaboración del documento.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Tabla de riesgos (09-05-2016)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. Continua la elaboración del documento.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731514" y="343841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Desarrollar e implementar una plataforma de aprendizaje adaptativo para el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educativo</a:t>
            </a:r>
            <a:r>
              <a:rPr lang="es-AR" dirty="0"/>
              <a:t>. </a:t>
            </a:r>
            <a:endParaRPr lang="en-US" dirty="0"/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022034"/>
            <a:ext cx="5328590" cy="20148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9928" y="6054387"/>
            <a:ext cx="525817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AR" sz="1000" dirty="0">
                <a:latin typeface="Arial" pitchFamily="34" charset="0"/>
                <a:cs typeface="Arial" pitchFamily="34" charset="0"/>
              </a:rPr>
              <a:t>Finalizar el alcance contemplando que módulos estarán incluidos en la solución.</a:t>
            </a:r>
          </a:p>
          <a:p>
            <a:endParaRPr lang="es-AR" sz="1000" dirty="0" smtClean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itchFamily="34" charset="0"/>
                <a:cs typeface="Arial" pitchFamily="34" charset="0"/>
              </a:rPr>
              <a:t>Será 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necesario tomar la decisión si se continuará con la investigación de la tecnología elegida o se seleccionará una tecnología 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conocida.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4381" y="4653136"/>
            <a:ext cx="3205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Personalizar </a:t>
            </a: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y adaptar las actividades de aprendizaje según las aptitudes del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alumno.</a:t>
            </a:r>
          </a:p>
          <a:p>
            <a:pPr marL="171450" indent="-171450">
              <a:buFontTx/>
              <a:buChar char="-"/>
            </a:pPr>
            <a:r>
              <a:rPr lang="es-AR" sz="1000" dirty="0"/>
              <a:t>Proveer métricas de avance a los docentes para facilitar el seguimiento y </a:t>
            </a:r>
            <a:r>
              <a:rPr lang="es-AR" sz="1000" dirty="0" smtClean="0"/>
              <a:t>control.</a:t>
            </a:r>
          </a:p>
          <a:p>
            <a:pPr marL="171450" indent="-171450">
              <a:buFontTx/>
              <a:buChar char="-"/>
            </a:pPr>
            <a:r>
              <a:rPr lang="es-AR" sz="1000" dirty="0"/>
              <a:t>Facilitar a los docentes la gestión de actividades y el cronograma </a:t>
            </a:r>
            <a:r>
              <a:rPr lang="es-A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s-AR" sz="1000" dirty="0"/>
              <a:t>Proveer un repositorio centralizado de </a:t>
            </a:r>
            <a:r>
              <a:rPr lang="es-AR" sz="1000" dirty="0" smtClean="0"/>
              <a:t>contenidos.</a:t>
            </a:r>
          </a:p>
          <a:p>
            <a:pPr marL="171450" indent="-171450">
              <a:buFontTx/>
              <a:buChar char="-"/>
            </a:pPr>
            <a:r>
              <a:rPr lang="es-AR" sz="1000" dirty="0"/>
              <a:t>Informar periódicamente a docentes y tutores sobre el avance de los </a:t>
            </a:r>
            <a:r>
              <a:rPr lang="es-AR" sz="1000" dirty="0" smtClean="0"/>
              <a:t>alumnos.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268</Words>
  <Application>Microsoft Office PowerPoint</Application>
  <PresentationFormat>On-screen Show (4:3)</PresentationFormat>
  <Paragraphs>79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Tablero de Control Integral</vt:lpstr>
      <vt:lpstr>Tablero de control integrado</vt:lpstr>
      <vt:lpstr>PowerPoint Presentation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Tablero de Control Integral</dc:title>
  <dc:creator>Juan Facundo Obregon</dc:creator>
  <cp:lastModifiedBy>Juan Facundo Obregon</cp:lastModifiedBy>
  <cp:revision>24</cp:revision>
  <dcterms:created xsi:type="dcterms:W3CDTF">2016-05-12T14:15:51Z</dcterms:created>
  <dcterms:modified xsi:type="dcterms:W3CDTF">2016-05-20T22:34:27Z</dcterms:modified>
</cp:coreProperties>
</file>