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4660"/>
  </p:normalViewPr>
  <p:slideViewPr>
    <p:cSldViewPr>
      <p:cViewPr varScale="1">
        <p:scale>
          <a:sx n="70" d="100"/>
          <a:sy n="70" d="100"/>
        </p:scale>
        <p:origin x="17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9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4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0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5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2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5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5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7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Tablero de Control Integral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Informe de Seguimiento del 23/09/2016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6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374848" y="18864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s-ES_tradnl" sz="2400" b="1" kern="0" dirty="0">
                <a:solidFill>
                  <a:srgbClr val="61B8CD"/>
                </a:solidFill>
                <a:latin typeface="Telefonica Headline Light"/>
              </a:rPr>
              <a:t>Tablero de control integrado</a:t>
            </a:r>
            <a:endParaRPr lang="es-AR" sz="2400" dirty="0"/>
          </a:p>
        </p:txBody>
      </p:sp>
      <p:graphicFrame>
        <p:nvGraphicFramePr>
          <p:cNvPr id="8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47764"/>
              </p:ext>
            </p:extLst>
          </p:nvPr>
        </p:nvGraphicFramePr>
        <p:xfrm>
          <a:off x="2411760" y="1654336"/>
          <a:ext cx="6048672" cy="1096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6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1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Cinthia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Montañez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S. Balduzzi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P. Abramowicz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Inicio: 100%</a:t>
                      </a:r>
                    </a:p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Relevamiento: 100%</a:t>
                      </a:r>
                    </a:p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Analisis, desarrollo y testing: 50%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Analisis, Desarrollo y Test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Incremento 2: 01/09/2016</a:t>
                      </a:r>
                    </a:p>
                  </a:txBody>
                  <a:tcPr marL="0" marR="0" marT="36000" marB="36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Cierre 18-Nov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65%</a:t>
                      </a:r>
                    </a:p>
                  </a:txBody>
                  <a:tcPr marL="0" marR="0" marT="36000" marB="36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4 Tabla"/>
          <p:cNvGraphicFramePr>
            <a:graphicFrameLocks noGrp="1"/>
          </p:cNvGraphicFramePr>
          <p:nvPr/>
        </p:nvGraphicFramePr>
        <p:xfrm>
          <a:off x="2411760" y="1052736"/>
          <a:ext cx="6048672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7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RESPONSABLE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DOCENTES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SITUACIÓN </a:t>
                      </a:r>
                    </a:p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PRÓXIMO</a:t>
                      </a:r>
                      <a:r>
                        <a:rPr lang="es-MX" sz="1200" b="0" baseline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 </a:t>
                      </a:r>
                    </a:p>
                    <a:p>
                      <a:pPr algn="ctr"/>
                      <a:r>
                        <a:rPr lang="es-MX" sz="1200" b="0" baseline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HITO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elefonica Tex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OBJETIVO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elefonica Tex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AutoShape 1798"/>
          <p:cNvSpPr>
            <a:spLocks noChangeArrowheads="1"/>
          </p:cNvSpPr>
          <p:nvPr/>
        </p:nvSpPr>
        <p:spPr bwMode="auto">
          <a:xfrm>
            <a:off x="179512" y="1502315"/>
            <a:ext cx="8856984" cy="4518973"/>
          </a:xfrm>
          <a:prstGeom prst="flowChartAlternateProcess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s-AR" sz="700" b="1" dirty="0">
              <a:solidFill>
                <a:srgbClr val="D0F500"/>
              </a:solidFill>
              <a:latin typeface="Telefonica Text" pitchFamily="2" charset="0"/>
            </a:endParaRPr>
          </a:p>
        </p:txBody>
      </p:sp>
      <p:sp>
        <p:nvSpPr>
          <p:cNvPr id="11" name="AutoShape 1110">
            <a:hlinkClick r:id="" action="ppaction://noaction"/>
          </p:cNvPr>
          <p:cNvSpPr>
            <a:spLocks noChangeArrowheads="1"/>
          </p:cNvSpPr>
          <p:nvPr/>
        </p:nvSpPr>
        <p:spPr bwMode="blackWhite">
          <a:xfrm>
            <a:off x="402412" y="1970766"/>
            <a:ext cx="2088231" cy="487367"/>
          </a:xfrm>
          <a:prstGeom prst="flowChartAlternateProcess">
            <a:avLst/>
          </a:prstGeom>
          <a:solidFill>
            <a:srgbClr val="D0F500"/>
          </a:solidFill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7D9300"/>
            </a:prstShdw>
          </a:effectLst>
        </p:spPr>
        <p:txBody>
          <a:bodyPr lIns="45720" tIns="36000" rIns="45720" bIns="36000" anchor="ctr"/>
          <a:lstStyle/>
          <a:p>
            <a:r>
              <a:rPr lang="es-ES" sz="1400" b="1" dirty="0">
                <a:solidFill>
                  <a:srgbClr val="003399"/>
                </a:solidFill>
                <a:latin typeface="Telefonica Headline Light" pitchFamily="2" charset="0"/>
              </a:rPr>
              <a:t>Sistema Educativo de Formación Adaptativa</a:t>
            </a:r>
          </a:p>
        </p:txBody>
      </p:sp>
      <p:pic>
        <p:nvPicPr>
          <p:cNvPr id="27" name="Picture 2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0243" y="1839662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584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3 Rectángulo"/>
          <p:cNvSpPr/>
          <p:nvPr/>
        </p:nvSpPr>
        <p:spPr>
          <a:xfrm>
            <a:off x="179512" y="1022034"/>
            <a:ext cx="5328592" cy="2046926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0" name="4 Rectángulo"/>
          <p:cNvSpPr/>
          <p:nvPr/>
        </p:nvSpPr>
        <p:spPr>
          <a:xfrm>
            <a:off x="179512" y="3377090"/>
            <a:ext cx="5328592" cy="170809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5 Rectángulo"/>
          <p:cNvSpPr/>
          <p:nvPr/>
        </p:nvSpPr>
        <p:spPr>
          <a:xfrm>
            <a:off x="179512" y="5363344"/>
            <a:ext cx="5328592" cy="137802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2" name="6 Rectángulo"/>
          <p:cNvSpPr/>
          <p:nvPr/>
        </p:nvSpPr>
        <p:spPr>
          <a:xfrm>
            <a:off x="5616821" y="3383253"/>
            <a:ext cx="3325068" cy="693819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3" name="8 Rectángulo"/>
          <p:cNvSpPr/>
          <p:nvPr/>
        </p:nvSpPr>
        <p:spPr>
          <a:xfrm>
            <a:off x="5630881" y="1022034"/>
            <a:ext cx="3325068" cy="2046926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142875" y="161956"/>
            <a:ext cx="8878888" cy="598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134B75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endParaRPr lang="es-E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65" name="Redondear rectángulo de esquina diagonal 8"/>
          <p:cNvSpPr>
            <a:spLocks noChangeArrowheads="1"/>
          </p:cNvSpPr>
          <p:nvPr/>
        </p:nvSpPr>
        <p:spPr bwMode="auto">
          <a:xfrm>
            <a:off x="190500" y="229946"/>
            <a:ext cx="783322" cy="468000"/>
          </a:xfrm>
          <a:custGeom>
            <a:avLst/>
            <a:gdLst>
              <a:gd name="T0" fmla="*/ 390525 w 390525"/>
              <a:gd name="T1" fmla="*/ 181769 h 363537"/>
              <a:gd name="T2" fmla="*/ 195263 w 390525"/>
              <a:gd name="T3" fmla="*/ 363537 h 363537"/>
              <a:gd name="T4" fmla="*/ 0 w 390525"/>
              <a:gd name="T5" fmla="*/ 181769 h 363537"/>
              <a:gd name="T6" fmla="*/ 195263 w 390525"/>
              <a:gd name="T7" fmla="*/ 0 h 363537"/>
              <a:gd name="T8" fmla="*/ 0 60000 65536"/>
              <a:gd name="T9" fmla="*/ 1 60000 65536"/>
              <a:gd name="T10" fmla="*/ 2 60000 65536"/>
              <a:gd name="T11" fmla="*/ 3 60000 65536"/>
              <a:gd name="T12" fmla="*/ 17746 w 390525"/>
              <a:gd name="T13" fmla="*/ 17746 h 363537"/>
              <a:gd name="T14" fmla="*/ 372779 w 390525"/>
              <a:gd name="T15" fmla="*/ 345791 h 363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0525" h="363537">
                <a:moveTo>
                  <a:pt x="60591" y="0"/>
                </a:moveTo>
                <a:lnTo>
                  <a:pt x="390525" y="0"/>
                </a:lnTo>
                <a:lnTo>
                  <a:pt x="390525" y="302946"/>
                </a:lnTo>
                <a:cubicBezTo>
                  <a:pt x="390525" y="336409"/>
                  <a:pt x="363397" y="363536"/>
                  <a:pt x="329934" y="363537"/>
                </a:cubicBezTo>
                <a:lnTo>
                  <a:pt x="0" y="363537"/>
                </a:lnTo>
                <a:lnTo>
                  <a:pt x="0" y="60591"/>
                </a:lnTo>
                <a:cubicBezTo>
                  <a:pt x="0" y="27127"/>
                  <a:pt x="27127" y="0"/>
                  <a:pt x="60590" y="0"/>
                </a:cubicBezTo>
                <a:close/>
              </a:path>
            </a:pathLst>
          </a:cu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s-ES" sz="1600" b="1" dirty="0">
                <a:solidFill>
                  <a:srgbClr val="003399"/>
                </a:solidFill>
                <a:latin typeface="Telefonica Headline Light" pitchFamily="2" charset="0"/>
              </a:rPr>
              <a:t>5508</a:t>
            </a:r>
          </a:p>
        </p:txBody>
      </p:sp>
      <p:sp>
        <p:nvSpPr>
          <p:cNvPr id="66" name="Rectángulo redondeado 12"/>
          <p:cNvSpPr>
            <a:spLocks noChangeArrowheads="1"/>
          </p:cNvSpPr>
          <p:nvPr/>
        </p:nvSpPr>
        <p:spPr bwMode="auto">
          <a:xfrm>
            <a:off x="1064592" y="229946"/>
            <a:ext cx="2631107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s-ES" b="1" dirty="0">
                <a:solidFill>
                  <a:srgbClr val="003399"/>
                </a:solidFill>
                <a:latin typeface="Telefonica Headline Light" pitchFamily="2" charset="0"/>
              </a:rPr>
              <a:t>SAFE</a:t>
            </a:r>
          </a:p>
        </p:txBody>
      </p:sp>
      <p:sp>
        <p:nvSpPr>
          <p:cNvPr id="67" name="Rectangle 16"/>
          <p:cNvSpPr>
            <a:spLocks noChangeArrowheads="1"/>
          </p:cNvSpPr>
          <p:nvPr/>
        </p:nvSpPr>
        <p:spPr bwMode="auto">
          <a:xfrm>
            <a:off x="3689350" y="116632"/>
            <a:ext cx="18720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Responsable de Proyecto:</a:t>
            </a:r>
          </a:p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C. Montañez</a:t>
            </a:r>
          </a:p>
        </p:txBody>
      </p:sp>
      <p:sp>
        <p:nvSpPr>
          <p:cNvPr id="68" name="Rectangle 189"/>
          <p:cNvSpPr>
            <a:spLocks noChangeArrowheads="1"/>
          </p:cNvSpPr>
          <p:nvPr/>
        </p:nvSpPr>
        <p:spPr bwMode="auto">
          <a:xfrm>
            <a:off x="3673996" y="404664"/>
            <a:ext cx="183410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Docentes:S. Balduzzi .</a:t>
            </a:r>
          </a:p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	     P. Abramowicz</a:t>
            </a:r>
          </a:p>
        </p:txBody>
      </p:sp>
      <p:sp>
        <p:nvSpPr>
          <p:cNvPr id="69" name="Rectangle 189"/>
          <p:cNvSpPr>
            <a:spLocks noChangeArrowheads="1"/>
          </p:cNvSpPr>
          <p:nvPr/>
        </p:nvSpPr>
        <p:spPr bwMode="auto">
          <a:xfrm>
            <a:off x="7138988" y="117506"/>
            <a:ext cx="1465262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Avance</a:t>
            </a:r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>
            <a:off x="7380312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 dirty="0">
              <a:solidFill>
                <a:prstClr val="black"/>
              </a:solidFill>
              <a:ea typeface="ＭＳ Ｐゴシック"/>
            </a:endParaRPr>
          </a:p>
        </p:txBody>
      </p:sp>
      <p:sp>
        <p:nvSpPr>
          <p:cNvPr id="71" name="Line 11"/>
          <p:cNvSpPr>
            <a:spLocks noChangeShapeType="1"/>
          </p:cNvSpPr>
          <p:nvPr/>
        </p:nvSpPr>
        <p:spPr bwMode="auto">
          <a:xfrm>
            <a:off x="8532813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 dirty="0">
              <a:solidFill>
                <a:prstClr val="black"/>
              </a:solidFill>
              <a:ea typeface="ＭＳ Ｐゴシック"/>
            </a:endParaRPr>
          </a:p>
        </p:txBody>
      </p:sp>
      <p:grpSp>
        <p:nvGrpSpPr>
          <p:cNvPr id="72" name="Group 89"/>
          <p:cNvGrpSpPr>
            <a:grpSpLocks/>
          </p:cNvGrpSpPr>
          <p:nvPr/>
        </p:nvGrpSpPr>
        <p:grpSpPr bwMode="auto">
          <a:xfrm>
            <a:off x="150813" y="3161314"/>
            <a:ext cx="1584325" cy="217488"/>
            <a:chOff x="3809" y="2569"/>
            <a:chExt cx="998" cy="137"/>
          </a:xfrm>
        </p:grpSpPr>
        <p:sp>
          <p:nvSpPr>
            <p:cNvPr id="73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4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Avances</a:t>
              </a:r>
            </a:p>
          </p:txBody>
        </p:sp>
      </p:grpSp>
      <p:grpSp>
        <p:nvGrpSpPr>
          <p:cNvPr id="75" name="Group 92"/>
          <p:cNvGrpSpPr>
            <a:grpSpLocks/>
          </p:cNvGrpSpPr>
          <p:nvPr/>
        </p:nvGrpSpPr>
        <p:grpSpPr bwMode="auto">
          <a:xfrm>
            <a:off x="179512" y="5147320"/>
            <a:ext cx="1756891" cy="234088"/>
            <a:chOff x="3809" y="2569"/>
            <a:chExt cx="998" cy="135"/>
          </a:xfrm>
        </p:grpSpPr>
        <p:sp>
          <p:nvSpPr>
            <p:cNvPr id="76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7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71" cy="117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Decisiones Importantes</a:t>
              </a:r>
            </a:p>
          </p:txBody>
        </p:sp>
      </p:grpSp>
      <p:grpSp>
        <p:nvGrpSpPr>
          <p:cNvPr id="78" name="Group 95"/>
          <p:cNvGrpSpPr>
            <a:grpSpLocks/>
          </p:cNvGrpSpPr>
          <p:nvPr/>
        </p:nvGrpSpPr>
        <p:grpSpPr bwMode="auto">
          <a:xfrm>
            <a:off x="5575920" y="3132740"/>
            <a:ext cx="1584325" cy="217487"/>
            <a:chOff x="3809" y="2569"/>
            <a:chExt cx="998" cy="137"/>
          </a:xfrm>
        </p:grpSpPr>
        <p:sp>
          <p:nvSpPr>
            <p:cNvPr id="79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0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Proyecto</a:t>
              </a:r>
            </a:p>
          </p:txBody>
        </p:sp>
      </p:grpSp>
      <p:grpSp>
        <p:nvGrpSpPr>
          <p:cNvPr id="81" name="Group 98"/>
          <p:cNvGrpSpPr>
            <a:grpSpLocks/>
          </p:cNvGrpSpPr>
          <p:nvPr/>
        </p:nvGrpSpPr>
        <p:grpSpPr bwMode="auto">
          <a:xfrm>
            <a:off x="150813" y="800131"/>
            <a:ext cx="1584325" cy="217488"/>
            <a:chOff x="3809" y="2569"/>
            <a:chExt cx="998" cy="137"/>
          </a:xfrm>
        </p:grpSpPr>
        <p:sp>
          <p:nvSpPr>
            <p:cNvPr id="8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Plan de Trabajo</a:t>
              </a:r>
            </a:p>
          </p:txBody>
        </p:sp>
      </p:grpSp>
      <p:grpSp>
        <p:nvGrpSpPr>
          <p:cNvPr id="84" name="Group 101"/>
          <p:cNvGrpSpPr>
            <a:grpSpLocks/>
          </p:cNvGrpSpPr>
          <p:nvPr/>
        </p:nvGrpSpPr>
        <p:grpSpPr bwMode="auto">
          <a:xfrm>
            <a:off x="5630881" y="800131"/>
            <a:ext cx="1584325" cy="217488"/>
            <a:chOff x="3809" y="2569"/>
            <a:chExt cx="998" cy="137"/>
          </a:xfrm>
        </p:grpSpPr>
        <p:sp>
          <p:nvSpPr>
            <p:cNvPr id="85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6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Puntos de Atención</a:t>
              </a:r>
            </a:p>
          </p:txBody>
        </p:sp>
      </p:grpSp>
      <p:sp>
        <p:nvSpPr>
          <p:cNvPr id="87" name="Rectangle 16"/>
          <p:cNvSpPr>
            <a:spLocks noChangeArrowheads="1"/>
          </p:cNvSpPr>
          <p:nvPr/>
        </p:nvSpPr>
        <p:spPr bwMode="auto">
          <a:xfrm>
            <a:off x="5652120" y="116632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Fechas del Proyecto</a:t>
            </a:r>
          </a:p>
        </p:txBody>
      </p: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6114648" y="315022"/>
            <a:ext cx="126566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Inicio: 01/04/2016 </a:t>
            </a:r>
          </a:p>
        </p:txBody>
      </p:sp>
      <p:sp>
        <p:nvSpPr>
          <p:cNvPr id="89" name="Rectangle 16"/>
          <p:cNvSpPr>
            <a:spLocks noChangeArrowheads="1"/>
          </p:cNvSpPr>
          <p:nvPr/>
        </p:nvSpPr>
        <p:spPr bwMode="auto">
          <a:xfrm>
            <a:off x="5652120" y="522170"/>
            <a:ext cx="17281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Fin Estimado:  18/11/2016</a:t>
            </a:r>
          </a:p>
        </p:txBody>
      </p:sp>
      <p:sp>
        <p:nvSpPr>
          <p:cNvPr id="90" name="Rectangle 16"/>
          <p:cNvSpPr>
            <a:spLocks noChangeArrowheads="1"/>
          </p:cNvSpPr>
          <p:nvPr/>
        </p:nvSpPr>
        <p:spPr bwMode="auto">
          <a:xfrm>
            <a:off x="7375996" y="322487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Esperado: 75%</a:t>
            </a:r>
          </a:p>
        </p:txBody>
      </p:sp>
      <p:sp>
        <p:nvSpPr>
          <p:cNvPr id="91" name="Rectangle 16"/>
          <p:cNvSpPr>
            <a:spLocks noChangeArrowheads="1"/>
          </p:cNvSpPr>
          <p:nvPr/>
        </p:nvSpPr>
        <p:spPr bwMode="auto">
          <a:xfrm>
            <a:off x="7679267" y="522170"/>
            <a:ext cx="85354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Real: 65%</a:t>
            </a:r>
          </a:p>
        </p:txBody>
      </p:sp>
      <p:sp>
        <p:nvSpPr>
          <p:cNvPr id="100" name="63 Rectángulo"/>
          <p:cNvSpPr/>
          <p:nvPr/>
        </p:nvSpPr>
        <p:spPr>
          <a:xfrm>
            <a:off x="5639420" y="4575596"/>
            <a:ext cx="3325068" cy="2165772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01" name="Group 95"/>
          <p:cNvGrpSpPr>
            <a:grpSpLocks/>
          </p:cNvGrpSpPr>
          <p:nvPr/>
        </p:nvGrpSpPr>
        <p:grpSpPr bwMode="auto">
          <a:xfrm>
            <a:off x="5639420" y="4364199"/>
            <a:ext cx="1584325" cy="217487"/>
            <a:chOff x="3809" y="2569"/>
            <a:chExt cx="998" cy="137"/>
          </a:xfrm>
        </p:grpSpPr>
        <p:sp>
          <p:nvSpPr>
            <p:cNvPr id="10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0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Producto</a:t>
              </a:r>
            </a:p>
          </p:txBody>
        </p:sp>
      </p:grpSp>
      <p:pic>
        <p:nvPicPr>
          <p:cNvPr id="113" name="Picture 2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9430" y="202709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TextBox 117"/>
          <p:cNvSpPr txBox="1"/>
          <p:nvPr/>
        </p:nvSpPr>
        <p:spPr>
          <a:xfrm>
            <a:off x="214313" y="3378802"/>
            <a:ext cx="52937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Se realizó la presentación comercial del producto (Fecha fin : 02-09-2016).</a:t>
            </a:r>
          </a:p>
          <a:p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Se aprobaron los documentos de casos de uso de negocio. (Fecha fin: 09-09-2016).</a:t>
            </a:r>
          </a:p>
          <a:p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Se aprobó el documentación de Arquitectura ( Fecha fin: 16-09-2016).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Se presentó el Incremento 1 de la solución (fecha estimada de fin: 25/09/2016).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Se comenzó la construcción del Incremento 2 (fecha estimada de fin: 31/10/2016)</a:t>
            </a:r>
          </a:p>
          <a:p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731514" y="343841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Desarrollar e implementar una plataforma de aprendizaje adaptativo para el sistema educativo</a:t>
            </a:r>
            <a:r>
              <a:rPr lang="es-AR" dirty="0"/>
              <a:t>. </a:t>
            </a:r>
            <a:endParaRPr lang="en-US" dirty="0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22034"/>
            <a:ext cx="5328591" cy="20469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9928" y="5468451"/>
            <a:ext cx="52581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>
                <a:latin typeface="Arial" pitchFamily="34" charset="0"/>
                <a:cs typeface="Arial" pitchFamily="34" charset="0"/>
              </a:rPr>
              <a:t>Se deberá analizar que funcionalidad puede quitarse del alcance del proyecto para cumplir con las restricciones de tiempo.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4381" y="4653136"/>
            <a:ext cx="3205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Personalizar y adaptar las actividades de aprendizaje según las aptitudes del alumno.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Proveer métricas de avance a los docentes para facilitar el seguimiento y control.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Facilitar a los docentes la gestión de actividades y el cronograma 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Proveer un repositorio centralizado de contenidos.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Informar periódicamente a docentes y tutores sobre el avance de los alumnos.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39420" y="1102230"/>
            <a:ext cx="320548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Riesgo: Diferencias de </a:t>
            </a:r>
            <a:r>
              <a:rPr lang="es-AR" sz="1000" dirty="0" err="1">
                <a:latin typeface="Arial" panose="020B0604020202020204" pitchFamily="34" charset="0"/>
                <a:cs typeface="Arial" panose="020B0604020202020204" pitchFamily="34" charset="0"/>
              </a:rPr>
              <a:t>currículas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 entre Jurisdicciones.( Impacto medio, probabilidad media).</a:t>
            </a:r>
          </a:p>
          <a:p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Riesgo: Falta de disponibilidad de docente para la prueba piloto. (Impacto alto, probabilidad baja).</a:t>
            </a:r>
          </a:p>
          <a:p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Riesgo: Falta de disponibilidad del docente para el armado del contenido. (Probabilidad media, impacto medio).</a:t>
            </a:r>
          </a:p>
          <a:p>
            <a:pPr marL="171450" indent="-171450">
              <a:buFontTx/>
              <a:buChar char="-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6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326</Words>
  <Application>Microsoft Office PowerPoint</Application>
  <PresentationFormat>On-screen Show (4:3)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ＭＳ Ｐゴシック</vt:lpstr>
      <vt:lpstr>Arial</vt:lpstr>
      <vt:lpstr>Calibri</vt:lpstr>
      <vt:lpstr>Telefonica Headline Light</vt:lpstr>
      <vt:lpstr>Telefonica Text</vt:lpstr>
      <vt:lpstr>TheSansCorrespondence</vt:lpstr>
      <vt:lpstr>Office Theme</vt:lpstr>
      <vt:lpstr>Tablero de Control Integral</vt:lpstr>
      <vt:lpstr>Tablero de control integrado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Tablero de Control Integral</dc:title>
  <dc:creator>Juan Facundo Obregon</dc:creator>
  <cp:lastModifiedBy>Juan Obregon</cp:lastModifiedBy>
  <cp:revision>58</cp:revision>
  <dcterms:created xsi:type="dcterms:W3CDTF">2016-05-12T14:15:51Z</dcterms:created>
  <dcterms:modified xsi:type="dcterms:W3CDTF">2016-09-21T02:11:48Z</dcterms:modified>
</cp:coreProperties>
</file>