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8" r:id="rId3"/>
    <p:sldId id="288" r:id="rId4"/>
    <p:sldId id="260" r:id="rId5"/>
    <p:sldId id="271" r:id="rId6"/>
    <p:sldId id="272" r:id="rId7"/>
    <p:sldId id="289" r:id="rId8"/>
    <p:sldId id="261" r:id="rId9"/>
    <p:sldId id="262" r:id="rId10"/>
    <p:sldId id="290" r:id="rId11"/>
    <p:sldId id="291" r:id="rId12"/>
    <p:sldId id="276" r:id="rId13"/>
    <p:sldId id="278" r:id="rId14"/>
    <p:sldId id="279" r:id="rId15"/>
    <p:sldId id="281" r:id="rId16"/>
    <p:sldId id="280" r:id="rId17"/>
    <p:sldId id="277" r:id="rId18"/>
    <p:sldId id="283" r:id="rId19"/>
    <p:sldId id="284" r:id="rId20"/>
    <p:sldId id="285" r:id="rId21"/>
    <p:sldId id="264" r:id="rId22"/>
    <p:sldId id="292" r:id="rId23"/>
    <p:sldId id="287" r:id="rId24"/>
    <p:sldId id="293" r:id="rId25"/>
    <p:sldId id="294" r:id="rId26"/>
    <p:sldId id="273" r:id="rId27"/>
    <p:sldId id="295" r:id="rId2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9911" autoAdjust="0"/>
  </p:normalViewPr>
  <p:slideViewPr>
    <p:cSldViewPr snapToGrid="0">
      <p:cViewPr varScale="1">
        <p:scale>
          <a:sx n="114" d="100"/>
          <a:sy n="114" d="100"/>
        </p:scale>
        <p:origin x="360" y="8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8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9FDCB53-72AA-43CD-9FCE-A0499508149C}" type="datetime1">
              <a:rPr lang="fr-FR" smtClean="0"/>
              <a:t>24/02/2022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CD182F-7DDD-4384-AA69-7AB64275A48B}" type="datetime1">
              <a:rPr lang="fr-FR" noProof="0" smtClean="0"/>
              <a:t>24/02/2022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 eaLnBrk="1" latinLnBrk="0" hangingPunct="1"/>
            <a:r>
              <a:rPr lang="fr-FR"/>
              <a:t>Modifiez les styles du texte</a:t>
            </a:r>
          </a:p>
          <a:p>
            <a:pPr lvl="1" rtl="0"/>
            <a:r>
              <a:rPr lang="fr-FR" noProof="0"/>
              <a:t>Deuxième </a:t>
            </a:r>
            <a:r>
              <a:rPr lang="fr-FR" noProof="0" dirty="0"/>
              <a:t>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/>
              <a:t>Expliquez en quoi la présentation est importante pour le public : Les adultes sont plus intéressés par un sujet s’ils savent pourquoi il est important pour eux.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/>
              <a:t>Précisez le niveau d’expertise du présentateur : Exposez brièvement votre expérience en la matière ou expliquez la raison pour laquelle les participants doivent vous écouter.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b="1"/>
              <a:t>Exemples d’objectifs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fr-FR"/>
              <a:t>À la fin de cette leçon, vous pourrez 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/>
              <a:t>Enregistrer des fichiers sur le serveur web d’équipe.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/>
              <a:t>Déplacer des fichiers à d’autres endroits sur le serveur web d’équipe.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/>
              <a:t>Partager des fichiers sur le serveur web d’équipe.</a:t>
            </a:r>
          </a:p>
          <a:p>
            <a:pPr rtl="0"/>
            <a:endParaRPr lang="fr-FR"/>
          </a:p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879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943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52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27" name="Rectangle 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11" name="Rectangle 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95E0B943-9297-4C9F-8437-1A0FF04E8346}" type="datetime1">
              <a:rPr lang="fr-FR" noProof="0" smtClean="0"/>
              <a:t>24/02/2022</a:t>
            </a:fld>
            <a:endParaRPr lang="fr-FR" noProof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5A150A-8D56-402F-97E8-6B780F8C4B78}" type="datetime1">
              <a:rPr lang="fr-FR" noProof="0" smtClean="0"/>
              <a:t>24/02/2022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1pPr rtl="0" eaLnBrk="1" latinLnBrk="0" hangingPunct="1"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fr-FR" dirty="0"/>
              <a:t>Modifiez les styles du texte</a:t>
            </a:r>
          </a:p>
          <a:p>
            <a:pPr lvl="1" rtl="0" eaLnBrk="1" latinLnBrk="0" hangingPunct="1"/>
            <a:r>
              <a:rPr lang="fr-FR" noProof="0" dirty="0"/>
              <a:t>Deuxième niveau</a:t>
            </a:r>
          </a:p>
          <a:p>
            <a:pPr lvl="2" rtl="0" eaLnBrk="1" latinLnBrk="0" hangingPunct="1"/>
            <a:r>
              <a:rPr lang="fr-FR" noProof="0" dirty="0"/>
              <a:t>Troisième niveau</a:t>
            </a:r>
          </a:p>
          <a:p>
            <a:pPr lvl="3" rtl="0" eaLnBrk="1" latinLnBrk="0" hangingPunct="1"/>
            <a:r>
              <a:rPr lang="fr-FR" noProof="0" dirty="0"/>
              <a:t>Quatrième niveau</a:t>
            </a:r>
          </a:p>
          <a:p>
            <a:pPr lvl="4" rtl="0" eaLnBrk="1" latinLnBrk="0" hangingPunct="1"/>
            <a:r>
              <a:rPr lang="fr-FR" noProof="0" dirty="0"/>
              <a:t>Cinquième niveau</a:t>
            </a:r>
            <a:endParaRPr kumimoji="0"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52C1B6-C048-4F6A-8D97-EECC696876D4}" type="datetime1">
              <a:rPr lang="fr-FR" noProof="0" smtClean="0"/>
              <a:t>24/02/2022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538971-908A-40D0-B4E0-85A06F7314C6}" type="datetime1">
              <a:rPr lang="fr-FR" noProof="0" smtClean="0"/>
              <a:t>24/02/2022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90209D-52CD-497F-AE03-B1FAF4B186AE}" type="datetime1">
              <a:rPr lang="fr-FR" noProof="0" smtClean="0"/>
              <a:t>24/02/2022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077E44-9FBF-47EB-97A9-FF9836F55CBD}" type="datetime1">
              <a:rPr lang="fr-FR" noProof="0" smtClean="0"/>
              <a:t>24/02/2022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noProof="0" dirty="0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66D772-8559-42A3-9C9C-A6FF67BB0C3A}" type="datetime1">
              <a:rPr lang="fr-FR" noProof="0" smtClean="0"/>
              <a:t>24/02/2022</a:t>
            </a:fld>
            <a:endParaRPr lang="fr-FR" noProof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CDE651ED-711A-4385-AD67-9301FEA3392E}" type="datetime1">
              <a:rPr lang="fr-FR" noProof="0" smtClean="0"/>
              <a:t>24/02/2022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1D6DB0-53BF-40D0-BCC3-96D84CF9149C}" type="datetime1">
              <a:rPr lang="fr-FR" noProof="0" smtClean="0"/>
              <a:t>24/02/2022</a:t>
            </a:fld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CD8C0-AC97-4A96-9BC6-345DE28D59E7}" type="datetime1">
              <a:rPr lang="fr-FR" noProof="0" smtClean="0"/>
              <a:t>24/02/2022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 hasCustomPrompt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fr-FR" noProof="0"/>
              <a:t>Cliquez sur l’icône pour ajouter une image</a:t>
            </a:r>
            <a:endParaRPr kumimoji="0"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C84081-7345-42A0-B5C3-B0D169183EB5}" type="datetime1">
              <a:rPr lang="fr-FR" noProof="0" smtClean="0"/>
              <a:t>24/02/2022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29" name="Rectangle 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C2AAC270-4611-41B0-881B-807FA985DB87}" type="datetime1">
              <a:rPr lang="fr-FR" noProof="0" smtClean="0"/>
              <a:t>24/02/2022</a:t>
            </a:fld>
            <a:endParaRPr lang="fr-FR" noProof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600" y="2137339"/>
            <a:ext cx="11277600" cy="1470025"/>
          </a:xfrm>
        </p:spPr>
        <p:txBody>
          <a:bodyPr rtlCol="0"/>
          <a:lstStyle/>
          <a:p>
            <a:pPr rtl="0"/>
            <a:r>
              <a:rPr lang="fr-FR" b="1" dirty="0"/>
              <a:t>Structural Protein Classification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09599" y="3899937"/>
            <a:ext cx="6843623" cy="2601531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Présenté par</a:t>
            </a:r>
          </a:p>
          <a:p>
            <a:pPr rtl="0"/>
            <a:r>
              <a:rPr lang="fr-FR" b="1" dirty="0"/>
              <a:t>DIALLO</a:t>
            </a:r>
            <a:r>
              <a:rPr lang="fr-FR" dirty="0"/>
              <a:t> Safa Sadou</a:t>
            </a:r>
          </a:p>
          <a:p>
            <a:pPr rtl="0"/>
            <a:r>
              <a:rPr lang="fr-FR" b="1" dirty="0"/>
              <a:t>NGIZULU</a:t>
            </a:r>
            <a:r>
              <a:rPr lang="fr-FR" dirty="0"/>
              <a:t> Edi</a:t>
            </a:r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r>
              <a:rPr lang="fr-FR" dirty="0"/>
              <a:t>Mentor : </a:t>
            </a:r>
            <a:r>
              <a:rPr lang="fr-FR" b="1" dirty="0"/>
              <a:t>KASSEL</a:t>
            </a:r>
            <a:r>
              <a:rPr lang="fr-FR" dirty="0"/>
              <a:t> Raphael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10B25B6-F1DD-4C5F-AA58-150614187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017" y="4273603"/>
            <a:ext cx="6475346" cy="250028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C3FBD1F-D66E-470B-A5C8-FF123AEE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48049"/>
            <a:ext cx="10972800" cy="993315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0000"/>
                </a:solidFill>
              </a:rPr>
              <a:t>2.Les données – Problématique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8FA6113-8453-49DC-8E29-A8C3C8CB6164}"/>
              </a:ext>
            </a:extLst>
          </p:cNvPr>
          <p:cNvSpPr txBox="1">
            <a:spLocks/>
          </p:cNvSpPr>
          <p:nvPr/>
        </p:nvSpPr>
        <p:spPr>
          <a:xfrm>
            <a:off x="96793" y="1925535"/>
            <a:ext cx="10972799" cy="3734149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Obtenir la classe de la macromolécule à partir des données du </a:t>
            </a:r>
            <a:r>
              <a:rPr lang="fr-FR" dirty="0" err="1"/>
              <a:t>dataset</a:t>
            </a:r>
            <a:endParaRPr lang="fr-FR" dirty="0"/>
          </a:p>
          <a:p>
            <a:r>
              <a:rPr lang="fr-FR" dirty="0"/>
              <a:t>2 approches:</a:t>
            </a:r>
          </a:p>
          <a:p>
            <a:pPr lvl="1"/>
            <a:r>
              <a:rPr lang="fr-FR" dirty="0"/>
              <a:t>Se baser sur les propriétés physico-chimiques (poids mol., nb. Résidus…) </a:t>
            </a:r>
          </a:p>
          <a:p>
            <a:pPr lvl="1"/>
            <a:r>
              <a:rPr lang="fr-FR" dirty="0"/>
              <a:t>Se baser sur la séquence d’acides aminés</a:t>
            </a:r>
          </a:p>
          <a:p>
            <a:pPr marL="411480" lvl="1" indent="0">
              <a:buNone/>
            </a:pPr>
            <a:endParaRPr lang="fr-FR" dirty="0"/>
          </a:p>
          <a:p>
            <a:pPr marL="411480" lvl="1" indent="0">
              <a:buNone/>
            </a:pPr>
            <a:r>
              <a:rPr lang="fr-FR" dirty="0"/>
              <a:t>Etablir l’approche qui donne des meilleurs résultats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D5FFD2D-A5DE-44EB-96CB-66343793ABCC}"/>
              </a:ext>
            </a:extLst>
          </p:cNvPr>
          <p:cNvSpPr txBox="1">
            <a:spLocks/>
          </p:cNvSpPr>
          <p:nvPr/>
        </p:nvSpPr>
        <p:spPr>
          <a:xfrm>
            <a:off x="-4355" y="-81854"/>
            <a:ext cx="4824548" cy="485866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chemeClr val="bg1"/>
                </a:solidFill>
              </a:rPr>
              <a:t>Structural Protein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9831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6FB5A3D-9CF7-432E-A3EA-C91D70EC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48049"/>
            <a:ext cx="10972800" cy="993315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0000"/>
                </a:solidFill>
              </a:rPr>
              <a:t>3.Modèles prédictifs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9BC178C-DB21-4E0B-88D1-15379278B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606" y="2457633"/>
            <a:ext cx="10972800" cy="1275468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Machine Learning – Propriétés physico-chimiques</a:t>
            </a:r>
          </a:p>
          <a:p>
            <a:pPr rtl="0"/>
            <a:r>
              <a:rPr lang="fr-FR" dirty="0" err="1"/>
              <a:t>Deep</a:t>
            </a:r>
            <a:r>
              <a:rPr lang="fr-FR" dirty="0"/>
              <a:t> Learning - Séquence</a:t>
            </a:r>
          </a:p>
          <a:p>
            <a:pPr marL="109728" indent="0">
              <a:buNone/>
            </a:pPr>
            <a:endParaRPr lang="fr-FR" dirty="0"/>
          </a:p>
          <a:p>
            <a:pPr marL="109728" indent="0" rtl="0">
              <a:buNone/>
            </a:pPr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5466A4A-7097-4716-BDC8-2AFFFE559203}"/>
              </a:ext>
            </a:extLst>
          </p:cNvPr>
          <p:cNvSpPr txBox="1">
            <a:spLocks/>
          </p:cNvSpPr>
          <p:nvPr/>
        </p:nvSpPr>
        <p:spPr>
          <a:xfrm>
            <a:off x="-4355" y="-81854"/>
            <a:ext cx="4824548" cy="485866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chemeClr val="bg1"/>
                </a:solidFill>
              </a:rPr>
              <a:t>Structural Protein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13063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00D7ED2-37AE-418D-BC97-9AC40CE16A8E}"/>
              </a:ext>
            </a:extLst>
          </p:cNvPr>
          <p:cNvGrpSpPr/>
          <p:nvPr/>
        </p:nvGrpSpPr>
        <p:grpSpPr>
          <a:xfrm>
            <a:off x="21634" y="1596365"/>
            <a:ext cx="12061648" cy="5152034"/>
            <a:chOff x="65176" y="1610885"/>
            <a:chExt cx="12061648" cy="5152034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9A17CF0A-6BA1-4B0C-9A0A-B15B75B7F520}"/>
                </a:ext>
              </a:extLst>
            </p:cNvPr>
            <p:cNvGrpSpPr/>
            <p:nvPr/>
          </p:nvGrpSpPr>
          <p:grpSpPr>
            <a:xfrm>
              <a:off x="65176" y="1610885"/>
              <a:ext cx="12061648" cy="5152034"/>
              <a:chOff x="-241353" y="1233777"/>
              <a:chExt cx="12114317" cy="5152034"/>
            </a:xfrm>
          </p:grpSpPr>
          <p:grpSp>
            <p:nvGrpSpPr>
              <p:cNvPr id="7" name="Google Shape;544;p13">
                <a:extLst>
                  <a:ext uri="{FF2B5EF4-FFF2-40B4-BE49-F238E27FC236}">
                    <a16:creationId xmlns:a16="http://schemas.microsoft.com/office/drawing/2014/main" id="{F20F617F-CB15-4A91-A52E-4EDAED3FDDDD}"/>
                  </a:ext>
                </a:extLst>
              </p:cNvPr>
              <p:cNvGrpSpPr/>
              <p:nvPr/>
            </p:nvGrpSpPr>
            <p:grpSpPr>
              <a:xfrm>
                <a:off x="-241353" y="1233777"/>
                <a:ext cx="8558506" cy="5016482"/>
                <a:chOff x="4562" y="0"/>
                <a:chExt cx="8558506" cy="5016482"/>
              </a:xfrm>
            </p:grpSpPr>
            <p:sp>
              <p:nvSpPr>
                <p:cNvPr id="15" name="Google Shape;545;p13">
                  <a:extLst>
                    <a:ext uri="{FF2B5EF4-FFF2-40B4-BE49-F238E27FC236}">
                      <a16:creationId xmlns:a16="http://schemas.microsoft.com/office/drawing/2014/main" id="{3B3302A2-C3F2-4386-9EE6-CEE6407F7DE6}"/>
                    </a:ext>
                  </a:extLst>
                </p:cNvPr>
                <p:cNvSpPr/>
                <p:nvPr/>
              </p:nvSpPr>
              <p:spPr>
                <a:xfrm>
                  <a:off x="681022" y="0"/>
                  <a:ext cx="7696447" cy="5016482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FED3C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546;p13">
                  <a:extLst>
                    <a:ext uri="{FF2B5EF4-FFF2-40B4-BE49-F238E27FC236}">
                      <a16:creationId xmlns:a16="http://schemas.microsoft.com/office/drawing/2014/main" id="{8B81A9EF-FBF5-4D34-899A-93B7A45CD161}"/>
                    </a:ext>
                  </a:extLst>
                </p:cNvPr>
                <p:cNvSpPr/>
                <p:nvPr/>
              </p:nvSpPr>
              <p:spPr>
                <a:xfrm>
                  <a:off x="4562" y="1504944"/>
                  <a:ext cx="3033449" cy="200659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A7714"/>
                </a:solidFill>
                <a:ln w="1587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547;p13">
                  <a:extLst>
                    <a:ext uri="{FF2B5EF4-FFF2-40B4-BE49-F238E27FC236}">
                      <a16:creationId xmlns:a16="http://schemas.microsoft.com/office/drawing/2014/main" id="{5955A2C5-48E2-4AB5-B66D-6F4C661D42BE}"/>
                    </a:ext>
                  </a:extLst>
                </p:cNvPr>
                <p:cNvSpPr txBox="1"/>
                <p:nvPr/>
              </p:nvSpPr>
              <p:spPr>
                <a:xfrm>
                  <a:off x="102516" y="1602898"/>
                  <a:ext cx="2837541" cy="18106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209550" tIns="209550" rIns="209550" bIns="2095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5500"/>
                    <a:buFont typeface="Rockwell"/>
                    <a:buNone/>
                  </a:pPr>
                  <a:r>
                    <a:rPr lang="en-GB" sz="5500" dirty="0">
                      <a:solidFill>
                        <a:schemeClr val="lt1"/>
                      </a:solidFill>
                      <a:latin typeface="Rockwell"/>
                      <a:ea typeface="Rockwell"/>
                      <a:cs typeface="Rockwell"/>
                      <a:sym typeface="Rockwell"/>
                    </a:rPr>
                    <a:t>Sample</a:t>
                  </a:r>
                  <a:endParaRPr dirty="0"/>
                </a:p>
              </p:txBody>
            </p:sp>
            <p:sp>
              <p:nvSpPr>
                <p:cNvPr id="18" name="Google Shape;548;p13">
                  <a:extLst>
                    <a:ext uri="{FF2B5EF4-FFF2-40B4-BE49-F238E27FC236}">
                      <a16:creationId xmlns:a16="http://schemas.microsoft.com/office/drawing/2014/main" id="{FA86E535-E34F-44A0-A1CB-6FD96E914260}"/>
                    </a:ext>
                  </a:extLst>
                </p:cNvPr>
                <p:cNvSpPr/>
                <p:nvPr/>
              </p:nvSpPr>
              <p:spPr>
                <a:xfrm>
                  <a:off x="3219937" y="1564500"/>
                  <a:ext cx="2814707" cy="2006592"/>
                </a:xfrm>
                <a:prstGeom prst="roundRect">
                  <a:avLst>
                    <a:gd name="adj" fmla="val 16667"/>
                  </a:avLst>
                </a:prstGeom>
                <a:blipFill rotWithShape="1">
                  <a:blip r:embed="rId2">
                    <a:alphaModFix/>
                  </a:blip>
                  <a:stretch>
                    <a:fillRect/>
                  </a:stretch>
                </a:blipFill>
                <a:ln w="1587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549;p13">
                  <a:extLst>
                    <a:ext uri="{FF2B5EF4-FFF2-40B4-BE49-F238E27FC236}">
                      <a16:creationId xmlns:a16="http://schemas.microsoft.com/office/drawing/2014/main" id="{61B7B4AF-1FAF-44DC-B858-C187F9F8EC52}"/>
                    </a:ext>
                  </a:extLst>
                </p:cNvPr>
                <p:cNvSpPr txBox="1"/>
                <p:nvPr/>
              </p:nvSpPr>
              <p:spPr>
                <a:xfrm>
                  <a:off x="3317891" y="1662454"/>
                  <a:ext cx="2618799" cy="18106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209550" tIns="209550" rIns="209550" bIns="2095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500"/>
                    <a:buFont typeface="Rockwell"/>
                    <a:buNone/>
                  </a:pPr>
                  <a:endParaRPr sz="5500">
                    <a:solidFill>
                      <a:schemeClr val="lt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0" name="Google Shape;550;p13">
                  <a:extLst>
                    <a:ext uri="{FF2B5EF4-FFF2-40B4-BE49-F238E27FC236}">
                      <a16:creationId xmlns:a16="http://schemas.microsoft.com/office/drawing/2014/main" id="{BBBD1D84-46A3-4395-908E-DF441863285E}"/>
                    </a:ext>
                  </a:extLst>
                </p:cNvPr>
                <p:cNvSpPr/>
                <p:nvPr/>
              </p:nvSpPr>
              <p:spPr>
                <a:xfrm>
                  <a:off x="6106702" y="1564500"/>
                  <a:ext cx="2456366" cy="2006592"/>
                </a:xfrm>
                <a:prstGeom prst="roundRect">
                  <a:avLst>
                    <a:gd name="adj" fmla="val 16667"/>
                  </a:avLst>
                </a:prstGeom>
                <a:blipFill rotWithShape="1">
                  <a:blip r:embed="rId3">
                    <a:alphaModFix/>
                  </a:blip>
                  <a:stretch>
                    <a:fillRect/>
                  </a:stretch>
                </a:blipFill>
                <a:ln w="1587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551;p13">
                  <a:extLst>
                    <a:ext uri="{FF2B5EF4-FFF2-40B4-BE49-F238E27FC236}">
                      <a16:creationId xmlns:a16="http://schemas.microsoft.com/office/drawing/2014/main" id="{CF23659E-9CF4-45F5-9532-159A6790C078}"/>
                    </a:ext>
                  </a:extLst>
                </p:cNvPr>
                <p:cNvSpPr txBox="1"/>
                <p:nvPr/>
              </p:nvSpPr>
              <p:spPr>
                <a:xfrm>
                  <a:off x="6204656" y="1662454"/>
                  <a:ext cx="2260458" cy="18106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209550" tIns="209550" rIns="209550" bIns="2095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500"/>
                    <a:buFont typeface="Rockwell"/>
                    <a:buNone/>
                  </a:pPr>
                  <a:endParaRPr sz="5500">
                    <a:solidFill>
                      <a:schemeClr val="lt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sp>
            <p:nvSpPr>
              <p:cNvPr id="8" name="Google Shape;553;p13">
                <a:extLst>
                  <a:ext uri="{FF2B5EF4-FFF2-40B4-BE49-F238E27FC236}">
                    <a16:creationId xmlns:a16="http://schemas.microsoft.com/office/drawing/2014/main" id="{86CDC9D1-6CC8-4D79-99A9-24169EFC4C91}"/>
                  </a:ext>
                </a:extLst>
              </p:cNvPr>
              <p:cNvSpPr txBox="1"/>
              <p:nvPr/>
            </p:nvSpPr>
            <p:spPr>
              <a:xfrm>
                <a:off x="2975576" y="2005719"/>
                <a:ext cx="2328332" cy="8309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 b="1" dirty="0">
                    <a:solidFill>
                      <a:schemeClr val="accent3">
                        <a:lumMod val="50000"/>
                      </a:schemeClr>
                    </a:solidFill>
                    <a:ea typeface="Rockwell"/>
                    <a:cs typeface="Rockwell"/>
                    <a:sym typeface="Rockwell"/>
                  </a:rPr>
                  <a:t>Machine Learning Model</a:t>
                </a:r>
                <a:endParaRPr sz="24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Google Shape;554;p13">
                <a:extLst>
                  <a:ext uri="{FF2B5EF4-FFF2-40B4-BE49-F238E27FC236}">
                    <a16:creationId xmlns:a16="http://schemas.microsoft.com/office/drawing/2014/main" id="{31B2C01B-B5F2-471A-87C4-1F317CB7EFA6}"/>
                  </a:ext>
                </a:extLst>
              </p:cNvPr>
              <p:cNvSpPr txBox="1"/>
              <p:nvPr/>
            </p:nvSpPr>
            <p:spPr>
              <a:xfrm>
                <a:off x="546704" y="2167985"/>
                <a:ext cx="1936979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 b="1" dirty="0">
                    <a:solidFill>
                      <a:schemeClr val="accent3">
                        <a:lumMod val="50000"/>
                      </a:schemeClr>
                    </a:solidFill>
                    <a:ea typeface="Rockwell"/>
                    <a:cs typeface="Rockwell"/>
                    <a:sym typeface="Rockwell"/>
                  </a:rPr>
                  <a:t>Sample in</a:t>
                </a:r>
                <a:endParaRPr sz="24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Google Shape;555;p13">
                <a:extLst>
                  <a:ext uri="{FF2B5EF4-FFF2-40B4-BE49-F238E27FC236}">
                    <a16:creationId xmlns:a16="http://schemas.microsoft.com/office/drawing/2014/main" id="{CAF6FA54-3743-47D3-9E60-8CDAF2080F36}"/>
                  </a:ext>
                </a:extLst>
              </p:cNvPr>
              <p:cNvSpPr txBox="1"/>
              <p:nvPr/>
            </p:nvSpPr>
            <p:spPr>
              <a:xfrm>
                <a:off x="6280622" y="2226617"/>
                <a:ext cx="2147035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 b="1" dirty="0">
                    <a:solidFill>
                      <a:schemeClr val="accent3">
                        <a:lumMod val="50000"/>
                      </a:schemeClr>
                    </a:solidFill>
                    <a:ea typeface="Rockwell"/>
                    <a:cs typeface="Rockwell"/>
                    <a:sym typeface="Rockwell"/>
                  </a:rPr>
                  <a:t>Prediction</a:t>
                </a:r>
                <a:endParaRPr sz="24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Google Shape;558;p13">
                <a:extLst>
                  <a:ext uri="{FF2B5EF4-FFF2-40B4-BE49-F238E27FC236}">
                    <a16:creationId xmlns:a16="http://schemas.microsoft.com/office/drawing/2014/main" id="{5920D8A5-D18D-45B6-A40F-8743589C3C4E}"/>
                  </a:ext>
                </a:extLst>
              </p:cNvPr>
              <p:cNvSpPr txBox="1"/>
              <p:nvPr/>
            </p:nvSpPr>
            <p:spPr>
              <a:xfrm>
                <a:off x="9354617" y="1783143"/>
                <a:ext cx="2518347" cy="7386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 b="1" dirty="0">
                    <a:solidFill>
                      <a:schemeClr val="accent3">
                        <a:lumMod val="50000"/>
                      </a:schemeClr>
                    </a:solidFill>
                    <a:ea typeface="Rockwell"/>
                    <a:cs typeface="Rockwell"/>
                    <a:sym typeface="Rockwell"/>
                  </a:rPr>
                  <a:t>Class Predicted</a:t>
                </a: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pic>
            <p:nvPicPr>
              <p:cNvPr id="12" name="Image 11">
                <a:extLst>
                  <a:ext uri="{FF2B5EF4-FFF2-40B4-BE49-F238E27FC236}">
                    <a16:creationId xmlns:a16="http://schemas.microsoft.com/office/drawing/2014/main" id="{5160920B-1D32-4D11-A53F-9A00EA0BD6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85008" y="2204703"/>
                <a:ext cx="3143250" cy="2905125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F269872-90D4-4B73-8B31-BB121D2778D6}"/>
                  </a:ext>
                </a:extLst>
              </p:cNvPr>
              <p:cNvSpPr/>
              <p:nvPr/>
            </p:nvSpPr>
            <p:spPr>
              <a:xfrm>
                <a:off x="3857" y="5676404"/>
                <a:ext cx="2970159" cy="709407"/>
              </a:xfrm>
              <a:prstGeom prst="rect">
                <a:avLst/>
              </a:prstGeom>
              <a:solidFill>
                <a:srgbClr val="CC6600"/>
              </a:soli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b="1" dirty="0" err="1">
                    <a:solidFill>
                      <a:schemeClr val="accent3">
                        <a:lumMod val="50000"/>
                      </a:schemeClr>
                    </a:solidFill>
                  </a:rPr>
                  <a:t>Dimensionality</a:t>
                </a:r>
                <a:r>
                  <a:rPr lang="fr-FR" sz="24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fr-FR" sz="2400" b="1" dirty="0" err="1">
                    <a:solidFill>
                      <a:schemeClr val="accent3">
                        <a:lumMod val="50000"/>
                      </a:schemeClr>
                    </a:solidFill>
                  </a:rPr>
                  <a:t>reduction</a:t>
                </a:r>
                <a:r>
                  <a:rPr lang="fr-FR" sz="2400" b="1" dirty="0">
                    <a:solidFill>
                      <a:schemeClr val="accent3">
                        <a:lumMod val="50000"/>
                      </a:schemeClr>
                    </a:solidFill>
                  </a:rPr>
                  <a:t> RFE </a:t>
                </a:r>
              </a:p>
            </p:txBody>
          </p:sp>
          <p:cxnSp>
            <p:nvCxnSpPr>
              <p:cNvPr id="14" name="Connecteur droit avec flèche 13">
                <a:extLst>
                  <a:ext uri="{FF2B5EF4-FFF2-40B4-BE49-F238E27FC236}">
                    <a16:creationId xmlns:a16="http://schemas.microsoft.com/office/drawing/2014/main" id="{1596205C-BDF6-41D4-8779-1FF1A2A09E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17561" y="4745312"/>
                <a:ext cx="0" cy="931093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DD13FBB6-A535-4F4C-AF7E-4292A7C4E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7953" y="3386292"/>
              <a:ext cx="2724150" cy="1457325"/>
            </a:xfrm>
            <a:prstGeom prst="rect">
              <a:avLst/>
            </a:prstGeom>
          </p:spPr>
        </p:pic>
      </p:grpSp>
      <p:sp>
        <p:nvSpPr>
          <p:cNvPr id="22" name="Titre 1">
            <a:extLst>
              <a:ext uri="{FF2B5EF4-FFF2-40B4-BE49-F238E27FC236}">
                <a16:creationId xmlns:a16="http://schemas.microsoft.com/office/drawing/2014/main" id="{05F2795B-C8D3-4BA6-8802-537C89A0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1271"/>
            <a:ext cx="10972800" cy="10668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0000"/>
                </a:solidFill>
              </a:rPr>
              <a:t>3. Modèles - ML</a:t>
            </a: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574876FB-A717-40CF-87FC-04A6A9B0CF24}"/>
              </a:ext>
            </a:extLst>
          </p:cNvPr>
          <p:cNvSpPr txBox="1">
            <a:spLocks/>
          </p:cNvSpPr>
          <p:nvPr/>
        </p:nvSpPr>
        <p:spPr>
          <a:xfrm>
            <a:off x="-4355" y="-81854"/>
            <a:ext cx="4824548" cy="485866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chemeClr val="bg1"/>
                </a:solidFill>
              </a:rPr>
              <a:t>Structural Protein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29958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71D23C9-95E6-49EA-87F0-94094F10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1271"/>
            <a:ext cx="10972800" cy="10668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0000"/>
                </a:solidFill>
              </a:rPr>
              <a:t>3. Modèles - ML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ABF935-E146-4AE3-BC9A-065F09CE4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495" y="631270"/>
            <a:ext cx="5450275" cy="6245452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11FDE31-F057-4FA9-A209-C6CF80D47C70}"/>
              </a:ext>
            </a:extLst>
          </p:cNvPr>
          <p:cNvSpPr txBox="1">
            <a:spLocks/>
          </p:cNvSpPr>
          <p:nvPr/>
        </p:nvSpPr>
        <p:spPr>
          <a:xfrm>
            <a:off x="0" y="3019788"/>
            <a:ext cx="7170799" cy="1267608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Recherche des modèles avec </a:t>
            </a:r>
            <a:r>
              <a:rPr lang="fr-FR" b="1" dirty="0" err="1"/>
              <a:t>LazyPredict</a:t>
            </a:r>
            <a:endParaRPr lang="fr-FR" b="1" dirty="0"/>
          </a:p>
          <a:p>
            <a:r>
              <a:rPr lang="fr-FR" dirty="0"/>
              <a:t>Identification de 11 modèles sur 25 testés</a:t>
            </a:r>
          </a:p>
          <a:p>
            <a:pPr lvl="1"/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1E4C89A-4BBC-4726-B0C2-A8259446FAE2}"/>
              </a:ext>
            </a:extLst>
          </p:cNvPr>
          <p:cNvSpPr txBox="1">
            <a:spLocks/>
          </p:cNvSpPr>
          <p:nvPr/>
        </p:nvSpPr>
        <p:spPr>
          <a:xfrm>
            <a:off x="-4355" y="-81854"/>
            <a:ext cx="4824548" cy="485866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chemeClr val="bg1"/>
                </a:solidFill>
              </a:rPr>
              <a:t>Structural Protein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41063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3411498-6AF5-435F-A6C3-985CEFAB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1271"/>
            <a:ext cx="10972800" cy="10668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0000"/>
                </a:solidFill>
              </a:rPr>
              <a:t>3. Modèles - ML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725703-CE52-4D6B-8EE1-8EAACC4DA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361" y="1557393"/>
            <a:ext cx="9116839" cy="4343400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E77379-FB7A-4643-9915-B7DEAC438AE4}"/>
              </a:ext>
            </a:extLst>
          </p:cNvPr>
          <p:cNvSpPr txBox="1">
            <a:spLocks/>
          </p:cNvSpPr>
          <p:nvPr/>
        </p:nvSpPr>
        <p:spPr>
          <a:xfrm>
            <a:off x="130628" y="2580650"/>
            <a:ext cx="4294361" cy="2881006"/>
          </a:xfrm>
          <a:prstGeom prst="rect">
            <a:avLst/>
          </a:prstGeom>
        </p:spPr>
        <p:txBody>
          <a:bodyPr vert="horz" rtlCol="0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fr-FR" dirty="0"/>
              <a:t>4 modèles sur 11 testés se dégagent avec des </a:t>
            </a:r>
            <a:r>
              <a:rPr lang="fr-FR" dirty="0" err="1"/>
              <a:t>accuracy</a:t>
            </a:r>
            <a:r>
              <a:rPr lang="fr-FR" dirty="0"/>
              <a:t> élevés :</a:t>
            </a:r>
          </a:p>
          <a:p>
            <a:r>
              <a:rPr lang="fr-FR" b="1" dirty="0" err="1">
                <a:highlight>
                  <a:srgbClr val="FFFF00"/>
                </a:highlight>
              </a:rPr>
              <a:t>ExtraTreesClassifier</a:t>
            </a:r>
            <a:endParaRPr lang="fr-FR" b="1" dirty="0">
              <a:highlight>
                <a:srgbClr val="FFFF00"/>
              </a:highlight>
            </a:endParaRPr>
          </a:p>
          <a:p>
            <a:r>
              <a:rPr lang="fr-FR" dirty="0" err="1"/>
              <a:t>RandomForest</a:t>
            </a:r>
            <a:endParaRPr lang="fr-FR" dirty="0"/>
          </a:p>
          <a:p>
            <a:r>
              <a:rPr lang="fr-FR" dirty="0" err="1"/>
              <a:t>BaggingClassifier</a:t>
            </a:r>
            <a:endParaRPr lang="fr-FR" dirty="0"/>
          </a:p>
          <a:p>
            <a:r>
              <a:rPr lang="fr-FR" dirty="0" err="1"/>
              <a:t>DecisionTreeClassifier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4F8442B-592D-4747-BA88-425041DDEBDC}"/>
              </a:ext>
            </a:extLst>
          </p:cNvPr>
          <p:cNvSpPr txBox="1">
            <a:spLocks/>
          </p:cNvSpPr>
          <p:nvPr/>
        </p:nvSpPr>
        <p:spPr>
          <a:xfrm>
            <a:off x="-4355" y="-81854"/>
            <a:ext cx="4824548" cy="485866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chemeClr val="bg1"/>
                </a:solidFill>
              </a:rPr>
              <a:t>Structural Protein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89743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EA9F19F-35F6-49B4-8DD8-DE3D54FE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1271"/>
            <a:ext cx="10972800" cy="10668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0000"/>
                </a:solidFill>
              </a:rPr>
              <a:t>3. Modèles - ML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A18B87C-C581-4352-971B-602B21952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50" y="835277"/>
            <a:ext cx="4258292" cy="6022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4B3C444A-E0A4-4195-8BD6-2D27EBDA41CD}"/>
              </a:ext>
            </a:extLst>
          </p:cNvPr>
          <p:cNvGrpSpPr/>
          <p:nvPr/>
        </p:nvGrpSpPr>
        <p:grpSpPr>
          <a:xfrm>
            <a:off x="748145" y="2336800"/>
            <a:ext cx="8882743" cy="4258300"/>
            <a:chOff x="748145" y="1543791"/>
            <a:chExt cx="8882743" cy="5091041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E1BC774-DEA3-4064-80CF-D732778D2CE5}"/>
                </a:ext>
              </a:extLst>
            </p:cNvPr>
            <p:cNvSpPr/>
            <p:nvPr/>
          </p:nvSpPr>
          <p:spPr>
            <a:xfrm>
              <a:off x="748145" y="4485397"/>
              <a:ext cx="2980707" cy="21494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r-FR" sz="1600" b="1" dirty="0" err="1"/>
                <a:t>Only</a:t>
              </a:r>
              <a:r>
                <a:rPr lang="fr-FR" sz="1600" b="1" dirty="0"/>
                <a:t> </a:t>
              </a:r>
              <a:r>
                <a:rPr lang="fr-FR" sz="1600" b="1" dirty="0" err="1"/>
                <a:t>ExtraTrees</a:t>
              </a:r>
              <a:r>
                <a:rPr lang="fr-FR" sz="1600" b="1" dirty="0"/>
                <a:t> </a:t>
              </a:r>
              <a:r>
                <a:rPr lang="fr-FR" sz="1600" b="1" dirty="0" err="1"/>
                <a:t>Algorithm</a:t>
              </a:r>
              <a:r>
                <a:rPr lang="fr-FR" sz="1600" b="1" dirty="0"/>
                <a:t> </a:t>
              </a:r>
              <a:r>
                <a:rPr lang="fr-FR" sz="1600" b="1" dirty="0" err="1"/>
                <a:t>does</a:t>
              </a:r>
              <a:r>
                <a:rPr lang="fr-FR" sz="1600" b="1" dirty="0"/>
                <a:t> </a:t>
              </a:r>
              <a:r>
                <a:rPr lang="fr-FR" sz="1600" b="1" dirty="0" err="1"/>
                <a:t>little</a:t>
              </a:r>
              <a:r>
                <a:rPr lang="fr-FR" sz="1600" b="1" dirty="0"/>
                <a:t> </a:t>
              </a:r>
              <a:r>
                <a:rPr lang="fr-FR" sz="1600" b="1" dirty="0" err="1"/>
                <a:t>better</a:t>
              </a:r>
              <a:r>
                <a:rPr lang="fr-FR" sz="1600" b="1" dirty="0"/>
                <a:t> on set </a:t>
              </a:r>
              <a:r>
                <a:rPr lang="fr-FR" sz="1600" b="1" dirty="0" err="1"/>
                <a:t>testing</a:t>
              </a:r>
              <a:r>
                <a:rPr lang="fr-FR" sz="1600" b="1" dirty="0"/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fr-FR" sz="1600" b="1" dirty="0" err="1"/>
                <a:t>Accuracy</a:t>
              </a:r>
              <a:r>
                <a:rPr lang="fr-FR" sz="1600" b="1" dirty="0"/>
                <a:t> ~ 92%</a:t>
              </a:r>
            </a:p>
          </p:txBody>
        </p:sp>
        <p:cxnSp>
          <p:nvCxnSpPr>
            <p:cNvPr id="8" name="Connecteur en angle 6">
              <a:extLst>
                <a:ext uri="{FF2B5EF4-FFF2-40B4-BE49-F238E27FC236}">
                  <a16:creationId xmlns:a16="http://schemas.microsoft.com/office/drawing/2014/main" id="{D5D707D2-4E48-428C-88CC-0C1B886E2A0A}"/>
                </a:ext>
              </a:extLst>
            </p:cNvPr>
            <p:cNvCxnSpPr/>
            <p:nvPr/>
          </p:nvCxnSpPr>
          <p:spPr>
            <a:xfrm rot="10800000" flipV="1">
              <a:off x="3728852" y="1543791"/>
              <a:ext cx="5902036" cy="4004959"/>
            </a:xfrm>
            <a:prstGeom prst="bentConnector3">
              <a:avLst/>
            </a:prstGeom>
            <a:ln w="381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5EFC3062-DBBF-4CB3-BA0B-3CAA5BE3B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238" y="2284362"/>
            <a:ext cx="3992762" cy="168303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nherit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Arial" panose="020B0604020202020204" pitchFamily="34" charset="0"/>
              </a:rPr>
              <a:t>High performances on training set 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 b="1" dirty="0" err="1">
                <a:solidFill>
                  <a:schemeClr val="bg1"/>
                </a:solidFill>
                <a:latin typeface="inherit"/>
                <a:cs typeface="Arial" panose="020B0604020202020204" pitchFamily="34" charset="0"/>
              </a:rPr>
              <a:t>Accuracy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Arial" panose="020B0604020202020204" pitchFamily="34" charset="0"/>
              </a:rPr>
              <a:t> ~</a:t>
            </a:r>
            <a:r>
              <a:rPr kumimoji="0" lang="fr-FR" altLang="fr-FR" sz="20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Arial" panose="020B0604020202020204" pitchFamily="34" charset="0"/>
              </a:rPr>
              <a:t> 100%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79385D-5940-40A9-9A59-3B90083DB0FE}"/>
              </a:ext>
            </a:extLst>
          </p:cNvPr>
          <p:cNvSpPr txBox="1">
            <a:spLocks/>
          </p:cNvSpPr>
          <p:nvPr/>
        </p:nvSpPr>
        <p:spPr>
          <a:xfrm>
            <a:off x="-4355" y="-81854"/>
            <a:ext cx="4824548" cy="485866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chemeClr val="bg1"/>
                </a:solidFill>
              </a:rPr>
              <a:t>Structural Protein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81756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709EDD7-8D7D-4F72-AD65-40E8F0525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1271"/>
            <a:ext cx="10972800" cy="10668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0000"/>
                </a:solidFill>
              </a:rPr>
              <a:t>Modèles - ML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9ACE68-38F9-4BEF-A8F0-742D8D8D0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696" y="609597"/>
            <a:ext cx="5936468" cy="640805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FE56EC7-15CF-4AC3-A637-7724649F1F4B}"/>
              </a:ext>
            </a:extLst>
          </p:cNvPr>
          <p:cNvSpPr txBox="1">
            <a:spLocks/>
          </p:cNvSpPr>
          <p:nvPr/>
        </p:nvSpPr>
        <p:spPr>
          <a:xfrm>
            <a:off x="507999" y="2769336"/>
            <a:ext cx="4294361" cy="153421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fr-FR" dirty="0"/>
              <a:t>Pas d’effet d’</a:t>
            </a:r>
            <a:r>
              <a:rPr lang="fr-FR" dirty="0" err="1"/>
              <a:t>overfitting</a:t>
            </a:r>
            <a:r>
              <a:rPr lang="fr-FR" dirty="0"/>
              <a:t> sur les courbes d’apprentissage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45758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1A07E8D9-44D2-4BCD-834F-37CA5408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1271"/>
            <a:ext cx="10972800" cy="10668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0000"/>
                </a:solidFill>
              </a:rPr>
              <a:t>3. Modèles - ML</a:t>
            </a:r>
          </a:p>
        </p:txBody>
      </p:sp>
      <p:sp>
        <p:nvSpPr>
          <p:cNvPr id="48" name="Google Shape;609;p16">
            <a:extLst>
              <a:ext uri="{FF2B5EF4-FFF2-40B4-BE49-F238E27FC236}">
                <a16:creationId xmlns:a16="http://schemas.microsoft.com/office/drawing/2014/main" id="{A9E46EF5-C112-4CE8-9E8A-D6D7B71A1DC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3EE38F17-BD68-4EF8-921D-05C9C7C5460B}"/>
              </a:ext>
            </a:extLst>
          </p:cNvPr>
          <p:cNvGrpSpPr/>
          <p:nvPr/>
        </p:nvGrpSpPr>
        <p:grpSpPr>
          <a:xfrm>
            <a:off x="2004102" y="731910"/>
            <a:ext cx="9962034" cy="6028461"/>
            <a:chOff x="2184824" y="738898"/>
            <a:chExt cx="9773301" cy="5757264"/>
          </a:xfrm>
        </p:grpSpPr>
        <p:grpSp>
          <p:nvGrpSpPr>
            <p:cNvPr id="137" name="Groupe 136">
              <a:extLst>
                <a:ext uri="{FF2B5EF4-FFF2-40B4-BE49-F238E27FC236}">
                  <a16:creationId xmlns:a16="http://schemas.microsoft.com/office/drawing/2014/main" id="{29682A34-AFD5-4516-A8BC-F15885A40AFF}"/>
                </a:ext>
              </a:extLst>
            </p:cNvPr>
            <p:cNvGrpSpPr/>
            <p:nvPr/>
          </p:nvGrpSpPr>
          <p:grpSpPr>
            <a:xfrm>
              <a:off x="2184824" y="738898"/>
              <a:ext cx="9773301" cy="5757264"/>
              <a:chOff x="2184824" y="738898"/>
              <a:chExt cx="9773301" cy="5757264"/>
            </a:xfrm>
          </p:grpSpPr>
          <p:sp>
            <p:nvSpPr>
              <p:cNvPr id="51" name="Google Shape;511;p11">
                <a:extLst>
                  <a:ext uri="{FF2B5EF4-FFF2-40B4-BE49-F238E27FC236}">
                    <a16:creationId xmlns:a16="http://schemas.microsoft.com/office/drawing/2014/main" id="{AAAA42C2-AD1E-4F58-85DE-2B4D47CF3395}"/>
                  </a:ext>
                </a:extLst>
              </p:cNvPr>
              <p:cNvSpPr txBox="1"/>
              <p:nvPr/>
            </p:nvSpPr>
            <p:spPr>
              <a:xfrm>
                <a:off x="9473887" y="4683978"/>
                <a:ext cx="2484238" cy="400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 b="1" dirty="0">
                    <a:solidFill>
                      <a:schemeClr val="dk1"/>
                    </a:solidFill>
                    <a:ea typeface="Rockwell"/>
                    <a:cs typeface="Rockwell"/>
                    <a:sym typeface="Rockwell"/>
                  </a:rPr>
                  <a:t>Hours training</a:t>
                </a:r>
                <a:endParaRPr sz="2000" b="1" dirty="0">
                  <a:solidFill>
                    <a:schemeClr val="dk1"/>
                  </a:solidFill>
                  <a:ea typeface="Rockwell"/>
                  <a:cs typeface="Rockwell"/>
                  <a:sym typeface="Rockwell"/>
                </a:endParaRPr>
              </a:p>
            </p:txBody>
          </p:sp>
          <p:sp>
            <p:nvSpPr>
              <p:cNvPr id="52" name="Google Shape;512;p11">
                <a:extLst>
                  <a:ext uri="{FF2B5EF4-FFF2-40B4-BE49-F238E27FC236}">
                    <a16:creationId xmlns:a16="http://schemas.microsoft.com/office/drawing/2014/main" id="{54A2C958-E0D2-4E5C-A458-D1C9F0E050E9}"/>
                  </a:ext>
                </a:extLst>
              </p:cNvPr>
              <p:cNvSpPr txBox="1"/>
              <p:nvPr/>
            </p:nvSpPr>
            <p:spPr>
              <a:xfrm>
                <a:off x="5113773" y="2951687"/>
                <a:ext cx="2525852" cy="400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 b="1" dirty="0">
                    <a:solidFill>
                      <a:schemeClr val="dk1"/>
                    </a:solidFill>
                    <a:ea typeface="Rockwell"/>
                    <a:cs typeface="Rockwell"/>
                    <a:sym typeface="Rockwell"/>
                  </a:rPr>
                  <a:t>Testing Accuracy</a:t>
                </a:r>
                <a:endParaRPr sz="1200" b="1" dirty="0"/>
              </a:p>
            </p:txBody>
          </p:sp>
          <p:sp>
            <p:nvSpPr>
              <p:cNvPr id="53" name="Google Shape;513;p11">
                <a:extLst>
                  <a:ext uri="{FF2B5EF4-FFF2-40B4-BE49-F238E27FC236}">
                    <a16:creationId xmlns:a16="http://schemas.microsoft.com/office/drawing/2014/main" id="{8F1008EA-A0A4-4081-8DC6-1E1F9BE65E60}"/>
                  </a:ext>
                </a:extLst>
              </p:cNvPr>
              <p:cNvSpPr txBox="1"/>
              <p:nvPr/>
            </p:nvSpPr>
            <p:spPr>
              <a:xfrm>
                <a:off x="9704601" y="2619895"/>
                <a:ext cx="1693267" cy="400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 b="1" dirty="0">
                    <a:solidFill>
                      <a:schemeClr val="dk1"/>
                    </a:solidFill>
                    <a:ea typeface="Rockwell"/>
                    <a:cs typeface="Rockwell"/>
                    <a:sym typeface="Rockwell"/>
                  </a:rPr>
                  <a:t>Classes</a:t>
                </a:r>
                <a:endParaRPr sz="1200" b="1" dirty="0"/>
              </a:p>
            </p:txBody>
          </p:sp>
          <p:sp>
            <p:nvSpPr>
              <p:cNvPr id="54" name="Google Shape;516;p11">
                <a:extLst>
                  <a:ext uri="{FF2B5EF4-FFF2-40B4-BE49-F238E27FC236}">
                    <a16:creationId xmlns:a16="http://schemas.microsoft.com/office/drawing/2014/main" id="{BA45E0ED-C24C-4417-9688-E0F938A30245}"/>
                  </a:ext>
                </a:extLst>
              </p:cNvPr>
              <p:cNvSpPr txBox="1"/>
              <p:nvPr/>
            </p:nvSpPr>
            <p:spPr>
              <a:xfrm>
                <a:off x="7594503" y="1842175"/>
                <a:ext cx="1423410" cy="400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 b="1" dirty="0">
                    <a:solidFill>
                      <a:schemeClr val="dk1"/>
                    </a:solidFill>
                    <a:ea typeface="Rockwell"/>
                    <a:cs typeface="Rockwell"/>
                    <a:sym typeface="Rockwell"/>
                  </a:rPr>
                  <a:t>Features</a:t>
                </a:r>
                <a:endParaRPr sz="1200" b="1" dirty="0"/>
              </a:p>
            </p:txBody>
          </p:sp>
          <p:grpSp>
            <p:nvGrpSpPr>
              <p:cNvPr id="55" name="Groupe 54">
                <a:extLst>
                  <a:ext uri="{FF2B5EF4-FFF2-40B4-BE49-F238E27FC236}">
                    <a16:creationId xmlns:a16="http://schemas.microsoft.com/office/drawing/2014/main" id="{27573BC2-CA16-475C-B9B6-4831D2BCDE2E}"/>
                  </a:ext>
                </a:extLst>
              </p:cNvPr>
              <p:cNvGrpSpPr/>
              <p:nvPr/>
            </p:nvGrpSpPr>
            <p:grpSpPr>
              <a:xfrm>
                <a:off x="2184824" y="738898"/>
                <a:ext cx="9093000" cy="5757264"/>
                <a:chOff x="2184825" y="659587"/>
                <a:chExt cx="9093000" cy="5757264"/>
              </a:xfrm>
            </p:grpSpPr>
            <p:grpSp>
              <p:nvGrpSpPr>
                <p:cNvPr id="56" name="Google Shape;478;p11">
                  <a:extLst>
                    <a:ext uri="{FF2B5EF4-FFF2-40B4-BE49-F238E27FC236}">
                      <a16:creationId xmlns:a16="http://schemas.microsoft.com/office/drawing/2014/main" id="{16DC1C91-6D97-48BF-A1A3-E996463A3545}"/>
                    </a:ext>
                  </a:extLst>
                </p:cNvPr>
                <p:cNvGrpSpPr/>
                <p:nvPr/>
              </p:nvGrpSpPr>
              <p:grpSpPr>
                <a:xfrm>
                  <a:off x="5002587" y="659587"/>
                  <a:ext cx="6275238" cy="5194176"/>
                  <a:chOff x="565756" y="273939"/>
                  <a:chExt cx="6275238" cy="5194176"/>
                </a:xfrm>
              </p:grpSpPr>
              <p:sp>
                <p:nvSpPr>
                  <p:cNvPr id="60" name="Google Shape;479;p11">
                    <a:extLst>
                      <a:ext uri="{FF2B5EF4-FFF2-40B4-BE49-F238E27FC236}">
                        <a16:creationId xmlns:a16="http://schemas.microsoft.com/office/drawing/2014/main" id="{C67A4FE8-A7E5-4342-A0BE-0CEA3CEB96BF}"/>
                      </a:ext>
                    </a:extLst>
                  </p:cNvPr>
                  <p:cNvSpPr/>
                  <p:nvPr/>
                </p:nvSpPr>
                <p:spPr>
                  <a:xfrm>
                    <a:off x="3134579" y="273939"/>
                    <a:ext cx="1158381" cy="1158381"/>
                  </a:xfrm>
                  <a:prstGeom prst="ellipse">
                    <a:avLst/>
                  </a:prstGeom>
                  <a:solidFill>
                    <a:srgbClr val="FA7714"/>
                  </a:solidFill>
                  <a:ln w="1587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480;p11">
                    <a:extLst>
                      <a:ext uri="{FF2B5EF4-FFF2-40B4-BE49-F238E27FC236}">
                        <a16:creationId xmlns:a16="http://schemas.microsoft.com/office/drawing/2014/main" id="{8E34CC75-7FB3-4C7C-B8A5-64EC7063B46D}"/>
                      </a:ext>
                    </a:extLst>
                  </p:cNvPr>
                  <p:cNvSpPr txBox="1"/>
                  <p:nvPr/>
                </p:nvSpPr>
                <p:spPr>
                  <a:xfrm>
                    <a:off x="3304220" y="443580"/>
                    <a:ext cx="819099" cy="8190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25400" tIns="25400" rIns="25400" bIns="254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000"/>
                      <a:buFont typeface="Rockwell"/>
                      <a:buNone/>
                    </a:pPr>
                    <a:r>
                      <a:rPr lang="en-GB" sz="2000" b="1" dirty="0">
                        <a:solidFill>
                          <a:schemeClr val="lt1"/>
                        </a:solidFill>
                        <a:sym typeface="Rockwell"/>
                      </a:rPr>
                      <a:t>8</a:t>
                    </a:r>
                    <a:endParaRPr b="1" dirty="0"/>
                  </a:p>
                </p:txBody>
              </p:sp>
              <p:sp>
                <p:nvSpPr>
                  <p:cNvPr id="62" name="Google Shape;481;p11">
                    <a:extLst>
                      <a:ext uri="{FF2B5EF4-FFF2-40B4-BE49-F238E27FC236}">
                        <a16:creationId xmlns:a16="http://schemas.microsoft.com/office/drawing/2014/main" id="{32080BA4-F231-4674-BD12-15D2853DF8AB}"/>
                      </a:ext>
                    </a:extLst>
                  </p:cNvPr>
                  <p:cNvSpPr/>
                  <p:nvPr/>
                </p:nvSpPr>
                <p:spPr>
                  <a:xfrm rot="1350000">
                    <a:off x="4383586" y="715063"/>
                    <a:ext cx="308544" cy="390953"/>
                  </a:xfrm>
                  <a:prstGeom prst="rightArrow">
                    <a:avLst>
                      <a:gd name="adj1" fmla="val 60000"/>
                      <a:gd name="adj2" fmla="val 50000"/>
                    </a:avLst>
                  </a:prstGeom>
                  <a:solidFill>
                    <a:srgbClr val="FA7714">
                      <a:alpha val="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" name="Google Shape;483;p11">
                    <a:extLst>
                      <a:ext uri="{FF2B5EF4-FFF2-40B4-BE49-F238E27FC236}">
                        <a16:creationId xmlns:a16="http://schemas.microsoft.com/office/drawing/2014/main" id="{D6CE67FA-11B4-4F37-833C-8629E4B448E4}"/>
                      </a:ext>
                    </a:extLst>
                  </p:cNvPr>
                  <p:cNvSpPr/>
                  <p:nvPr/>
                </p:nvSpPr>
                <p:spPr>
                  <a:xfrm>
                    <a:off x="5363055" y="1068517"/>
                    <a:ext cx="1158381" cy="1158381"/>
                  </a:xfrm>
                  <a:prstGeom prst="ellipse">
                    <a:avLst/>
                  </a:prstGeom>
                  <a:solidFill>
                    <a:srgbClr val="AEBF3E"/>
                  </a:solidFill>
                  <a:ln w="1587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484;p11">
                    <a:extLst>
                      <a:ext uri="{FF2B5EF4-FFF2-40B4-BE49-F238E27FC236}">
                        <a16:creationId xmlns:a16="http://schemas.microsoft.com/office/drawing/2014/main" id="{2A4AA425-E8AA-42F7-8CF3-334168226D6E}"/>
                      </a:ext>
                    </a:extLst>
                  </p:cNvPr>
                  <p:cNvSpPr txBox="1"/>
                  <p:nvPr/>
                </p:nvSpPr>
                <p:spPr>
                  <a:xfrm>
                    <a:off x="5503356" y="1196636"/>
                    <a:ext cx="855136" cy="9514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25400" tIns="25400" rIns="25400" bIns="254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000"/>
                      <a:buFont typeface="Rockwell"/>
                      <a:buNone/>
                    </a:pPr>
                    <a:r>
                      <a:rPr lang="en-GB" sz="2000" b="1" dirty="0">
                        <a:solidFill>
                          <a:schemeClr val="lt1"/>
                        </a:solidFill>
                        <a:ea typeface="Rockwell"/>
                        <a:cs typeface="Rockwell"/>
                        <a:sym typeface="Rockwell"/>
                      </a:rPr>
                      <a:t>17</a:t>
                    </a:r>
                    <a:endParaRPr b="1" dirty="0"/>
                  </a:p>
                </p:txBody>
              </p:sp>
              <p:sp>
                <p:nvSpPr>
                  <p:cNvPr id="66" name="Google Shape;485;p11">
                    <a:extLst>
                      <a:ext uri="{FF2B5EF4-FFF2-40B4-BE49-F238E27FC236}">
                        <a16:creationId xmlns:a16="http://schemas.microsoft.com/office/drawing/2014/main" id="{74D518F7-84D7-43B4-BA23-17097F080AD3}"/>
                      </a:ext>
                    </a:extLst>
                  </p:cNvPr>
                  <p:cNvSpPr/>
                  <p:nvPr/>
                </p:nvSpPr>
                <p:spPr>
                  <a:xfrm rot="4050000">
                    <a:off x="5525375" y="1847400"/>
                    <a:ext cx="308544" cy="390953"/>
                  </a:xfrm>
                  <a:prstGeom prst="rightArrow">
                    <a:avLst>
                      <a:gd name="adj1" fmla="val 60000"/>
                      <a:gd name="adj2" fmla="val 50000"/>
                    </a:avLst>
                  </a:prstGeom>
                  <a:solidFill>
                    <a:srgbClr val="AEBF3E">
                      <a:alpha val="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487;p11">
                    <a:extLst>
                      <a:ext uri="{FF2B5EF4-FFF2-40B4-BE49-F238E27FC236}">
                        <a16:creationId xmlns:a16="http://schemas.microsoft.com/office/drawing/2014/main" id="{C0862A87-144F-493F-B493-2E1AF4D7B3AF}"/>
                      </a:ext>
                    </a:extLst>
                  </p:cNvPr>
                  <p:cNvSpPr/>
                  <p:nvPr/>
                </p:nvSpPr>
                <p:spPr>
                  <a:xfrm>
                    <a:off x="5682613" y="3153366"/>
                    <a:ext cx="1158381" cy="1158381"/>
                  </a:xfrm>
                  <a:prstGeom prst="ellipse">
                    <a:avLst/>
                  </a:prstGeom>
                  <a:solidFill>
                    <a:srgbClr val="4FC29D"/>
                  </a:solidFill>
                  <a:ln w="1587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" name="Google Shape;488;p11">
                    <a:extLst>
                      <a:ext uri="{FF2B5EF4-FFF2-40B4-BE49-F238E27FC236}">
                        <a16:creationId xmlns:a16="http://schemas.microsoft.com/office/drawing/2014/main" id="{4379FF90-D37D-4E99-948F-C959A3C11C6C}"/>
                      </a:ext>
                    </a:extLst>
                  </p:cNvPr>
                  <p:cNvSpPr txBox="1"/>
                  <p:nvPr/>
                </p:nvSpPr>
                <p:spPr>
                  <a:xfrm>
                    <a:off x="5854853" y="3303690"/>
                    <a:ext cx="819099" cy="8190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25400" tIns="25400" rIns="25400" bIns="254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000"/>
                      <a:buFont typeface="Rockwell"/>
                      <a:buNone/>
                    </a:pPr>
                    <a:r>
                      <a:rPr lang="en-GB" sz="2000" b="1" dirty="0">
                        <a:solidFill>
                          <a:schemeClr val="lt1"/>
                        </a:solidFill>
                        <a:ea typeface="Rockwell"/>
                        <a:cs typeface="Rockwell"/>
                        <a:sym typeface="Rockwell"/>
                      </a:rPr>
                      <a:t>16 h</a:t>
                    </a:r>
                    <a:endParaRPr b="1" dirty="0"/>
                  </a:p>
                </p:txBody>
              </p:sp>
              <p:sp>
                <p:nvSpPr>
                  <p:cNvPr id="70" name="Google Shape;489;p11">
                    <a:extLst>
                      <a:ext uri="{FF2B5EF4-FFF2-40B4-BE49-F238E27FC236}">
                        <a16:creationId xmlns:a16="http://schemas.microsoft.com/office/drawing/2014/main" id="{E740E0E8-A158-43D1-8051-0BB82E447955}"/>
                      </a:ext>
                    </a:extLst>
                  </p:cNvPr>
                  <p:cNvSpPr/>
                  <p:nvPr/>
                </p:nvSpPr>
                <p:spPr>
                  <a:xfrm rot="6750000">
                    <a:off x="5532059" y="3455450"/>
                    <a:ext cx="308544" cy="390953"/>
                  </a:xfrm>
                  <a:prstGeom prst="rightArrow">
                    <a:avLst>
                      <a:gd name="adj1" fmla="val 60000"/>
                      <a:gd name="adj2" fmla="val 50000"/>
                    </a:avLst>
                  </a:prstGeom>
                  <a:solidFill>
                    <a:srgbClr val="4FC29D">
                      <a:alpha val="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" name="Google Shape;490;p11">
                    <a:extLst>
                      <a:ext uri="{FF2B5EF4-FFF2-40B4-BE49-F238E27FC236}">
                        <a16:creationId xmlns:a16="http://schemas.microsoft.com/office/drawing/2014/main" id="{FFC6C9B7-08BC-4D63-B6C0-C556AA9399E5}"/>
                      </a:ext>
                    </a:extLst>
                  </p:cNvPr>
                  <p:cNvSpPr txBox="1"/>
                  <p:nvPr/>
                </p:nvSpPr>
                <p:spPr>
                  <a:xfrm rot="17550000">
                    <a:off x="5596052" y="3490882"/>
                    <a:ext cx="215981" cy="23457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Rockwell"/>
                      <a:buNone/>
                    </a:pPr>
                    <a:endParaRPr sz="1600">
                      <a:solidFill>
                        <a:schemeClr val="lt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2" name="Google Shape;493;p11">
                    <a:extLst>
                      <a:ext uri="{FF2B5EF4-FFF2-40B4-BE49-F238E27FC236}">
                        <a16:creationId xmlns:a16="http://schemas.microsoft.com/office/drawing/2014/main" id="{79435B35-94D9-4BE9-A6F3-4E2C7F92F531}"/>
                      </a:ext>
                    </a:extLst>
                  </p:cNvPr>
                  <p:cNvSpPr/>
                  <p:nvPr/>
                </p:nvSpPr>
                <p:spPr>
                  <a:xfrm rot="9450000">
                    <a:off x="4399721" y="4597239"/>
                    <a:ext cx="308544" cy="390953"/>
                  </a:xfrm>
                  <a:prstGeom prst="rightArrow">
                    <a:avLst>
                      <a:gd name="adj1" fmla="val 60000"/>
                      <a:gd name="adj2" fmla="val 50000"/>
                    </a:avLst>
                  </a:prstGeom>
                  <a:solidFill>
                    <a:srgbClr val="3895C4">
                      <a:alpha val="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" name="Google Shape;494;p11">
                    <a:extLst>
                      <a:ext uri="{FF2B5EF4-FFF2-40B4-BE49-F238E27FC236}">
                        <a16:creationId xmlns:a16="http://schemas.microsoft.com/office/drawing/2014/main" id="{3C250E81-3B2E-40E4-AC7A-E6EA137C3E43}"/>
                      </a:ext>
                    </a:extLst>
                  </p:cNvPr>
                  <p:cNvSpPr txBox="1"/>
                  <p:nvPr/>
                </p:nvSpPr>
                <p:spPr>
                  <a:xfrm rot="20250000">
                    <a:off x="4488761" y="4657719"/>
                    <a:ext cx="215981" cy="23457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Rockwell"/>
                      <a:buNone/>
                    </a:pPr>
                    <a:endParaRPr sz="1600">
                      <a:solidFill>
                        <a:schemeClr val="lt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4" name="Google Shape;495;p11">
                    <a:extLst>
                      <a:ext uri="{FF2B5EF4-FFF2-40B4-BE49-F238E27FC236}">
                        <a16:creationId xmlns:a16="http://schemas.microsoft.com/office/drawing/2014/main" id="{373C5482-C948-4214-BD07-95C3221443BB}"/>
                      </a:ext>
                    </a:extLst>
                  </p:cNvPr>
                  <p:cNvSpPr/>
                  <p:nvPr/>
                </p:nvSpPr>
                <p:spPr>
                  <a:xfrm>
                    <a:off x="3574485" y="4309734"/>
                    <a:ext cx="1259178" cy="1158381"/>
                  </a:xfrm>
                  <a:prstGeom prst="ellipse">
                    <a:avLst/>
                  </a:prstGeom>
                  <a:solidFill>
                    <a:srgbClr val="B45FD3"/>
                  </a:solidFill>
                  <a:ln w="1587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" name="Google Shape;496;p11">
                    <a:extLst>
                      <a:ext uri="{FF2B5EF4-FFF2-40B4-BE49-F238E27FC236}">
                        <a16:creationId xmlns:a16="http://schemas.microsoft.com/office/drawing/2014/main" id="{50452579-D2FA-41B8-B149-1A6125BE8711}"/>
                      </a:ext>
                    </a:extLst>
                  </p:cNvPr>
                  <p:cNvSpPr txBox="1"/>
                  <p:nvPr/>
                </p:nvSpPr>
                <p:spPr>
                  <a:xfrm>
                    <a:off x="3649581" y="4502874"/>
                    <a:ext cx="1089537" cy="8190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25400" tIns="25400" rIns="25400" bIns="254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000"/>
                      <a:buFont typeface="Rockwell"/>
                      <a:buNone/>
                    </a:pPr>
                    <a:r>
                      <a:rPr lang="en-GB" sz="2000" b="1" dirty="0">
                        <a:solidFill>
                          <a:schemeClr val="lt1"/>
                        </a:solidFill>
                        <a:ea typeface="Rockwell"/>
                        <a:cs typeface="Rockwell"/>
                        <a:sym typeface="Rockwell"/>
                      </a:rPr>
                      <a:t>&gt; 5000</a:t>
                    </a:r>
                    <a:endParaRPr b="1" dirty="0"/>
                  </a:p>
                </p:txBody>
              </p:sp>
              <p:sp>
                <p:nvSpPr>
                  <p:cNvPr id="76" name="Google Shape;497;p11">
                    <a:extLst>
                      <a:ext uri="{FF2B5EF4-FFF2-40B4-BE49-F238E27FC236}">
                        <a16:creationId xmlns:a16="http://schemas.microsoft.com/office/drawing/2014/main" id="{70CB3B0E-6557-4F5A-ACC6-AB6E1A3B78E8}"/>
                      </a:ext>
                    </a:extLst>
                  </p:cNvPr>
                  <p:cNvSpPr/>
                  <p:nvPr/>
                </p:nvSpPr>
                <p:spPr>
                  <a:xfrm rot="12150000">
                    <a:off x="2791671" y="4603922"/>
                    <a:ext cx="308544" cy="390953"/>
                  </a:xfrm>
                  <a:prstGeom prst="rightArrow">
                    <a:avLst>
                      <a:gd name="adj1" fmla="val 60000"/>
                      <a:gd name="adj2" fmla="val 50000"/>
                    </a:avLst>
                  </a:prstGeom>
                  <a:solidFill>
                    <a:srgbClr val="B45FD3">
                      <a:alpha val="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" name="Google Shape;498;p11">
                    <a:extLst>
                      <a:ext uri="{FF2B5EF4-FFF2-40B4-BE49-F238E27FC236}">
                        <a16:creationId xmlns:a16="http://schemas.microsoft.com/office/drawing/2014/main" id="{9BFB8B2B-D69D-49D8-BC4B-0A7BB59CF21A}"/>
                      </a:ext>
                    </a:extLst>
                  </p:cNvPr>
                  <p:cNvSpPr txBox="1"/>
                  <p:nvPr/>
                </p:nvSpPr>
                <p:spPr>
                  <a:xfrm rot="1350000">
                    <a:off x="2880711" y="4699824"/>
                    <a:ext cx="215981" cy="23457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Rockwell"/>
                      <a:buNone/>
                    </a:pPr>
                    <a:endParaRPr sz="1600">
                      <a:solidFill>
                        <a:schemeClr val="lt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8" name="Google Shape;499;p11">
                    <a:extLst>
                      <a:ext uri="{FF2B5EF4-FFF2-40B4-BE49-F238E27FC236}">
                        <a16:creationId xmlns:a16="http://schemas.microsoft.com/office/drawing/2014/main" id="{668BC77B-C69F-4F9B-83B0-CDD2C8D3EDAF}"/>
                      </a:ext>
                    </a:extLst>
                  </p:cNvPr>
                  <p:cNvSpPr/>
                  <p:nvPr/>
                </p:nvSpPr>
                <p:spPr>
                  <a:xfrm>
                    <a:off x="1150125" y="3336388"/>
                    <a:ext cx="1158381" cy="1158381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587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9" name="Google Shape;500;p11">
                    <a:extLst>
                      <a:ext uri="{FF2B5EF4-FFF2-40B4-BE49-F238E27FC236}">
                        <a16:creationId xmlns:a16="http://schemas.microsoft.com/office/drawing/2014/main" id="{7BDA83BE-40AB-461F-91E8-A9310DB5C981}"/>
                      </a:ext>
                    </a:extLst>
                  </p:cNvPr>
                  <p:cNvSpPr txBox="1"/>
                  <p:nvPr/>
                </p:nvSpPr>
                <p:spPr>
                  <a:xfrm>
                    <a:off x="1201505" y="3555390"/>
                    <a:ext cx="1018095" cy="8190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25400" tIns="25400" rIns="25400" bIns="254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2"/>
                      </a:buClr>
                      <a:buSzPts val="2000"/>
                      <a:buFont typeface="Rockwell"/>
                      <a:buNone/>
                    </a:pPr>
                    <a:r>
                      <a:rPr lang="en-GB" sz="2000" b="1" dirty="0">
                        <a:ea typeface="Rockwell"/>
                        <a:cs typeface="Rockwell"/>
                        <a:sym typeface="Rockwell"/>
                      </a:rPr>
                      <a:t>310.000</a:t>
                    </a:r>
                    <a:endParaRPr b="1" dirty="0"/>
                  </a:p>
                </p:txBody>
              </p:sp>
              <p:sp>
                <p:nvSpPr>
                  <p:cNvPr id="80" name="Google Shape;501;p11">
                    <a:extLst>
                      <a:ext uri="{FF2B5EF4-FFF2-40B4-BE49-F238E27FC236}">
                        <a16:creationId xmlns:a16="http://schemas.microsoft.com/office/drawing/2014/main" id="{D68AE019-B4E2-4ABF-A8E7-2DBD1A33A51E}"/>
                      </a:ext>
                    </a:extLst>
                  </p:cNvPr>
                  <p:cNvSpPr/>
                  <p:nvPr/>
                </p:nvSpPr>
                <p:spPr>
                  <a:xfrm rot="667036" flipH="1">
                    <a:off x="565756" y="3441253"/>
                    <a:ext cx="904306" cy="305033"/>
                  </a:xfrm>
                  <a:prstGeom prst="rightArrow">
                    <a:avLst>
                      <a:gd name="adj1" fmla="val 60000"/>
                      <a:gd name="adj2" fmla="val 50000"/>
                    </a:avLst>
                  </a:prstGeom>
                  <a:solidFill>
                    <a:srgbClr val="FA7714">
                      <a:alpha val="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502;p11">
                    <a:extLst>
                      <a:ext uri="{FF2B5EF4-FFF2-40B4-BE49-F238E27FC236}">
                        <a16:creationId xmlns:a16="http://schemas.microsoft.com/office/drawing/2014/main" id="{026B6057-BED9-47DA-876C-EF7B50D10CE8}"/>
                      </a:ext>
                    </a:extLst>
                  </p:cNvPr>
                  <p:cNvSpPr txBox="1"/>
                  <p:nvPr/>
                </p:nvSpPr>
                <p:spPr>
                  <a:xfrm rot="11467036">
                    <a:off x="656407" y="3511082"/>
                    <a:ext cx="812796" cy="1830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300"/>
                      <a:buFont typeface="Rockwell"/>
                      <a:buNone/>
                    </a:pPr>
                    <a:endParaRPr sz="1300">
                      <a:solidFill>
                        <a:schemeClr val="lt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82" name="Google Shape;505;p11">
                    <a:extLst>
                      <a:ext uri="{FF2B5EF4-FFF2-40B4-BE49-F238E27FC236}">
                        <a16:creationId xmlns:a16="http://schemas.microsoft.com/office/drawing/2014/main" id="{5C6AA477-A922-42AA-BD99-C6F54CD8E052}"/>
                      </a:ext>
                    </a:extLst>
                  </p:cNvPr>
                  <p:cNvSpPr/>
                  <p:nvPr/>
                </p:nvSpPr>
                <p:spPr>
                  <a:xfrm rot="17550000">
                    <a:off x="1643199" y="1863535"/>
                    <a:ext cx="308544" cy="390953"/>
                  </a:xfrm>
                  <a:prstGeom prst="rightArrow">
                    <a:avLst>
                      <a:gd name="adj1" fmla="val 60000"/>
                      <a:gd name="adj2" fmla="val 50000"/>
                    </a:avLst>
                  </a:prstGeom>
                  <a:solidFill>
                    <a:srgbClr val="AEBF3E">
                      <a:alpha val="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506;p11">
                    <a:extLst>
                      <a:ext uri="{FF2B5EF4-FFF2-40B4-BE49-F238E27FC236}">
                        <a16:creationId xmlns:a16="http://schemas.microsoft.com/office/drawing/2014/main" id="{E6D59F21-901E-4F8F-B5D6-4F7EC70BD404}"/>
                      </a:ext>
                    </a:extLst>
                  </p:cNvPr>
                  <p:cNvSpPr txBox="1"/>
                  <p:nvPr/>
                </p:nvSpPr>
                <p:spPr>
                  <a:xfrm rot="17550000">
                    <a:off x="1671769" y="1984485"/>
                    <a:ext cx="215981" cy="23457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Rockwell"/>
                      <a:buNone/>
                    </a:pPr>
                    <a:endParaRPr sz="1600">
                      <a:solidFill>
                        <a:schemeClr val="lt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84" name="Google Shape;507;p11">
                    <a:extLst>
                      <a:ext uri="{FF2B5EF4-FFF2-40B4-BE49-F238E27FC236}">
                        <a16:creationId xmlns:a16="http://schemas.microsoft.com/office/drawing/2014/main" id="{0D439A79-B2EC-4DF5-8E06-3238B273C443}"/>
                      </a:ext>
                    </a:extLst>
                  </p:cNvPr>
                  <p:cNvSpPr/>
                  <p:nvPr/>
                </p:nvSpPr>
                <p:spPr>
                  <a:xfrm>
                    <a:off x="998289" y="1417136"/>
                    <a:ext cx="1158381" cy="1158381"/>
                  </a:xfrm>
                  <a:prstGeom prst="ellipse">
                    <a:avLst/>
                  </a:prstGeom>
                  <a:solidFill>
                    <a:srgbClr val="4FC29D"/>
                  </a:solidFill>
                  <a:ln w="1587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fr-FR" sz="2000" b="1" dirty="0"/>
                      <a:t>~ 92%</a:t>
                    </a:r>
                    <a:endParaRPr sz="2000" b="1" dirty="0"/>
                  </a:p>
                </p:txBody>
              </p:sp>
              <p:sp>
                <p:nvSpPr>
                  <p:cNvPr id="85" name="Google Shape;508;p11">
                    <a:extLst>
                      <a:ext uri="{FF2B5EF4-FFF2-40B4-BE49-F238E27FC236}">
                        <a16:creationId xmlns:a16="http://schemas.microsoft.com/office/drawing/2014/main" id="{039636F1-A943-434C-B354-B498B4DA0DC0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301" y="837370"/>
                    <a:ext cx="819099" cy="8190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25400" tIns="25400" rIns="25400" bIns="254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000"/>
                      <a:buFont typeface="Rockwell"/>
                      <a:buNone/>
                    </a:pPr>
                    <a:r>
                      <a:rPr lang="en-GB" sz="2000" dirty="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rPr>
                      <a:t>~ 92%</a:t>
                    </a:r>
                    <a:endParaRPr dirty="0"/>
                  </a:p>
                </p:txBody>
              </p:sp>
              <p:sp>
                <p:nvSpPr>
                  <p:cNvPr id="86" name="Google Shape;509;p11">
                    <a:extLst>
                      <a:ext uri="{FF2B5EF4-FFF2-40B4-BE49-F238E27FC236}">
                        <a16:creationId xmlns:a16="http://schemas.microsoft.com/office/drawing/2014/main" id="{7FA64F88-01B8-4198-911E-CB3F4226047C}"/>
                      </a:ext>
                    </a:extLst>
                  </p:cNvPr>
                  <p:cNvSpPr/>
                  <p:nvPr/>
                </p:nvSpPr>
                <p:spPr>
                  <a:xfrm rot="20250000">
                    <a:off x="2775536" y="721746"/>
                    <a:ext cx="308544" cy="390953"/>
                  </a:xfrm>
                  <a:prstGeom prst="rightArrow">
                    <a:avLst>
                      <a:gd name="adj1" fmla="val 60000"/>
                      <a:gd name="adj2" fmla="val 50000"/>
                    </a:avLst>
                  </a:prstGeom>
                  <a:solidFill>
                    <a:srgbClr val="4FC29D">
                      <a:alpha val="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510;p11">
                    <a:extLst>
                      <a:ext uri="{FF2B5EF4-FFF2-40B4-BE49-F238E27FC236}">
                        <a16:creationId xmlns:a16="http://schemas.microsoft.com/office/drawing/2014/main" id="{D5745D1E-8DDB-47A1-BCD9-FCFC40CD655B}"/>
                      </a:ext>
                    </a:extLst>
                  </p:cNvPr>
                  <p:cNvSpPr txBox="1"/>
                  <p:nvPr/>
                </p:nvSpPr>
                <p:spPr>
                  <a:xfrm rot="20250000">
                    <a:off x="2779059" y="817648"/>
                    <a:ext cx="215981" cy="23457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Rockwell"/>
                      <a:buNone/>
                    </a:pPr>
                    <a:endParaRPr sz="1600">
                      <a:solidFill>
                        <a:schemeClr val="lt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sp>
              <p:nvSpPr>
                <p:cNvPr id="57" name="Google Shape;514;p11">
                  <a:extLst>
                    <a:ext uri="{FF2B5EF4-FFF2-40B4-BE49-F238E27FC236}">
                      <a16:creationId xmlns:a16="http://schemas.microsoft.com/office/drawing/2014/main" id="{FC4F763A-E656-4E24-A122-C2AA9918EA30}"/>
                    </a:ext>
                  </a:extLst>
                </p:cNvPr>
                <p:cNvSpPr txBox="1"/>
                <p:nvPr/>
              </p:nvSpPr>
              <p:spPr>
                <a:xfrm>
                  <a:off x="8086412" y="5709005"/>
                  <a:ext cx="2252651" cy="7078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2000" b="1" dirty="0">
                      <a:solidFill>
                        <a:schemeClr val="dk1"/>
                      </a:solidFill>
                      <a:ea typeface="Rockwell"/>
                      <a:cs typeface="Rockwell"/>
                      <a:sym typeface="Rockwell"/>
                    </a:rPr>
                    <a:t>Observations 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2000" b="1" dirty="0">
                      <a:solidFill>
                        <a:schemeClr val="dk1"/>
                      </a:solidFill>
                      <a:ea typeface="Rockwell"/>
                      <a:cs typeface="Rockwell"/>
                      <a:sym typeface="Rockwell"/>
                    </a:rPr>
                    <a:t>per class</a:t>
                  </a:r>
                  <a:endParaRPr sz="1200" b="1" dirty="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1CDA4730-A748-44F2-87B1-7A990A042AF8}"/>
                    </a:ext>
                  </a:extLst>
                </p:cNvPr>
                <p:cNvSpPr/>
                <p:nvPr/>
              </p:nvSpPr>
              <p:spPr>
                <a:xfrm>
                  <a:off x="2184825" y="5430173"/>
                  <a:ext cx="2470716" cy="954086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b="1" dirty="0"/>
                    <a:t>~ 66% initial data</a:t>
                  </a:r>
                </a:p>
                <a:p>
                  <a:pPr algn="ctr"/>
                  <a:r>
                    <a:rPr lang="fr-FR" sz="2000" b="1" dirty="0"/>
                    <a:t>(</a:t>
                  </a:r>
                  <a:r>
                    <a:rPr lang="fr-FR" sz="2000" b="1" dirty="0" err="1"/>
                    <a:t>after</a:t>
                  </a:r>
                  <a:r>
                    <a:rPr lang="fr-FR" sz="2000" b="1" dirty="0"/>
                    <a:t> </a:t>
                  </a:r>
                  <a:r>
                    <a:rPr lang="fr-FR" sz="2000" b="1" dirty="0" err="1"/>
                    <a:t>preprocessing</a:t>
                  </a:r>
                  <a:r>
                    <a:rPr lang="fr-FR" sz="2000" b="1" dirty="0"/>
                    <a:t>)</a:t>
                  </a:r>
                </a:p>
              </p:txBody>
            </p:sp>
            <p:cxnSp>
              <p:nvCxnSpPr>
                <p:cNvPr id="58" name="Connecteur en angle 4">
                  <a:extLst>
                    <a:ext uri="{FF2B5EF4-FFF2-40B4-BE49-F238E27FC236}">
                      <a16:creationId xmlns:a16="http://schemas.microsoft.com/office/drawing/2014/main" id="{AD84CD9E-E1F5-46A0-90C0-E769220BA29B}"/>
                    </a:ext>
                  </a:extLst>
                </p:cNvPr>
                <p:cNvCxnSpPr>
                  <a:cxnSpLocks/>
                  <a:stCxn id="88" idx="2"/>
                </p:cNvCxnSpPr>
                <p:nvPr/>
              </p:nvCxnSpPr>
              <p:spPr>
                <a:xfrm rot="5400000">
                  <a:off x="5284164" y="5067467"/>
                  <a:ext cx="342893" cy="1411043"/>
                </a:xfrm>
                <a:prstGeom prst="bentConnector2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8" name="Google Shape;518;p11">
              <a:extLst>
                <a:ext uri="{FF2B5EF4-FFF2-40B4-BE49-F238E27FC236}">
                  <a16:creationId xmlns:a16="http://schemas.microsoft.com/office/drawing/2014/main" id="{C1B0AF13-BDE7-4B88-B06E-045800450948}"/>
                </a:ext>
              </a:extLst>
            </p:cNvPr>
            <p:cNvSpPr txBox="1"/>
            <p:nvPr/>
          </p:nvSpPr>
          <p:spPr>
            <a:xfrm>
              <a:off x="4881177" y="4710920"/>
              <a:ext cx="2559907" cy="969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 dirty="0">
                  <a:solidFill>
                    <a:schemeClr val="dk1"/>
                  </a:solidFill>
                  <a:ea typeface="Rockwell"/>
                  <a:cs typeface="Rockwell"/>
                  <a:sym typeface="Rockwell"/>
                </a:rPr>
                <a:t>Total 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 dirty="0">
                  <a:solidFill>
                    <a:schemeClr val="dk1"/>
                  </a:solidFill>
                  <a:ea typeface="Rockwell"/>
                  <a:cs typeface="Rockwell"/>
                  <a:sym typeface="Rockwell"/>
                </a:rPr>
                <a:t>Observations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 dirty="0">
                  <a:solidFill>
                    <a:schemeClr val="dk1"/>
                  </a:solidFill>
                  <a:ea typeface="Rockwell"/>
                  <a:cs typeface="Rockwell"/>
                  <a:sym typeface="Rockwell"/>
                </a:rPr>
                <a:t>80% train / 20 % Test </a:t>
              </a:r>
            </a:p>
          </p:txBody>
        </p:sp>
      </p:grpSp>
      <p:sp>
        <p:nvSpPr>
          <p:cNvPr id="135" name="Google Shape;477;p11">
            <a:extLst>
              <a:ext uri="{FF2B5EF4-FFF2-40B4-BE49-F238E27FC236}">
                <a16:creationId xmlns:a16="http://schemas.microsoft.com/office/drawing/2014/main" id="{FBCEC6D3-16BC-46F2-98E3-39BA9F06E251}"/>
              </a:ext>
            </a:extLst>
          </p:cNvPr>
          <p:cNvSpPr txBox="1">
            <a:spLocks/>
          </p:cNvSpPr>
          <p:nvPr/>
        </p:nvSpPr>
        <p:spPr>
          <a:xfrm>
            <a:off x="319716" y="2475841"/>
            <a:ext cx="3498979" cy="185737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vert="horz" wrap="square" lIns="228600" tIns="228600" rIns="228600" bIns="228600" rtlCol="0" anchor="ctr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  <a:spcBef>
                <a:spcPts val="0"/>
              </a:spcBef>
              <a:buClr>
                <a:srgbClr val="FFFEFF"/>
              </a:buClr>
              <a:buSzPts val="4000"/>
              <a:buFont typeface="Rockwell"/>
              <a:buNone/>
            </a:pPr>
            <a:r>
              <a:rPr lang="en-GB" sz="3200" b="1" dirty="0"/>
              <a:t>Key Numbers</a:t>
            </a: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id="{A5993FE9-2E60-4E67-892C-B65ED1C60224}"/>
              </a:ext>
            </a:extLst>
          </p:cNvPr>
          <p:cNvSpPr txBox="1">
            <a:spLocks/>
          </p:cNvSpPr>
          <p:nvPr/>
        </p:nvSpPr>
        <p:spPr>
          <a:xfrm>
            <a:off x="-4355" y="-81854"/>
            <a:ext cx="4824548" cy="485866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chemeClr val="bg1"/>
                </a:solidFill>
              </a:rPr>
              <a:t>Structural Protein Classification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4B7A8A-A69C-4228-911D-261467CEFE8A}"/>
              </a:ext>
            </a:extLst>
          </p:cNvPr>
          <p:cNvSpPr/>
          <p:nvPr/>
        </p:nvSpPr>
        <p:spPr>
          <a:xfrm>
            <a:off x="7044033" y="3093652"/>
            <a:ext cx="2739861" cy="1444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chemeClr val="bg2">
                    <a:lumMod val="10000"/>
                  </a:schemeClr>
                </a:solidFill>
              </a:rPr>
              <a:t>ExtraTreesClassifier</a:t>
            </a:r>
            <a:endParaRPr lang="fr-FR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1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293FEA9-D761-4A8A-8027-6BF6A1B9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1271"/>
            <a:ext cx="10972800" cy="10668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0000"/>
                </a:solidFill>
              </a:rPr>
              <a:t>3. Modèles - 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22DE54-E03D-4C21-A2AA-32FC7D07CD70}"/>
              </a:ext>
            </a:extLst>
          </p:cNvPr>
          <p:cNvSpPr/>
          <p:nvPr/>
        </p:nvSpPr>
        <p:spPr>
          <a:xfrm>
            <a:off x="6483810" y="5324589"/>
            <a:ext cx="4391149" cy="14191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0070C0"/>
                </a:solidFill>
              </a:rPr>
              <a:t>Best classification for labels :</a:t>
            </a:r>
          </a:p>
          <a:p>
            <a:endParaRPr lang="fr-FR" b="1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rgbClr val="0070C0"/>
                </a:solidFill>
              </a:rPr>
              <a:t>Ribosome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rgbClr val="0070C0"/>
                </a:solidFill>
              </a:rPr>
              <a:t>Virus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rgbClr val="0070C0"/>
                </a:solidFill>
              </a:rPr>
              <a:t>Ribosome / </a:t>
            </a:r>
            <a:r>
              <a:rPr lang="fr-FR" b="1" dirty="0" err="1">
                <a:solidFill>
                  <a:srgbClr val="0070C0"/>
                </a:solidFill>
              </a:rPr>
              <a:t>antibiotic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2359EFE-8D4E-4D94-B76C-673A9046D66C}"/>
              </a:ext>
            </a:extLst>
          </p:cNvPr>
          <p:cNvSpPr txBox="1">
            <a:spLocks/>
          </p:cNvSpPr>
          <p:nvPr/>
        </p:nvSpPr>
        <p:spPr>
          <a:xfrm>
            <a:off x="-4355" y="-81854"/>
            <a:ext cx="4824548" cy="485866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chemeClr val="bg1"/>
                </a:solidFill>
              </a:rPr>
              <a:t>Structural Protein Classification</a:t>
            </a:r>
          </a:p>
        </p:txBody>
      </p:sp>
      <p:pic>
        <p:nvPicPr>
          <p:cNvPr id="12" name="Image 11" descr="Une image contenant table&#10;&#10;Description générée automatiquement">
            <a:extLst>
              <a:ext uri="{FF2B5EF4-FFF2-40B4-BE49-F238E27FC236}">
                <a16:creationId xmlns:a16="http://schemas.microsoft.com/office/drawing/2014/main" id="{DA593565-4E0D-4E2E-91CC-CA4C20483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257" y="1320800"/>
            <a:ext cx="6576630" cy="384843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574A649-5A59-4562-B80A-03F83C768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483220"/>
            <a:ext cx="5845596" cy="536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4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96E29C88-97B7-4E02-9DBE-199B1CD1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1271"/>
            <a:ext cx="10972800" cy="10668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0000"/>
                </a:solidFill>
              </a:rPr>
              <a:t>3. Modèles – ML - </a:t>
            </a:r>
            <a:r>
              <a:rPr lang="fr-FR" dirty="0" err="1">
                <a:solidFill>
                  <a:srgbClr val="FF0000"/>
                </a:solidFill>
              </a:rPr>
              <a:t>Interpretability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9A01D3A-D9B4-4346-9B66-845506A29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315" y="1698071"/>
            <a:ext cx="7153275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0BD6DFB9-446F-4842-A9C6-0E52EF372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35200"/>
            <a:ext cx="3686060" cy="201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DC2AE9E-327D-4297-B35A-5AC84E566854}"/>
              </a:ext>
            </a:extLst>
          </p:cNvPr>
          <p:cNvSpPr/>
          <p:nvPr/>
        </p:nvSpPr>
        <p:spPr>
          <a:xfrm>
            <a:off x="986971" y="1698072"/>
            <a:ext cx="2539165" cy="5371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Eli5 Local </a:t>
            </a:r>
            <a:r>
              <a:rPr lang="fr-FR" b="1" dirty="0" err="1">
                <a:solidFill>
                  <a:schemeClr val="tx1"/>
                </a:solidFill>
              </a:rPr>
              <a:t>interpretation</a:t>
            </a:r>
            <a:r>
              <a:rPr lang="fr-FR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F535740-4D6D-4672-B550-C4532C2BB78B}"/>
              </a:ext>
            </a:extLst>
          </p:cNvPr>
          <p:cNvSpPr/>
          <p:nvPr/>
        </p:nvSpPr>
        <p:spPr>
          <a:xfrm>
            <a:off x="130630" y="4224134"/>
            <a:ext cx="4637686" cy="2303113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accent3">
                    <a:lumMod val="50000"/>
                  </a:schemeClr>
                </a:solidFill>
              </a:rPr>
              <a:t>Biggest</a:t>
            </a:r>
            <a:r>
              <a:rPr lang="fr-FR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accent3">
                    <a:lumMod val="50000"/>
                  </a:schemeClr>
                </a:solidFill>
              </a:rPr>
              <a:t>contributors</a:t>
            </a:r>
            <a:r>
              <a:rPr lang="fr-FR" sz="2000" b="1" dirty="0">
                <a:solidFill>
                  <a:schemeClr val="accent3">
                    <a:lumMod val="50000"/>
                  </a:schemeClr>
                </a:solidFill>
              </a:rPr>
              <a:t> for the labels </a:t>
            </a:r>
            <a:r>
              <a:rPr lang="fr-FR" sz="2000" b="1" dirty="0" err="1">
                <a:solidFill>
                  <a:schemeClr val="accent3">
                    <a:lumMod val="50000"/>
                  </a:schemeClr>
                </a:solidFill>
              </a:rPr>
              <a:t>prediction</a:t>
            </a:r>
            <a:r>
              <a:rPr lang="fr-FR" sz="2000" b="1" dirty="0">
                <a:solidFill>
                  <a:schemeClr val="accent3">
                    <a:lumMod val="50000"/>
                  </a:schemeClr>
                </a:solidFill>
              </a:rPr>
              <a:t>: </a:t>
            </a:r>
          </a:p>
          <a:p>
            <a:pPr algn="ctr"/>
            <a:endParaRPr lang="fr-FR" sz="20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b="1" dirty="0" err="1">
                <a:solidFill>
                  <a:schemeClr val="accent3">
                    <a:lumMod val="50000"/>
                  </a:schemeClr>
                </a:solidFill>
              </a:rPr>
              <a:t>structureMolecularWeight</a:t>
            </a:r>
            <a:endParaRPr lang="fr-FR" sz="20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b="1" dirty="0" err="1">
                <a:solidFill>
                  <a:schemeClr val="accent3">
                    <a:lumMod val="50000"/>
                  </a:schemeClr>
                </a:solidFill>
              </a:rPr>
              <a:t>residueCount</a:t>
            </a:r>
            <a:endParaRPr lang="fr-FR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EC5A45C6-A1D2-4EA9-AE23-C392AF52EA84}"/>
              </a:ext>
            </a:extLst>
          </p:cNvPr>
          <p:cNvSpPr txBox="1">
            <a:spLocks/>
          </p:cNvSpPr>
          <p:nvPr/>
        </p:nvSpPr>
        <p:spPr>
          <a:xfrm>
            <a:off x="-4355" y="-81854"/>
            <a:ext cx="4824548" cy="485866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chemeClr val="bg1"/>
                </a:solidFill>
              </a:rPr>
              <a:t>Structural Protein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5868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AA0C0110-38C6-4536-A21D-8BDE20C9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93" y="630023"/>
            <a:ext cx="11072813" cy="1108450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0000"/>
                </a:solidFill>
              </a:rPr>
              <a:t>Sommaire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A1B7D8E4-C568-4CED-A417-D260FE1AE5EF}"/>
              </a:ext>
            </a:extLst>
          </p:cNvPr>
          <p:cNvSpPr txBox="1">
            <a:spLocks/>
          </p:cNvSpPr>
          <p:nvPr/>
        </p:nvSpPr>
        <p:spPr>
          <a:xfrm>
            <a:off x="252679" y="2277997"/>
            <a:ext cx="6735944" cy="3012457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4078" indent="-514350">
              <a:buFont typeface="+mj-lt"/>
              <a:buAutoNum type="arabicPeriod"/>
            </a:pPr>
            <a:r>
              <a:rPr lang="fr-FR" sz="3200" dirty="0"/>
              <a:t>Introduction</a:t>
            </a:r>
          </a:p>
          <a:p>
            <a:pPr marL="624078" indent="-514350">
              <a:buFont typeface="+mj-lt"/>
              <a:buAutoNum type="arabicPeriod"/>
            </a:pPr>
            <a:r>
              <a:rPr lang="fr-FR" sz="3200" dirty="0"/>
              <a:t>Données et problématique</a:t>
            </a:r>
          </a:p>
          <a:p>
            <a:pPr marL="624078" indent="-514350">
              <a:buFont typeface="+mj-lt"/>
              <a:buAutoNum type="arabicPeriod"/>
            </a:pPr>
            <a:r>
              <a:rPr lang="fr-FR" sz="3200" dirty="0"/>
              <a:t>Modèles prédictifs</a:t>
            </a:r>
          </a:p>
          <a:p>
            <a:pPr marL="624078" indent="-514350">
              <a:buFont typeface="+mj-lt"/>
              <a:buAutoNum type="arabicPeriod"/>
            </a:pPr>
            <a:r>
              <a:rPr lang="fr-FR" sz="3200" dirty="0" err="1"/>
              <a:t>Demo</a:t>
            </a:r>
            <a:r>
              <a:rPr lang="fr-FR" sz="3200" dirty="0"/>
              <a:t> </a:t>
            </a:r>
            <a:r>
              <a:rPr lang="fr-FR" sz="3200" dirty="0" err="1"/>
              <a:t>Streamlit</a:t>
            </a:r>
            <a:endParaRPr lang="fr-FR" sz="3200" dirty="0"/>
          </a:p>
          <a:p>
            <a:pPr marL="624078" indent="-514350">
              <a:buFont typeface="+mj-lt"/>
              <a:buAutoNum type="arabicPeriod"/>
            </a:pPr>
            <a:r>
              <a:rPr lang="fr-FR" sz="3200" dirty="0"/>
              <a:t>Conclusion</a:t>
            </a:r>
          </a:p>
          <a:p>
            <a:pPr marL="411480" lvl="1" indent="0">
              <a:buNone/>
            </a:pPr>
            <a:endParaRPr lang="fr-FR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F435FC9A-A8FD-41DA-BF3D-7A62E2CC1650}"/>
              </a:ext>
            </a:extLst>
          </p:cNvPr>
          <p:cNvSpPr txBox="1">
            <a:spLocks/>
          </p:cNvSpPr>
          <p:nvPr/>
        </p:nvSpPr>
        <p:spPr>
          <a:xfrm>
            <a:off x="-4355" y="-81854"/>
            <a:ext cx="4824548" cy="485866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chemeClr val="bg1"/>
                </a:solidFill>
              </a:rPr>
              <a:t>Structural Protein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F2A4A53-20F9-4538-9D11-66B9D2677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1271"/>
            <a:ext cx="10972800" cy="10668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0000"/>
                </a:solidFill>
              </a:rPr>
              <a:t>3. Modèles – DL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6F80911-DA01-4274-AD87-78343B9A120E}"/>
              </a:ext>
            </a:extLst>
          </p:cNvPr>
          <p:cNvSpPr txBox="1">
            <a:spLocks/>
          </p:cNvSpPr>
          <p:nvPr/>
        </p:nvSpPr>
        <p:spPr>
          <a:xfrm>
            <a:off x="0" y="2031999"/>
            <a:ext cx="4731657" cy="3933371"/>
          </a:xfrm>
          <a:prstGeom prst="rect">
            <a:avLst/>
          </a:prstGeom>
        </p:spPr>
        <p:txBody>
          <a:bodyPr vert="horz" rtlCol="0">
            <a:normAutofit fontScale="62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r>
              <a:rPr lang="fr-FR" sz="3300" dirty="0">
                <a:solidFill>
                  <a:schemeClr val="tx1"/>
                </a:solidFill>
              </a:rPr>
              <a:t>Analyse basée uniquement sur la séquence</a:t>
            </a:r>
          </a:p>
          <a:p>
            <a:pPr marL="109728" indent="0">
              <a:buNone/>
            </a:pPr>
            <a:endParaRPr lang="fr-FR" sz="3300" dirty="0">
              <a:solidFill>
                <a:schemeClr val="tx1"/>
              </a:solidFill>
            </a:endParaRPr>
          </a:p>
          <a:p>
            <a:r>
              <a:rPr lang="fr-FR" sz="3300" dirty="0">
                <a:solidFill>
                  <a:schemeClr val="tx1"/>
                </a:solidFill>
              </a:rPr>
              <a:t>Approche Seq2Seq</a:t>
            </a:r>
          </a:p>
          <a:p>
            <a:pPr marL="109728" indent="0">
              <a:buNone/>
            </a:pPr>
            <a:endParaRPr lang="fr-FR" sz="3300" dirty="0">
              <a:solidFill>
                <a:schemeClr val="tx1"/>
              </a:solidFill>
            </a:endParaRPr>
          </a:p>
          <a:p>
            <a:r>
              <a:rPr lang="fr-FR" sz="3300" dirty="0" err="1">
                <a:solidFill>
                  <a:schemeClr val="tx1"/>
                </a:solidFill>
              </a:rPr>
              <a:t>Preprocessing</a:t>
            </a:r>
            <a:r>
              <a:rPr lang="fr-FR" sz="33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fr-FR" sz="3300" dirty="0" err="1">
                <a:solidFill>
                  <a:schemeClr val="tx1"/>
                </a:solidFill>
              </a:rPr>
              <a:t>Tokenization</a:t>
            </a:r>
            <a:r>
              <a:rPr lang="fr-FR" sz="3300" dirty="0">
                <a:solidFill>
                  <a:schemeClr val="tx1"/>
                </a:solidFill>
              </a:rPr>
              <a:t> au niveau caractère</a:t>
            </a:r>
          </a:p>
          <a:p>
            <a:pPr lvl="1"/>
            <a:r>
              <a:rPr lang="fr-FR" sz="3300" dirty="0" err="1">
                <a:solidFill>
                  <a:schemeClr val="tx1"/>
                </a:solidFill>
              </a:rPr>
              <a:t>Padding</a:t>
            </a:r>
            <a:r>
              <a:rPr lang="fr-FR" sz="3300" dirty="0">
                <a:solidFill>
                  <a:schemeClr val="tx1"/>
                </a:solidFill>
              </a:rPr>
              <a:t> des </a:t>
            </a:r>
            <a:r>
              <a:rPr lang="fr-FR" sz="3300" dirty="0" err="1">
                <a:solidFill>
                  <a:schemeClr val="tx1"/>
                </a:solidFill>
              </a:rPr>
              <a:t>seq</a:t>
            </a:r>
            <a:r>
              <a:rPr lang="fr-FR" sz="3300" dirty="0">
                <a:solidFill>
                  <a:schemeClr val="tx1"/>
                </a:solidFill>
              </a:rPr>
              <a:t>. (taille max = 268)</a:t>
            </a:r>
          </a:p>
          <a:p>
            <a:pPr marL="411480" lvl="1" indent="0">
              <a:buNone/>
            </a:pPr>
            <a:endParaRPr lang="fr-FR" sz="3300" dirty="0">
              <a:solidFill>
                <a:schemeClr val="tx1"/>
              </a:solidFill>
            </a:endParaRPr>
          </a:p>
          <a:p>
            <a:r>
              <a:rPr lang="fr-FR" sz="3300" dirty="0">
                <a:solidFill>
                  <a:schemeClr val="tx1"/>
                </a:solidFill>
              </a:rPr>
              <a:t>Test de 2 algorithmes : </a:t>
            </a:r>
            <a:r>
              <a:rPr lang="fr-FR" sz="3300" b="1" dirty="0">
                <a:solidFill>
                  <a:schemeClr val="tx1"/>
                </a:solidFill>
              </a:rPr>
              <a:t>Conv1D</a:t>
            </a:r>
            <a:r>
              <a:rPr lang="fr-FR" sz="3300" dirty="0">
                <a:solidFill>
                  <a:schemeClr val="tx1"/>
                </a:solidFill>
              </a:rPr>
              <a:t> et </a:t>
            </a:r>
            <a:r>
              <a:rPr lang="fr-FR" sz="3300" b="1" dirty="0">
                <a:solidFill>
                  <a:schemeClr val="tx1"/>
                </a:solidFill>
              </a:rPr>
              <a:t>LSTM</a:t>
            </a:r>
          </a:p>
          <a:p>
            <a:pPr marL="41148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F79FB819-970F-4016-BFA4-1F14C0FDC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5875638"/>
            <a:ext cx="4731657" cy="84731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3BFA158-B407-49BE-9F00-AD5DDFF8C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657" y="972206"/>
            <a:ext cx="6400748" cy="502488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E58DF-1322-4801-A73A-328288DDB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8921" y="721659"/>
            <a:ext cx="2890160" cy="4626374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DF92A103-DE11-4992-8857-3A620E590592}"/>
              </a:ext>
            </a:extLst>
          </p:cNvPr>
          <p:cNvSpPr txBox="1">
            <a:spLocks/>
          </p:cNvSpPr>
          <p:nvPr/>
        </p:nvSpPr>
        <p:spPr>
          <a:xfrm>
            <a:off x="-4355" y="-81854"/>
            <a:ext cx="4824548" cy="485866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chemeClr val="bg1"/>
                </a:solidFill>
              </a:rPr>
              <a:t>Structural Protein 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E0826F-A877-45F5-8CBC-0B55B36FB104}"/>
              </a:ext>
            </a:extLst>
          </p:cNvPr>
          <p:cNvSpPr/>
          <p:nvPr/>
        </p:nvSpPr>
        <p:spPr>
          <a:xfrm>
            <a:off x="5362444" y="5926101"/>
            <a:ext cx="2382906" cy="8238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  <a:p>
            <a:r>
              <a:rPr lang="fr-FR" b="1" dirty="0"/>
              <a:t>G                         Glycine</a:t>
            </a:r>
          </a:p>
          <a:p>
            <a:r>
              <a:rPr lang="fr-FR" b="1" dirty="0"/>
              <a:t>A                         Alanine</a:t>
            </a:r>
          </a:p>
          <a:p>
            <a:r>
              <a:rPr lang="fr-FR" b="1" dirty="0"/>
              <a:t>L                         Leucine</a:t>
            </a:r>
          </a:p>
          <a:p>
            <a:r>
              <a:rPr lang="fr-FR" b="1" dirty="0"/>
              <a:t> 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1045233-537F-4DC1-8B41-9DBD65A91D0F}"/>
              </a:ext>
            </a:extLst>
          </p:cNvPr>
          <p:cNvSpPr/>
          <p:nvPr/>
        </p:nvSpPr>
        <p:spPr>
          <a:xfrm>
            <a:off x="8670125" y="5913553"/>
            <a:ext cx="2766950" cy="84894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Les acides aminés les plus fréquents dans le </a:t>
            </a:r>
            <a:r>
              <a:rPr lang="fr-FR" b="1" dirty="0" err="1">
                <a:solidFill>
                  <a:schemeClr val="tx1"/>
                </a:solidFill>
              </a:rPr>
              <a:t>dataset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AD4FC4E1-F206-4BC2-A1F0-BCC4B8EEC225}"/>
              </a:ext>
            </a:extLst>
          </p:cNvPr>
          <p:cNvSpPr/>
          <p:nvPr/>
        </p:nvSpPr>
        <p:spPr>
          <a:xfrm>
            <a:off x="7897714" y="6042455"/>
            <a:ext cx="669052" cy="617110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sz="half" idx="1"/>
          </p:nvPr>
        </p:nvSpPr>
        <p:spPr>
          <a:xfrm>
            <a:off x="609599" y="2090057"/>
            <a:ext cx="5733143" cy="1226169"/>
          </a:xfrm>
        </p:spPr>
        <p:txBody>
          <a:bodyPr rtlCol="0"/>
          <a:lstStyle/>
          <a:p>
            <a:pPr rtl="0"/>
            <a:r>
              <a:rPr lang="fr-FR" dirty="0"/>
              <a:t>Model </a:t>
            </a:r>
            <a:r>
              <a:rPr lang="fr-FR" dirty="0" err="1"/>
              <a:t>Sequentiel</a:t>
            </a:r>
            <a:r>
              <a:rPr lang="fr-FR" dirty="0"/>
              <a:t>, couches de </a:t>
            </a:r>
            <a:r>
              <a:rPr lang="fr-FR" dirty="0" err="1"/>
              <a:t>BatchNormalization</a:t>
            </a:r>
            <a:r>
              <a:rPr lang="fr-FR" dirty="0"/>
              <a:t>, MaxPooling1D, Dense Full </a:t>
            </a:r>
            <a:r>
              <a:rPr lang="fr-FR" dirty="0" err="1"/>
              <a:t>Connected</a:t>
            </a:r>
            <a:endParaRPr lang="fr-FR" dirty="0"/>
          </a:p>
          <a:p>
            <a:pPr rtl="0"/>
            <a:endParaRPr lang="fr-FR" dirty="0"/>
          </a:p>
        </p:txBody>
      </p:sp>
      <p:pic>
        <p:nvPicPr>
          <p:cNvPr id="9" name="Image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C7AAA0CF-5F5F-464F-B880-779B1404F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177" y="829726"/>
            <a:ext cx="5051824" cy="596001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B74BA81-F476-40B6-91C4-3762FBD2B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82" y="3347315"/>
            <a:ext cx="6824294" cy="244901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B9E385C-23BB-4392-89F2-24EECDB74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317" y="5905151"/>
            <a:ext cx="3781425" cy="6096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3E59E37D-5106-41A0-ACC6-066A3E18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1271"/>
            <a:ext cx="10972800" cy="10668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0000"/>
                </a:solidFill>
              </a:rPr>
              <a:t>3. Modèles – DL – Conv1D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FF7A603-DF2A-4F04-B536-88F9755AB68D}"/>
              </a:ext>
            </a:extLst>
          </p:cNvPr>
          <p:cNvSpPr txBox="1">
            <a:spLocks/>
          </p:cNvSpPr>
          <p:nvPr/>
        </p:nvSpPr>
        <p:spPr>
          <a:xfrm>
            <a:off x="-4355" y="-81854"/>
            <a:ext cx="4824548" cy="485866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chemeClr val="bg1"/>
                </a:solidFill>
              </a:rPr>
              <a:t>Structural Protein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46520" y="3602736"/>
            <a:ext cx="4892040" cy="182880"/>
          </a:xfrm>
          <a:prstGeom prst="rect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92D5F14-96E2-41D6-8900-F4AC7F47B965}"/>
              </a:ext>
            </a:extLst>
          </p:cNvPr>
          <p:cNvSpPr txBox="1">
            <a:spLocks/>
          </p:cNvSpPr>
          <p:nvPr/>
        </p:nvSpPr>
        <p:spPr>
          <a:xfrm>
            <a:off x="-4355" y="-81854"/>
            <a:ext cx="4824548" cy="485866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chemeClr val="bg1"/>
                </a:solidFill>
              </a:rPr>
              <a:t>Structural Protein Classification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3AE5A20D-76CE-4257-9A24-8894B7DD2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1271"/>
            <a:ext cx="10972800" cy="10668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0000"/>
                </a:solidFill>
              </a:rPr>
              <a:t>3. Modèles – DL – Conv1D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0081" y="1698071"/>
            <a:ext cx="5436000" cy="4630163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</p:pic>
      <p:grpSp>
        <p:nvGrpSpPr>
          <p:cNvPr id="5" name="Groupe 4"/>
          <p:cNvGrpSpPr/>
          <p:nvPr/>
        </p:nvGrpSpPr>
        <p:grpSpPr>
          <a:xfrm>
            <a:off x="5235647" y="1728886"/>
            <a:ext cx="6652800" cy="4320000"/>
            <a:chOff x="4997770" y="1698071"/>
            <a:chExt cx="6652800" cy="4320000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67DF3BF-DBC7-4DCB-A538-F119D2AF4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7770" y="1698071"/>
              <a:ext cx="6652800" cy="4320000"/>
            </a:xfrm>
            <a:prstGeom prst="rect">
              <a:avLst/>
            </a:prstGeom>
          </p:spPr>
        </p:pic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502135"/>
              <a:ext cx="5340559" cy="3840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590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407919" y="5751576"/>
            <a:ext cx="2886457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26EC33B-A04B-4513-A94C-F0A2196D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1271"/>
            <a:ext cx="10972800" cy="10668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0000"/>
                </a:solidFill>
              </a:rPr>
              <a:t>3. Modèles – DL – LSTM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6E8848-4854-4A3A-A1DF-6F05D4AE3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28" y="2720294"/>
            <a:ext cx="7086600" cy="27527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6D445F6-B44D-46BC-AFEC-84C195A08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919" y="5732526"/>
            <a:ext cx="2886457" cy="4953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1E4F2F91-4FF3-45DC-BCC4-02EC1241AE74}"/>
              </a:ext>
            </a:extLst>
          </p:cNvPr>
          <p:cNvSpPr txBox="1">
            <a:spLocks/>
          </p:cNvSpPr>
          <p:nvPr/>
        </p:nvSpPr>
        <p:spPr>
          <a:xfrm>
            <a:off x="-4355" y="-81854"/>
            <a:ext cx="4824548" cy="485866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chemeClr val="bg1"/>
                </a:solidFill>
              </a:rPr>
              <a:t>Structural Protein Classification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C1B85D1-041F-4ADF-BE72-B274A09E9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28" y="1384981"/>
            <a:ext cx="47148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7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4316C8C-BD6C-4F67-BC5A-771D8BCC6807}"/>
              </a:ext>
            </a:extLst>
          </p:cNvPr>
          <p:cNvSpPr txBox="1">
            <a:spLocks/>
          </p:cNvSpPr>
          <p:nvPr/>
        </p:nvSpPr>
        <p:spPr>
          <a:xfrm>
            <a:off x="-4355" y="-81854"/>
            <a:ext cx="4824548" cy="485866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chemeClr val="bg1"/>
                </a:solidFill>
              </a:rPr>
              <a:t>Structural Protein Classification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22956B1-0C44-4488-AF07-5579A19B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1271"/>
            <a:ext cx="10972800" cy="10668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0000"/>
                </a:solidFill>
              </a:rPr>
              <a:t>3. Modèles – DL – LSTM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5425"/>
            <a:ext cx="5436000" cy="4571362"/>
          </a:xfrm>
          <a:prstGeom prst="rect">
            <a:avLst/>
          </a:prstGeom>
        </p:spPr>
      </p:pic>
      <p:grpSp>
        <p:nvGrpSpPr>
          <p:cNvPr id="10" name="Groupe 9"/>
          <p:cNvGrpSpPr/>
          <p:nvPr/>
        </p:nvGrpSpPr>
        <p:grpSpPr>
          <a:xfrm>
            <a:off x="5513587" y="1925330"/>
            <a:ext cx="6238875" cy="3867150"/>
            <a:chOff x="5513587" y="1925330"/>
            <a:chExt cx="6238875" cy="3867150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3587" y="1925330"/>
              <a:ext cx="6238875" cy="3867150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5427" y="3704906"/>
              <a:ext cx="4591050" cy="152400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6005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97FB663-BD10-4947-9778-C8FA34167AA5}"/>
              </a:ext>
            </a:extLst>
          </p:cNvPr>
          <p:cNvSpPr txBox="1">
            <a:spLocks/>
          </p:cNvSpPr>
          <p:nvPr/>
        </p:nvSpPr>
        <p:spPr>
          <a:xfrm>
            <a:off x="-4355" y="-81854"/>
            <a:ext cx="4824548" cy="485866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chemeClr val="bg1"/>
                </a:solidFill>
              </a:rPr>
              <a:t>Structural Protein Classification</a:t>
            </a:r>
          </a:p>
        </p:txBody>
      </p:sp>
      <p:pic>
        <p:nvPicPr>
          <p:cNvPr id="5" name="Google Shape;610;p16">
            <a:extLst>
              <a:ext uri="{FF2B5EF4-FFF2-40B4-BE49-F238E27FC236}">
                <a16:creationId xmlns:a16="http://schemas.microsoft.com/office/drawing/2014/main" id="{CAD12600-5FF7-4BC1-9D8A-5BB3A7777F6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56562" y="2460396"/>
            <a:ext cx="6078875" cy="2529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473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D559D3B-D0F8-4776-86B2-4CEBC501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1271"/>
            <a:ext cx="10972800" cy="10668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9AC5C987-7F42-4FE8-BED1-5B9F55D444CC}"/>
              </a:ext>
            </a:extLst>
          </p:cNvPr>
          <p:cNvSpPr txBox="1">
            <a:spLocks/>
          </p:cNvSpPr>
          <p:nvPr/>
        </p:nvSpPr>
        <p:spPr>
          <a:xfrm>
            <a:off x="-4355" y="-81854"/>
            <a:ext cx="4824548" cy="485866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chemeClr val="bg1"/>
                </a:solidFill>
              </a:rPr>
              <a:t>Structural Protein Classification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686A5D8E-BE3B-4481-8D07-18F782CF6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698071"/>
            <a:ext cx="11455400" cy="4282804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fr-FR" dirty="0"/>
              <a:t>Domaine d’études sur les protéines est très actif en médecine et en bio-informatique (fabrication de nouveaux médicaments, séquençage du génome humain</a:t>
            </a:r>
          </a:p>
          <a:p>
            <a:pPr rtl="0"/>
            <a:r>
              <a:rPr lang="fr-FR" dirty="0"/>
              <a:t>Acquisition de connaissances :</a:t>
            </a:r>
          </a:p>
          <a:p>
            <a:pPr lvl="1"/>
            <a:r>
              <a:rPr lang="fr-FR" dirty="0" err="1"/>
              <a:t>DataViz</a:t>
            </a:r>
            <a:r>
              <a:rPr lang="fr-FR" dirty="0"/>
              <a:t>, Traitement des données, ML – classification multi labels, </a:t>
            </a:r>
            <a:r>
              <a:rPr lang="fr-FR" dirty="0" err="1"/>
              <a:t>Deep</a:t>
            </a:r>
            <a:r>
              <a:rPr lang="fr-FR" dirty="0"/>
              <a:t> Learning (LSTM, CNN1D)</a:t>
            </a:r>
          </a:p>
          <a:p>
            <a:r>
              <a:rPr lang="fr-FR" dirty="0"/>
              <a:t>Environnements &amp; Packages:</a:t>
            </a:r>
          </a:p>
          <a:p>
            <a:pPr lvl="1"/>
            <a:r>
              <a:rPr lang="fr-FR" dirty="0"/>
              <a:t>Suite Anaconda, VS Code (</a:t>
            </a:r>
            <a:r>
              <a:rPr lang="fr-FR" dirty="0" err="1"/>
              <a:t>Debug</a:t>
            </a:r>
            <a:r>
              <a:rPr lang="fr-FR" dirty="0"/>
              <a:t>), </a:t>
            </a:r>
            <a:r>
              <a:rPr lang="fr-FR" dirty="0" err="1"/>
              <a:t>Streamlit</a:t>
            </a:r>
            <a:endParaRPr lang="fr-FR" dirty="0"/>
          </a:p>
          <a:p>
            <a:pPr lvl="1"/>
            <a:r>
              <a:rPr lang="fr-FR" dirty="0"/>
              <a:t>Google </a:t>
            </a:r>
            <a:r>
              <a:rPr lang="fr-FR" dirty="0" err="1"/>
              <a:t>Colab</a:t>
            </a:r>
            <a:r>
              <a:rPr lang="fr-FR" dirty="0"/>
              <a:t>, </a:t>
            </a:r>
            <a:r>
              <a:rPr lang="fr-FR" dirty="0" err="1"/>
              <a:t>Datalore</a:t>
            </a:r>
            <a:endParaRPr lang="fr-FR" dirty="0"/>
          </a:p>
          <a:p>
            <a:pPr lvl="1"/>
            <a:r>
              <a:rPr lang="fr-FR" dirty="0" err="1"/>
              <a:t>LazyPredict</a:t>
            </a:r>
            <a:r>
              <a:rPr lang="fr-FR" dirty="0"/>
              <a:t>, etc…</a:t>
            </a:r>
          </a:p>
          <a:p>
            <a:pPr marL="411480" lvl="1" indent="0">
              <a:buNone/>
            </a:pPr>
            <a:endParaRPr lang="fr-FR" dirty="0"/>
          </a:p>
          <a:p>
            <a:r>
              <a:rPr lang="fr-FR" dirty="0"/>
              <a:t>Performances obtenues sont satisfaisantes mais à confronter à une expertise métier</a:t>
            </a:r>
          </a:p>
          <a:p>
            <a:endParaRPr lang="fr-FR" dirty="0"/>
          </a:p>
          <a:p>
            <a:pPr rtl="0"/>
            <a:r>
              <a:rPr lang="fr-FR" dirty="0"/>
              <a:t>Pistes d’améliorations:</a:t>
            </a:r>
          </a:p>
          <a:p>
            <a:pPr lvl="1"/>
            <a:r>
              <a:rPr lang="fr-FR" dirty="0"/>
              <a:t>Domaine vaste, très dépendant de l’approche faite sur les données et les hypothèses choisies.</a:t>
            </a:r>
          </a:p>
          <a:p>
            <a:pPr lvl="1"/>
            <a:r>
              <a:rPr lang="fr-FR" dirty="0"/>
              <a:t>Implication d’experts du domaine (Biologistes, bio-info, médecins)</a:t>
            </a:r>
          </a:p>
          <a:p>
            <a:pPr marL="41148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553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EF082696-265D-450A-B3E2-E8B29BDD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9067" y="2764871"/>
            <a:ext cx="4284133" cy="10668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0000"/>
                </a:solidFill>
              </a:rPr>
              <a:t>Questions…</a:t>
            </a:r>
          </a:p>
        </p:txBody>
      </p:sp>
    </p:spTree>
    <p:extLst>
      <p:ext uri="{BB962C8B-B14F-4D97-AF65-F5344CB8AC3E}">
        <p14:creationId xmlns:p14="http://schemas.microsoft.com/office/powerpoint/2010/main" val="92706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26FD4E7-C164-43AD-9281-7B38D887C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93" y="630023"/>
            <a:ext cx="11072813" cy="1108450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0000"/>
                </a:solidFill>
              </a:rPr>
              <a:t>1. Introduction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219B212-EE75-4BE5-9694-B0F98CAF5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606" y="2457633"/>
            <a:ext cx="10972800" cy="1800138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Qu’est ce qu’une protéine?</a:t>
            </a:r>
          </a:p>
          <a:p>
            <a:pPr rtl="0"/>
            <a:r>
              <a:rPr lang="fr-FR" dirty="0"/>
              <a:t>A quoi ça sert?</a:t>
            </a:r>
          </a:p>
          <a:p>
            <a:pPr rtl="0"/>
            <a:r>
              <a:rPr lang="fr-FR" dirty="0"/>
              <a:t>Pourquoi les classifier?</a:t>
            </a:r>
          </a:p>
        </p:txBody>
      </p:sp>
    </p:spTree>
    <p:extLst>
      <p:ext uri="{BB962C8B-B14F-4D97-AF65-F5344CB8AC3E}">
        <p14:creationId xmlns:p14="http://schemas.microsoft.com/office/powerpoint/2010/main" val="298479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616218"/>
            <a:ext cx="10972800" cy="10668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0000"/>
                </a:solidFill>
              </a:rPr>
              <a:t>Qu’est ce qu’une protéine?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105296"/>
            <a:ext cx="10972800" cy="1800138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Les protéines sont des macromolécules organiques présentes dans toutes les cellules vivantes. Elles sont les plus abondantes des molécules organiques des cellules et constituent à elles seules plus de </a:t>
            </a:r>
            <a:r>
              <a:rPr lang="fr-FR" b="1" dirty="0"/>
              <a:t>50%</a:t>
            </a:r>
            <a:r>
              <a:rPr lang="fr-FR" dirty="0"/>
              <a:t> du poids à sec des êtres vivants.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1C2F70F-BC86-461B-AB42-F15F3EC4A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158" y="3606169"/>
            <a:ext cx="4653933" cy="3224901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2EE18A2-0841-4359-BC5B-A7E48CFF1B92}"/>
              </a:ext>
            </a:extLst>
          </p:cNvPr>
          <p:cNvSpPr txBox="1">
            <a:spLocks/>
          </p:cNvSpPr>
          <p:nvPr/>
        </p:nvSpPr>
        <p:spPr>
          <a:xfrm>
            <a:off x="609600" y="4193447"/>
            <a:ext cx="5328407" cy="1800138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Composés d’acides aminés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A242DD8-F7F4-4E23-A326-843032370130}"/>
              </a:ext>
            </a:extLst>
          </p:cNvPr>
          <p:cNvSpPr txBox="1">
            <a:spLocks/>
          </p:cNvSpPr>
          <p:nvPr/>
        </p:nvSpPr>
        <p:spPr>
          <a:xfrm>
            <a:off x="-4355" y="-81854"/>
            <a:ext cx="4824548" cy="485866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chemeClr val="bg1"/>
                </a:solidFill>
              </a:rPr>
              <a:t>Structural Protein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A482E1-D464-4D7A-A192-E1B39264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7" y="1742590"/>
            <a:ext cx="7023464" cy="939861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fr-FR" dirty="0"/>
              <a:t>Les protéines remplissent de multiples fonctions pour les cellules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D40AF0A8-6351-45BC-A58D-6D96BF8B2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0326"/>
            <a:ext cx="10972800" cy="10668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0000"/>
                </a:solidFill>
              </a:rPr>
              <a:t>A quoi ça sert?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03BAB0F-5732-46B4-95A7-0D9B00D4A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092" y="1786962"/>
            <a:ext cx="4270552" cy="414292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7A94A592-1C65-40ED-8D27-C7045D01288D}"/>
              </a:ext>
            </a:extLst>
          </p:cNvPr>
          <p:cNvSpPr txBox="1">
            <a:spLocks/>
          </p:cNvSpPr>
          <p:nvPr/>
        </p:nvSpPr>
        <p:spPr>
          <a:xfrm>
            <a:off x="-4355" y="-81854"/>
            <a:ext cx="4824548" cy="485866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chemeClr val="bg1"/>
                </a:solidFill>
              </a:rPr>
              <a:t>Structural Protein Classification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948B2DC-C283-409D-8ECA-C7349BDF4012}"/>
              </a:ext>
            </a:extLst>
          </p:cNvPr>
          <p:cNvSpPr txBox="1">
            <a:spLocks/>
          </p:cNvSpPr>
          <p:nvPr/>
        </p:nvSpPr>
        <p:spPr>
          <a:xfrm>
            <a:off x="680727" y="2815619"/>
            <a:ext cx="7235364" cy="203070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Renouvellement des tissus musculaires, des phanères (ongles, cheveux), de la masse osseuse etc.</a:t>
            </a:r>
          </a:p>
          <a:p>
            <a:r>
              <a:rPr lang="fr-FR" sz="2000" dirty="0"/>
              <a:t>Interviennent dans de nombreux processus physiologiques sous formes d’enzymes, d’hémoglobine, d’hormones ou d’anticorps..</a:t>
            </a:r>
          </a:p>
          <a:p>
            <a:r>
              <a:rPr lang="fr-FR" sz="2000" dirty="0"/>
              <a:t>Moyen d’expression de l’information génétique</a:t>
            </a:r>
          </a:p>
          <a:p>
            <a:endParaRPr lang="fr-FR" dirty="0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5E660253-38FE-4AB5-A642-26363DF5CB39}"/>
              </a:ext>
            </a:extLst>
          </p:cNvPr>
          <p:cNvSpPr/>
          <p:nvPr/>
        </p:nvSpPr>
        <p:spPr>
          <a:xfrm>
            <a:off x="989367" y="5577188"/>
            <a:ext cx="1449977" cy="35269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8D8085-913D-48F1-A4F0-1AF4751F5811}"/>
              </a:ext>
            </a:extLst>
          </p:cNvPr>
          <p:cNvSpPr/>
          <p:nvPr/>
        </p:nvSpPr>
        <p:spPr>
          <a:xfrm>
            <a:off x="2590286" y="5250312"/>
            <a:ext cx="4999233" cy="1056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Applications pratiques en Biotechnologie et en Médecine, dans la fabrication des nouveaux médicaments</a:t>
            </a:r>
          </a:p>
        </p:txBody>
      </p:sp>
    </p:spTree>
    <p:extLst>
      <p:ext uri="{BB962C8B-B14F-4D97-AF65-F5344CB8AC3E}">
        <p14:creationId xmlns:p14="http://schemas.microsoft.com/office/powerpoint/2010/main" val="6118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EB79B9F1-DB63-4296-A4D7-31E79A37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0326"/>
            <a:ext cx="10972800" cy="10668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0000"/>
                </a:solidFill>
              </a:rPr>
              <a:t>Classification des protéines…. Pourquoi?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A183F7-A527-4A8D-9483-2E3CCA288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06" y="1870166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Comprendre sa structure</a:t>
            </a:r>
          </a:p>
          <a:p>
            <a:pPr rtl="0"/>
            <a:r>
              <a:rPr lang="fr-FR" dirty="0"/>
              <a:t>Connaître sa fonction dans la cellule</a:t>
            </a:r>
          </a:p>
          <a:p>
            <a:pPr rtl="0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359F4-AAB6-4505-BA8E-A29B95FC3D62}"/>
              </a:ext>
            </a:extLst>
          </p:cNvPr>
          <p:cNvSpPr/>
          <p:nvPr/>
        </p:nvSpPr>
        <p:spPr>
          <a:xfrm>
            <a:off x="1809206" y="3312796"/>
            <a:ext cx="8573588" cy="23926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3">
                    <a:lumMod val="75000"/>
                  </a:schemeClr>
                </a:solidFill>
              </a:rPr>
              <a:t>Exemples</a:t>
            </a:r>
          </a:p>
          <a:p>
            <a:pPr algn="ctr"/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</a:rPr>
              <a:t>Hémoglobine impliquée dans le transport de l’oxygène du poumon vers les cellules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</a:rPr>
              <a:t>Les lyases, </a:t>
            </a:r>
            <a:r>
              <a:rPr lang="fr-FR" sz="2000" b="1" dirty="0" err="1">
                <a:solidFill>
                  <a:schemeClr val="accent3">
                    <a:lumMod val="75000"/>
                  </a:schemeClr>
                </a:solidFill>
              </a:rPr>
              <a:t>transferases</a:t>
            </a: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</a:rPr>
              <a:t> impliqués dans le métabolisme cellulaire, etc..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fr-FR" dirty="0"/>
          </a:p>
          <a:p>
            <a:pPr algn="ctr"/>
            <a:r>
              <a:rPr lang="fr-FR" sz="2400" b="1" dirty="0">
                <a:solidFill>
                  <a:srgbClr val="C00000"/>
                </a:solidFill>
              </a:rPr>
              <a:t>Hémoglobine , Lyase, </a:t>
            </a:r>
            <a:r>
              <a:rPr lang="fr-FR" sz="2400" b="1" dirty="0" err="1">
                <a:solidFill>
                  <a:srgbClr val="C00000"/>
                </a:solidFill>
              </a:rPr>
              <a:t>Transferase</a:t>
            </a:r>
            <a:r>
              <a:rPr lang="fr-FR" sz="2400" b="1" dirty="0">
                <a:solidFill>
                  <a:srgbClr val="C00000"/>
                </a:solidFill>
              </a:rPr>
              <a:t> =&gt; Classes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2B7430D-178E-40CC-89BA-8AF0EA9F78D4}"/>
              </a:ext>
            </a:extLst>
          </p:cNvPr>
          <p:cNvSpPr txBox="1">
            <a:spLocks/>
          </p:cNvSpPr>
          <p:nvPr/>
        </p:nvSpPr>
        <p:spPr>
          <a:xfrm>
            <a:off x="-4355" y="-81854"/>
            <a:ext cx="4824548" cy="485866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chemeClr val="bg1"/>
                </a:solidFill>
              </a:rPr>
              <a:t>Structural Protein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26048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851018C-0D95-456F-A2FD-E99E3AF8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93" y="630023"/>
            <a:ext cx="11072813" cy="1108450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0000"/>
                </a:solidFill>
              </a:rPr>
              <a:t>2. Les données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7D3769E-8180-4BAA-B3AB-DA650FE60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606" y="2457633"/>
            <a:ext cx="10972800" cy="1703306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Aperçu du </a:t>
            </a:r>
            <a:r>
              <a:rPr lang="fr-FR" dirty="0" err="1"/>
              <a:t>dataset</a:t>
            </a:r>
            <a:endParaRPr lang="fr-FR" dirty="0"/>
          </a:p>
          <a:p>
            <a:pPr rtl="0"/>
            <a:r>
              <a:rPr lang="fr-FR" dirty="0"/>
              <a:t>La variable cible</a:t>
            </a:r>
          </a:p>
          <a:p>
            <a:r>
              <a:rPr lang="fr-FR" dirty="0"/>
              <a:t>Problématique</a:t>
            </a:r>
          </a:p>
          <a:p>
            <a:pPr marL="109728" indent="0" rtl="0">
              <a:buNone/>
            </a:pPr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3EDF43F-7CBA-4FC1-B287-1AB02FBB3EC0}"/>
              </a:ext>
            </a:extLst>
          </p:cNvPr>
          <p:cNvSpPr txBox="1">
            <a:spLocks/>
          </p:cNvSpPr>
          <p:nvPr/>
        </p:nvSpPr>
        <p:spPr>
          <a:xfrm>
            <a:off x="-4355" y="-81854"/>
            <a:ext cx="4824548" cy="485866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chemeClr val="bg1"/>
                </a:solidFill>
              </a:rPr>
              <a:t>Structural Protein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94698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D44303AA-C825-45BD-9F84-D331ACD0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1271"/>
            <a:ext cx="10972800" cy="10668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0000"/>
                </a:solidFill>
              </a:rPr>
              <a:t>2.Les données - Aperçu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278E530E-EE25-489A-98DF-7409DB5F7EA4}"/>
              </a:ext>
            </a:extLst>
          </p:cNvPr>
          <p:cNvSpPr txBox="1">
            <a:spLocks/>
          </p:cNvSpPr>
          <p:nvPr/>
        </p:nvSpPr>
        <p:spPr>
          <a:xfrm>
            <a:off x="96794" y="1925535"/>
            <a:ext cx="7170799" cy="3734149"/>
          </a:xfrm>
          <a:prstGeom prst="rect">
            <a:avLst/>
          </a:prstGeom>
        </p:spPr>
        <p:txBody>
          <a:bodyPr vert="horz" rtlCol="0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données sont issues de la </a:t>
            </a:r>
            <a:r>
              <a:rPr lang="fr-FR" dirty="0" err="1"/>
              <a:t>Protein</a:t>
            </a:r>
            <a:r>
              <a:rPr lang="fr-FR" dirty="0"/>
              <a:t> Data Bank (PDB)</a:t>
            </a:r>
          </a:p>
          <a:p>
            <a:r>
              <a:rPr lang="fr-FR" dirty="0"/>
              <a:t>Le </a:t>
            </a:r>
            <a:r>
              <a:rPr lang="fr-FR" dirty="0" err="1"/>
              <a:t>dataset</a:t>
            </a:r>
            <a:r>
              <a:rPr lang="fr-FR" dirty="0"/>
              <a:t> est constitué de deux fichiers:</a:t>
            </a:r>
          </a:p>
          <a:p>
            <a:pPr lvl="1"/>
            <a:r>
              <a:rPr lang="fr-FR" b="1" dirty="0"/>
              <a:t>data_no_dup.csv </a:t>
            </a:r>
            <a:r>
              <a:rPr lang="fr-FR" dirty="0"/>
              <a:t>: contient les propriétés physiques des protéines, et les techniques utilisées</a:t>
            </a:r>
          </a:p>
          <a:p>
            <a:pPr lvl="1"/>
            <a:r>
              <a:rPr lang="fr-FR" b="1" dirty="0"/>
              <a:t>data_seq.csv </a:t>
            </a:r>
            <a:r>
              <a:rPr lang="fr-FR" dirty="0"/>
              <a:t>: contient les séquences associés à chaque macromolécules et des propriétés liées à ces séquences</a:t>
            </a:r>
          </a:p>
          <a:p>
            <a:pPr lvl="1"/>
            <a:endParaRPr lang="fr-FR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603FCC75-CFE5-4B5A-AC16-628EEC507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45" y="5887149"/>
            <a:ext cx="7359574" cy="95325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210371E9-55AD-4007-9C59-74F9EC432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751" y="631271"/>
            <a:ext cx="3993489" cy="368725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1BDBDAAE-DB1D-4F84-A24F-0A10059ED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6196" y="4318530"/>
            <a:ext cx="3986204" cy="1625248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2EA2EF99-5FA8-4514-AC80-702D14C7BDA7}"/>
              </a:ext>
            </a:extLst>
          </p:cNvPr>
          <p:cNvSpPr txBox="1">
            <a:spLocks/>
          </p:cNvSpPr>
          <p:nvPr/>
        </p:nvSpPr>
        <p:spPr>
          <a:xfrm>
            <a:off x="-4355" y="-81854"/>
            <a:ext cx="4824548" cy="485866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chemeClr val="bg1"/>
                </a:solidFill>
              </a:rPr>
              <a:t>Structural Protein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BDE4F9C3-FBBA-4F76-AD7B-432FFA38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48049"/>
            <a:ext cx="10972800" cy="993315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0000"/>
                </a:solidFill>
              </a:rPr>
              <a:t>2.Les données – variable cible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0315AF-C8F6-431E-80D3-44EEEF036ADF}"/>
              </a:ext>
            </a:extLst>
          </p:cNvPr>
          <p:cNvSpPr/>
          <p:nvPr/>
        </p:nvSpPr>
        <p:spPr>
          <a:xfrm>
            <a:off x="339634" y="1641364"/>
            <a:ext cx="7641772" cy="68154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La variable cible est ‘</a:t>
            </a:r>
            <a:r>
              <a:rPr lang="fr-FR" b="1" dirty="0">
                <a:solidFill>
                  <a:schemeClr val="accent3">
                    <a:lumMod val="50000"/>
                  </a:schemeClr>
                </a:solidFill>
              </a:rPr>
              <a:t>classification’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. Elle présente </a:t>
            </a:r>
            <a:r>
              <a:rPr lang="fr-FR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</a:rPr>
              <a:t>4989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 modalités différentes!!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AA9B3B2-AE96-415E-B7FD-9911F1C05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4" y="2383747"/>
            <a:ext cx="5242560" cy="447425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5B25A8-AF62-47DD-B229-B13E946FC452}"/>
              </a:ext>
            </a:extLst>
          </p:cNvPr>
          <p:cNvSpPr/>
          <p:nvPr/>
        </p:nvSpPr>
        <p:spPr>
          <a:xfrm>
            <a:off x="3177942" y="2559868"/>
            <a:ext cx="2761307" cy="86913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3">
                    <a:lumMod val="50000"/>
                  </a:schemeClr>
                </a:solidFill>
              </a:rPr>
              <a:t>17 Classes avec n &gt; 5000 observations </a:t>
            </a:r>
          </a:p>
          <a:p>
            <a:pPr algn="ctr"/>
            <a:r>
              <a:rPr lang="fr-FR" b="1" dirty="0">
                <a:solidFill>
                  <a:schemeClr val="accent3">
                    <a:lumMod val="50000"/>
                  </a:schemeClr>
                </a:solidFill>
              </a:rPr>
              <a:t>~ 66 % du </a:t>
            </a:r>
            <a:r>
              <a:rPr lang="fr-FR" b="1" dirty="0" err="1">
                <a:solidFill>
                  <a:schemeClr val="accent3">
                    <a:lumMod val="50000"/>
                  </a:schemeClr>
                </a:solidFill>
              </a:rPr>
              <a:t>dataset</a:t>
            </a:r>
            <a:r>
              <a:rPr lang="fr-FR" b="1" dirty="0">
                <a:solidFill>
                  <a:schemeClr val="accent3">
                    <a:lumMod val="50000"/>
                  </a:schemeClr>
                </a:solidFill>
              </a:rPr>
              <a:t> initial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0E83ED-E116-4A7F-A263-CD6697F70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576" y="2322908"/>
            <a:ext cx="5925424" cy="4350419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FFB14547-F7AC-4546-9B9D-9F3DBD87D980}"/>
              </a:ext>
            </a:extLst>
          </p:cNvPr>
          <p:cNvSpPr/>
          <p:nvPr/>
        </p:nvSpPr>
        <p:spPr>
          <a:xfrm>
            <a:off x="6029164" y="2744065"/>
            <a:ext cx="711273" cy="44327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F073C6A-8FB4-432B-8485-A8A329CD3EB0}"/>
              </a:ext>
            </a:extLst>
          </p:cNvPr>
          <p:cNvSpPr txBox="1">
            <a:spLocks/>
          </p:cNvSpPr>
          <p:nvPr/>
        </p:nvSpPr>
        <p:spPr>
          <a:xfrm>
            <a:off x="-4355" y="-81854"/>
            <a:ext cx="4824548" cy="485866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chemeClr val="bg1"/>
                </a:solidFill>
              </a:rPr>
              <a:t>Structural Protein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ésentation de form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869_TF03460604" id="{54403243-F224-486F-8FFE-D00C5CB91136}" vid="{7465B1E5-1843-4B11-9E79-AC1235ADAE5F}"/>
    </a:ext>
  </a:extLst>
</a:theme>
</file>

<file path=ppt/theme/theme2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formation</Template>
  <TotalTime>1369</TotalTime>
  <Words>923</Words>
  <Application>Microsoft Office PowerPoint</Application>
  <PresentationFormat>Grand écran</PresentationFormat>
  <Paragraphs>191</Paragraphs>
  <Slides>27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5" baseType="lpstr">
      <vt:lpstr>Arial</vt:lpstr>
      <vt:lpstr>Calibri</vt:lpstr>
      <vt:lpstr>Georgia</vt:lpstr>
      <vt:lpstr>inherit</vt:lpstr>
      <vt:lpstr>Rockwell</vt:lpstr>
      <vt:lpstr>Wingdings</vt:lpstr>
      <vt:lpstr>Wingdings 2</vt:lpstr>
      <vt:lpstr>Présentation de formation</vt:lpstr>
      <vt:lpstr>Structural Protein Classification</vt:lpstr>
      <vt:lpstr>Sommaire</vt:lpstr>
      <vt:lpstr>1. Introduction</vt:lpstr>
      <vt:lpstr>Qu’est ce qu’une protéine?</vt:lpstr>
      <vt:lpstr>A quoi ça sert?</vt:lpstr>
      <vt:lpstr>Classification des protéines…. Pourquoi?</vt:lpstr>
      <vt:lpstr>2. Les données</vt:lpstr>
      <vt:lpstr>2.Les données - Aperçu</vt:lpstr>
      <vt:lpstr>2.Les données – variable cible</vt:lpstr>
      <vt:lpstr>2.Les données – Problématique</vt:lpstr>
      <vt:lpstr>3.Modèles prédictifs</vt:lpstr>
      <vt:lpstr>3. Modèles - ML</vt:lpstr>
      <vt:lpstr>3. Modèles - ML</vt:lpstr>
      <vt:lpstr>3. Modèles - ML</vt:lpstr>
      <vt:lpstr>3. Modèles - ML</vt:lpstr>
      <vt:lpstr>Modèles - ML</vt:lpstr>
      <vt:lpstr>3. Modèles - ML</vt:lpstr>
      <vt:lpstr>3. Modèles - ML</vt:lpstr>
      <vt:lpstr>3. Modèles – ML - Interpretability</vt:lpstr>
      <vt:lpstr>3. Modèles – DL</vt:lpstr>
      <vt:lpstr>3. Modèles – DL – Conv1D</vt:lpstr>
      <vt:lpstr>3. Modèles – DL – Conv1D</vt:lpstr>
      <vt:lpstr>3. Modèles – DL – LSTM</vt:lpstr>
      <vt:lpstr>3. Modèles – DL – LSTM</vt:lpstr>
      <vt:lpstr>Présentation PowerPoint</vt:lpstr>
      <vt:lpstr>Conclusion</vt:lpstr>
      <vt:lpstr>Questions…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Protein Classification</dc:title>
  <dc:creator>Edi NGIZULU (Ext - Adneom)</dc:creator>
  <cp:lastModifiedBy>Edi NGIZULU (Ext - Adneom)</cp:lastModifiedBy>
  <cp:revision>87</cp:revision>
  <dcterms:created xsi:type="dcterms:W3CDTF">2022-02-21T17:30:02Z</dcterms:created>
  <dcterms:modified xsi:type="dcterms:W3CDTF">2022-02-24T15:20:57Z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