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0" r:id="rId4"/>
    <p:sldId id="261" r:id="rId5"/>
    <p:sldId id="264" r:id="rId6"/>
    <p:sldId id="265" r:id="rId7"/>
    <p:sldId id="266" r:id="rId8"/>
    <p:sldId id="262" r:id="rId9"/>
    <p:sldId id="267" r:id="rId10"/>
    <p:sldId id="263" r:id="rId11"/>
    <p:sldId id="268" r:id="rId12"/>
    <p:sldId id="270" r:id="rId13"/>
    <p:sldId id="269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embeddedFontLst>
    <p:embeddedFont>
      <p:font typeface="Trebuchet MS" panose="020B0603020202020204" pitchFamily="3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iIYjfpeTVhsjFtMBBVZsMvCBs0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661" autoAdjust="0"/>
  </p:normalViewPr>
  <p:slideViewPr>
    <p:cSldViewPr snapToGrid="0">
      <p:cViewPr varScale="1">
        <p:scale>
          <a:sx n="53" d="100"/>
          <a:sy n="53" d="100"/>
        </p:scale>
        <p:origin x="1782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78250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721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5;p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pic>
        <p:nvPicPr>
          <p:cNvPr id="7" name="Google Shape;97;p1" descr="D:\esprit 2014\ESPRIT 2014\charte essprit 2014\render\support final\triangle.png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5165725" y="0"/>
            <a:ext cx="3978275" cy="2344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dt" idx="10"/>
          </p:nvPr>
        </p:nvSpPr>
        <p:spPr>
          <a:xfrm>
            <a:off x="0" y="647430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ftr" idx="11"/>
          </p:nvPr>
        </p:nvSpPr>
        <p:spPr>
          <a:xfrm>
            <a:off x="3124200" y="647430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4"/>
          <p:cNvSpPr txBox="1">
            <a:spLocks noGrp="1"/>
          </p:cNvSpPr>
          <p:nvPr>
            <p:ph type="sldNum" idx="12"/>
          </p:nvPr>
        </p:nvSpPr>
        <p:spPr>
          <a:xfrm>
            <a:off x="7010400" y="647430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3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05;p2"/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457200" y="-328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32"/>
          <p:cNvSpPr txBox="1">
            <a:spLocks noGrp="1"/>
          </p:cNvSpPr>
          <p:nvPr>
            <p:ph type="dt" idx="10"/>
          </p:nvPr>
        </p:nvSpPr>
        <p:spPr>
          <a:xfrm>
            <a:off x="2875" y="64854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Google Shape;13;p32"/>
          <p:cNvSpPr txBox="1">
            <a:spLocks noGrp="1"/>
          </p:cNvSpPr>
          <p:nvPr>
            <p:ph type="ftr" idx="11"/>
          </p:nvPr>
        </p:nvSpPr>
        <p:spPr>
          <a:xfrm>
            <a:off x="3124200" y="648541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Google Shape;14;p32"/>
          <p:cNvSpPr txBox="1">
            <a:spLocks noGrp="1"/>
          </p:cNvSpPr>
          <p:nvPr>
            <p:ph type="sldNum" idx="12"/>
          </p:nvPr>
        </p:nvSpPr>
        <p:spPr>
          <a:xfrm>
            <a:off x="7010400" y="648541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09;p2" descr="D:\esprit 2014\ESPRIT 2014\charte essprit 2014\render\support final\triangle.png"/>
          <p:cNvPicPr preferRelativeResize="0"/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7143750" y="0"/>
            <a:ext cx="2000250" cy="13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6;p2" descr="D:\esprit 2014\ESPRIT 2014\charte essprit 2014\logo-esprit.png"/>
          <p:cNvPicPr preferRelativeResize="0"/>
          <p:nvPr userDrawn="1"/>
        </p:nvPicPr>
        <p:blipFill rotWithShape="1">
          <a:blip r:embed="rId15">
            <a:alphaModFix/>
          </a:blip>
          <a:srcRect/>
          <a:stretch/>
        </p:blipFill>
        <p:spPr>
          <a:xfrm>
            <a:off x="0" y="6426198"/>
            <a:ext cx="1143000" cy="431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djangoproject.com/en/3.1/ref/contrib/admi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3.1/ref/contrib/admi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3.1/ref/contrib/admi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djangoproject.com/en/3.1/ref/contrib/admi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djangoproject.com/en/3.1/ref/contrib/admi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3.1/ref/contrib/admi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djangoproject.com/en/3.1/ref/contrib/admi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3.1/ref/contrib/admi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djangoproject.com/en/3.1/ref/contrib/admi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djangoproject.com/en/3.1/ref/contrib/admi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1143000" y="5105400"/>
            <a:ext cx="67818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AU: </a:t>
            </a:r>
            <a:r>
              <a:rPr lang="en-US" sz="1800" b="1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2022/2023</a:t>
            </a:r>
            <a:endParaRPr dirty="0"/>
          </a:p>
        </p:txBody>
      </p:sp>
      <p:sp>
        <p:nvSpPr>
          <p:cNvPr id="7" name="Google Shape;94;p1"/>
          <p:cNvSpPr txBox="1"/>
          <p:nvPr/>
        </p:nvSpPr>
        <p:spPr>
          <a:xfrm>
            <a:off x="-136525" y="4038600"/>
            <a:ext cx="9280525" cy="10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Calibri"/>
              <a:buNone/>
            </a:pPr>
            <a:r>
              <a:rPr lang="en-US" sz="36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UP Web</a:t>
            </a:r>
            <a:endParaRPr sz="1050" dirty="0"/>
          </a:p>
        </p:txBody>
      </p:sp>
      <p:sp>
        <p:nvSpPr>
          <p:cNvPr id="8" name="Google Shape;96;p1"/>
          <p:cNvSpPr txBox="1"/>
          <p:nvPr/>
        </p:nvSpPr>
        <p:spPr>
          <a:xfrm>
            <a:off x="1143000" y="1885950"/>
            <a:ext cx="6781800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-FR" sz="4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Django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-FR" sz="4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Administrateur</a:t>
            </a:r>
            <a:endParaRPr sz="44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https://lh6.googleusercontent.com/wpnNGnqiYNxmhBAe-t7zZfxztQvecbY1CWLUzUXGKKCPnsnCfuY_HYPkBP1E2O3JTWb0y2ux7Ge_15K98PRjB_nhRWFmPuJG3eeqIwQFMZW7Hn4GQZWy_Yl6GqLR5Tycd73Xj7Q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38" y="164259"/>
            <a:ext cx="4652196" cy="168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410" y="5686721"/>
            <a:ext cx="1519599" cy="107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faten\Desktop\CA-19\C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386" y="5886454"/>
            <a:ext cx="1993619" cy="67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faten\Desktop\CA-19\EURAC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186" y="5940241"/>
            <a:ext cx="2653555" cy="5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Imag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04" y="5775028"/>
            <a:ext cx="19431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Personnaliser les champs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7655"/>
            <a:ext cx="9144000" cy="4848507"/>
          </a:xfrm>
        </p:spPr>
        <p:txBody>
          <a:bodyPr/>
          <a:lstStyle/>
          <a:p>
            <a:r>
              <a:rPr lang="fr-FR" sz="2400" dirty="0"/>
              <a:t>Pour l’affichage des attributs représentants les détails d’un objet, on peut  utiliser l’attribut « </a:t>
            </a:r>
            <a:r>
              <a:rPr lang="fr-FR" sz="2400" b="1" dirty="0" err="1">
                <a:solidFill>
                  <a:srgbClr val="FF0000"/>
                </a:solidFill>
              </a:rPr>
              <a:t>exclude</a:t>
            </a:r>
            <a:r>
              <a:rPr lang="fr-FR" sz="2400" dirty="0"/>
              <a:t> » pour ne pas intégrer un champ dans une  classe de </a:t>
            </a:r>
            <a:r>
              <a:rPr lang="fr-FR" sz="2400" dirty="0" err="1"/>
              <a:t>ModelAdmin</a:t>
            </a:r>
            <a:r>
              <a:rPr lang="fr-FR" sz="2400" dirty="0"/>
              <a:t> et « </a:t>
            </a:r>
            <a:r>
              <a:rPr lang="fr-FR" sz="2400" b="1" dirty="0" err="1">
                <a:solidFill>
                  <a:srgbClr val="FF0000"/>
                </a:solidFill>
              </a:rPr>
              <a:t>fields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dirty="0"/>
              <a:t>» pour l’inverse</a:t>
            </a:r>
            <a:r>
              <a:rPr lang="fr-FR" sz="2400" dirty="0" smtClean="0"/>
              <a:t>.</a:t>
            </a:r>
            <a:endParaRPr lang="fr-FR" sz="1550" spc="20" dirty="0" smtClean="0">
              <a:solidFill>
                <a:srgbClr val="000000"/>
              </a:solidFill>
              <a:latin typeface="Courier New"/>
              <a:ea typeface="Arial"/>
              <a:cs typeface="Courier New"/>
              <a:sym typeface="Arial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fr-FR" sz="1550" b="1" spc="20" dirty="0" smtClean="0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	</a:t>
            </a:r>
            <a:endParaRPr lang="fr-FR" sz="1800" b="1" spc="20" dirty="0">
              <a:solidFill>
                <a:srgbClr val="000000"/>
              </a:solidFill>
              <a:latin typeface="Courier New"/>
              <a:ea typeface="Arial"/>
              <a:cs typeface="Courier New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object 4"/>
          <p:cNvSpPr txBox="1"/>
          <p:nvPr/>
        </p:nvSpPr>
        <p:spPr>
          <a:xfrm>
            <a:off x="1018099" y="2996015"/>
            <a:ext cx="7107802" cy="1217128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r>
              <a:rPr lang="en-US"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class </a:t>
            </a:r>
            <a:r>
              <a:rPr lang="en-US" sz="1800" kern="1200" spc="-10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PublisherAdmin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(</a:t>
            </a:r>
            <a:r>
              <a:rPr lang="en-US" sz="1800" kern="1200" spc="-10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admin.ModelAdmin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):</a:t>
            </a:r>
          </a:p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r>
              <a:rPr lang="en-US"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    </a:t>
            </a:r>
            <a:r>
              <a:rPr lang="en-US" sz="1800" kern="1200" spc="-1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fields 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= </a:t>
            </a:r>
            <a:r>
              <a:rPr lang="en-US" sz="1800" kern="1200" spc="-1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((</a:t>
            </a:r>
            <a:r>
              <a:rPr lang="en-US" sz="1800" b="1" kern="1200" spc="-5" dirty="0" smtClean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'name</a:t>
            </a:r>
            <a:r>
              <a:rPr lang="en-US" sz="1800" b="1" kern="1200" spc="-5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'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,</a:t>
            </a:r>
            <a:r>
              <a:rPr lang="en-US"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sz="1800" b="1" kern="1200" spc="-5" dirty="0" smtClean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'website‘)</a:t>
            </a:r>
            <a:r>
              <a:rPr lang="en-US" sz="1800" kern="1200" spc="-1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,</a:t>
            </a:r>
            <a:r>
              <a:rPr lang="en-US" sz="1800" b="1" spc="-10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sz="1800" b="1" kern="1200" spc="-5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'address'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)</a:t>
            </a:r>
          </a:p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endParaRPr lang="en-US" sz="1800" b="1" spc="-10" dirty="0">
              <a:solidFill>
                <a:srgbClr val="000080"/>
              </a:solidFill>
              <a:latin typeface="Courier New"/>
              <a:cs typeface="Courier New"/>
            </a:endParaRPr>
          </a:p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r>
              <a:rPr lang="en-US" sz="1800" kern="1200" spc="-10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admin.site.register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(Publisher, </a:t>
            </a:r>
            <a:r>
              <a:rPr lang="en-US" sz="1800" kern="1200" spc="-10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PublisherAdmin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)</a:t>
            </a:r>
            <a:endParaRPr sz="1800" kern="1200" spc="-10" dirty="0">
              <a:solidFill>
                <a:schemeClr val="tx1"/>
              </a:solidFill>
              <a:latin typeface="Courier New"/>
              <a:ea typeface="+mn-ea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1468" y="6474304"/>
            <a:ext cx="6394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spcBef>
                <a:spcPts val="1085"/>
              </a:spcBef>
              <a:buClr>
                <a:srgbClr val="8BB649"/>
              </a:buClr>
              <a:buSzPct val="91891"/>
              <a:tabLst>
                <a:tab pos="318135" algn="l"/>
              </a:tabLst>
            </a:pPr>
            <a:r>
              <a:rPr lang="fr-FR" sz="1800" b="1" u="sng" spc="-35" dirty="0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latin typeface="Trebuchet MS"/>
                <a:cs typeface="Trebuchet MS"/>
                <a:hlinkClick r:id="rId2"/>
              </a:rPr>
              <a:t>https://</a:t>
            </a:r>
            <a:r>
              <a:rPr lang="fr-FR" sz="1800" b="1" u="sng" spc="-35" dirty="0" smtClean="0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latin typeface="Trebuchet MS"/>
                <a:cs typeface="Trebuchet MS"/>
                <a:hlinkClick r:id="rId2"/>
              </a:rPr>
              <a:t>docs.djangoproject.com/en/3.1/ref/contrib/admin</a:t>
            </a:r>
            <a:r>
              <a:rPr lang="fr-FR" sz="1800" b="1" u="sng" spc="-35" dirty="0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latin typeface="Trebuchet MS"/>
                <a:cs typeface="Trebuchet MS"/>
                <a:hlinkClick r:id="rId2"/>
              </a:rPr>
              <a:t>/</a:t>
            </a:r>
            <a:endParaRPr lang="fr-FR" sz="1800" dirty="0">
              <a:latin typeface="Trebuchet MS"/>
              <a:cs typeface="Trebuchet M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6532" y="4452820"/>
            <a:ext cx="9321896" cy="167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InlineModelAdmin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7655"/>
            <a:ext cx="9144000" cy="2630957"/>
          </a:xfrm>
        </p:spPr>
        <p:txBody>
          <a:bodyPr/>
          <a:lstStyle/>
          <a:p>
            <a:r>
              <a:rPr lang="fr-FR" sz="2400" dirty="0" smtClean="0"/>
              <a:t>Django nous offre la possibilité de modifier les modèles à partir de la même page qu’un modèle parent via la classe </a:t>
            </a:r>
            <a:r>
              <a:rPr lang="fr-FR" sz="2400" dirty="0" err="1" smtClean="0"/>
              <a:t>InlineModelAdmin</a:t>
            </a:r>
            <a:r>
              <a:rPr lang="fr-FR" sz="2400" dirty="0" smtClean="0"/>
              <a:t>.</a:t>
            </a:r>
          </a:p>
          <a:p>
            <a:r>
              <a:rPr lang="fr-FR" sz="2400" dirty="0">
                <a:sym typeface="Arial"/>
              </a:rPr>
              <a:t>Il y a deux sous classes qui sont</a:t>
            </a:r>
            <a:r>
              <a:rPr lang="fr-FR" sz="2400" dirty="0" smtClean="0">
                <a:sym typeface="Arial"/>
              </a:rPr>
              <a:t>:</a:t>
            </a:r>
          </a:p>
          <a:p>
            <a:pPr lvl="1"/>
            <a:r>
              <a:rPr lang="fr-FR" sz="2000" dirty="0" err="1" smtClean="0">
                <a:sym typeface="Arial"/>
              </a:rPr>
              <a:t>TabularInline</a:t>
            </a:r>
            <a:endParaRPr lang="fr-FR" sz="2000" dirty="0" smtClean="0">
              <a:sym typeface="Arial"/>
            </a:endParaRPr>
          </a:p>
          <a:p>
            <a:pPr lvl="1"/>
            <a:r>
              <a:rPr lang="fr-FR" sz="2000" dirty="0" err="1" smtClean="0">
                <a:sym typeface="Arial"/>
              </a:rPr>
              <a:t>StackedInline</a:t>
            </a:r>
            <a:endParaRPr lang="fr-FR" sz="2000" dirty="0">
              <a:sym typeface="Arial"/>
            </a:endParaRPr>
          </a:p>
          <a:p>
            <a:pPr marL="571500" lvl="1" indent="0">
              <a:buNone/>
            </a:pPr>
            <a:r>
              <a:rPr lang="fr-CA" sz="2400" dirty="0">
                <a:sym typeface="Arial"/>
              </a:rPr>
              <a:t>Soit les deux modèle </a:t>
            </a:r>
            <a:r>
              <a:rPr lang="fr-CA" sz="2400" b="1" dirty="0">
                <a:sym typeface="Arial"/>
              </a:rPr>
              <a:t>Publisher</a:t>
            </a:r>
            <a:r>
              <a:rPr lang="fr-CA" sz="2400" dirty="0">
                <a:sym typeface="Arial"/>
              </a:rPr>
              <a:t> et </a:t>
            </a:r>
            <a:r>
              <a:rPr lang="fr-CA" sz="2400" b="1" dirty="0">
                <a:sym typeface="Arial"/>
              </a:rPr>
              <a:t>Book</a:t>
            </a:r>
            <a:r>
              <a:rPr lang="fr-CA" sz="2400" dirty="0">
                <a:sym typeface="Arial"/>
              </a:rPr>
              <a:t> tels que </a:t>
            </a:r>
            <a:r>
              <a:rPr lang="fr-CA" sz="2400" b="1" dirty="0" err="1" smtClean="0">
                <a:sym typeface="Arial"/>
              </a:rPr>
              <a:t>publisher</a:t>
            </a:r>
            <a:r>
              <a:rPr lang="fr-CA" sz="2400" dirty="0" smtClean="0">
                <a:sym typeface="Arial"/>
              </a:rPr>
              <a:t> </a:t>
            </a:r>
            <a:r>
              <a:rPr lang="fr-CA" sz="2400" dirty="0">
                <a:sym typeface="Arial"/>
              </a:rPr>
              <a:t>est une clé étrangère qui pointe sur le modèle </a:t>
            </a:r>
            <a:r>
              <a:rPr lang="fr-CA" sz="2400" b="1" dirty="0">
                <a:sym typeface="Arial"/>
              </a:rPr>
              <a:t>Publisher</a:t>
            </a:r>
            <a:endParaRPr lang="fr-FR" sz="2400" b="1" dirty="0">
              <a:sym typeface="Arial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fr-FR" sz="2400" dirty="0">
                <a:sym typeface="Arial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1468" y="6474304"/>
            <a:ext cx="6394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spcBef>
                <a:spcPts val="1085"/>
              </a:spcBef>
              <a:buClr>
                <a:srgbClr val="8BB649"/>
              </a:buClr>
              <a:buSzPct val="91891"/>
              <a:tabLst>
                <a:tab pos="318135" algn="l"/>
              </a:tabLst>
            </a:pPr>
            <a:r>
              <a:rPr lang="fr-FR" sz="1800" b="1" u="sng" spc="-35" dirty="0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latin typeface="Trebuchet MS"/>
                <a:cs typeface="Trebuchet MS"/>
                <a:hlinkClick r:id="rId2"/>
              </a:rPr>
              <a:t>https://</a:t>
            </a:r>
            <a:r>
              <a:rPr lang="fr-FR" sz="1800" b="1" u="sng" spc="-35" dirty="0" smtClean="0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latin typeface="Trebuchet MS"/>
                <a:cs typeface="Trebuchet MS"/>
                <a:hlinkClick r:id="rId2"/>
              </a:rPr>
              <a:t>docs.djangoproject.com/en/3.1/ref/contrib/admin</a:t>
            </a:r>
            <a:r>
              <a:rPr lang="fr-FR" sz="1800" b="1" u="sng" spc="-35" dirty="0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latin typeface="Trebuchet MS"/>
                <a:cs typeface="Trebuchet MS"/>
                <a:hlinkClick r:id="rId2"/>
              </a:rPr>
              <a:t>/</a:t>
            </a:r>
            <a:endParaRPr lang="fr-FR" sz="1800" dirty="0">
              <a:latin typeface="Trebuchet MS"/>
              <a:cs typeface="Trebuchet MS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1459281" y="4134806"/>
            <a:ext cx="5963495" cy="2275151"/>
          </a:xfrm>
          <a:custGeom>
            <a:avLst/>
            <a:gdLst/>
            <a:ahLst/>
            <a:cxnLst/>
            <a:rect l="l" t="t" r="r" b="b"/>
            <a:pathLst>
              <a:path w="8191500" h="3295650">
                <a:moveTo>
                  <a:pt x="0" y="3295650"/>
                </a:moveTo>
                <a:lnTo>
                  <a:pt x="8191500" y="3295650"/>
                </a:lnTo>
                <a:lnTo>
                  <a:pt x="8191500" y="0"/>
                </a:lnTo>
                <a:lnTo>
                  <a:pt x="0" y="0"/>
                </a:lnTo>
                <a:lnTo>
                  <a:pt x="0" y="329565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/>
          <p:nvPr/>
        </p:nvSpPr>
        <p:spPr>
          <a:xfrm>
            <a:off x="1572016" y="4156391"/>
            <a:ext cx="6182138" cy="225356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35" dirty="0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sz="1550" b="1" spc="7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550" spc="25" dirty="0">
                <a:latin typeface="Courier New"/>
                <a:cs typeface="Courier New"/>
              </a:rPr>
              <a:t>Publisher(models.Model):</a:t>
            </a:r>
            <a:endParaRPr sz="1550" dirty="0">
              <a:latin typeface="Courier New"/>
              <a:cs typeface="Courier New"/>
            </a:endParaRPr>
          </a:p>
          <a:p>
            <a:pPr marL="508000" marR="376555">
              <a:lnSpc>
                <a:spcPts val="1950"/>
              </a:lnSpc>
              <a:spcBef>
                <a:spcPts val="10"/>
              </a:spcBef>
            </a:pPr>
            <a:r>
              <a:rPr sz="1550" spc="35" dirty="0">
                <a:latin typeface="Courier New"/>
                <a:cs typeface="Courier New"/>
              </a:rPr>
              <a:t>name </a:t>
            </a:r>
            <a:r>
              <a:rPr sz="1550" spc="15" dirty="0">
                <a:latin typeface="Courier New"/>
                <a:cs typeface="Courier New"/>
              </a:rPr>
              <a:t>= </a:t>
            </a:r>
            <a:r>
              <a:rPr sz="1550" spc="25" dirty="0">
                <a:latin typeface="Courier New"/>
                <a:cs typeface="Courier New"/>
              </a:rPr>
              <a:t>models.CharField(</a:t>
            </a:r>
            <a:r>
              <a:rPr sz="1550" spc="25" dirty="0">
                <a:solidFill>
                  <a:srgbClr val="660099"/>
                </a:solidFill>
                <a:latin typeface="Courier New"/>
                <a:cs typeface="Courier New"/>
              </a:rPr>
              <a:t>max_length</a:t>
            </a:r>
            <a:r>
              <a:rPr sz="1550" spc="25" dirty="0">
                <a:latin typeface="Courier New"/>
                <a:cs typeface="Courier New"/>
              </a:rPr>
              <a:t>=</a:t>
            </a:r>
            <a:r>
              <a:rPr sz="1550" spc="25" dirty="0">
                <a:solidFill>
                  <a:srgbClr val="0000FF"/>
                </a:solidFill>
                <a:latin typeface="Courier New"/>
                <a:cs typeface="Courier New"/>
              </a:rPr>
              <a:t>30</a:t>
            </a:r>
            <a:r>
              <a:rPr sz="1550" spc="25" dirty="0">
                <a:latin typeface="Courier New"/>
                <a:cs typeface="Courier New"/>
              </a:rPr>
              <a:t>)  address </a:t>
            </a:r>
            <a:r>
              <a:rPr sz="1550" spc="15" dirty="0">
                <a:latin typeface="Courier New"/>
                <a:cs typeface="Courier New"/>
              </a:rPr>
              <a:t>= </a:t>
            </a:r>
            <a:r>
              <a:rPr sz="1550" spc="25" dirty="0">
                <a:latin typeface="Courier New"/>
                <a:cs typeface="Courier New"/>
              </a:rPr>
              <a:t>models.CharField(</a:t>
            </a:r>
            <a:r>
              <a:rPr sz="1550" spc="25" dirty="0">
                <a:solidFill>
                  <a:srgbClr val="660099"/>
                </a:solidFill>
                <a:latin typeface="Courier New"/>
                <a:cs typeface="Courier New"/>
              </a:rPr>
              <a:t>max_length</a:t>
            </a:r>
            <a:r>
              <a:rPr sz="1550" spc="25" dirty="0">
                <a:latin typeface="Courier New"/>
                <a:cs typeface="Courier New"/>
              </a:rPr>
              <a:t>=</a:t>
            </a:r>
            <a:r>
              <a:rPr sz="1550" spc="25" dirty="0">
                <a:solidFill>
                  <a:srgbClr val="0000FF"/>
                </a:solidFill>
                <a:latin typeface="Courier New"/>
                <a:cs typeface="Courier New"/>
              </a:rPr>
              <a:t>50</a:t>
            </a:r>
            <a:r>
              <a:rPr sz="1550" spc="25" dirty="0">
                <a:latin typeface="Courier New"/>
                <a:cs typeface="Courier New"/>
              </a:rPr>
              <a:t>)  website </a:t>
            </a:r>
            <a:r>
              <a:rPr sz="1550" spc="15" dirty="0">
                <a:latin typeface="Courier New"/>
                <a:cs typeface="Courier New"/>
              </a:rPr>
              <a:t>=</a:t>
            </a:r>
            <a:r>
              <a:rPr sz="1550" spc="35" dirty="0">
                <a:latin typeface="Courier New"/>
                <a:cs typeface="Courier New"/>
              </a:rPr>
              <a:t> </a:t>
            </a:r>
            <a:r>
              <a:rPr sz="1550" spc="30" dirty="0">
                <a:latin typeface="Courier New"/>
                <a:cs typeface="Courier New"/>
              </a:rPr>
              <a:t>models.URLField()</a:t>
            </a:r>
            <a:endParaRPr sz="15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</a:pPr>
            <a:r>
              <a:rPr sz="1550" b="1" spc="35" dirty="0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sz="1550" b="1" spc="7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550" spc="25" dirty="0">
                <a:latin typeface="Courier New"/>
                <a:cs typeface="Courier New"/>
              </a:rPr>
              <a:t>Book(models.Model):</a:t>
            </a:r>
            <a:endParaRPr sz="1550" dirty="0">
              <a:latin typeface="Courier New"/>
              <a:cs typeface="Courier New"/>
            </a:endParaRPr>
          </a:p>
          <a:p>
            <a:pPr marL="508000" marR="490855" algn="just">
              <a:lnSpc>
                <a:spcPct val="103000"/>
              </a:lnSpc>
              <a:spcBef>
                <a:spcPts val="35"/>
              </a:spcBef>
            </a:pPr>
            <a:r>
              <a:rPr sz="1550" spc="20" dirty="0">
                <a:latin typeface="Courier New"/>
                <a:cs typeface="Courier New"/>
              </a:rPr>
              <a:t>title </a:t>
            </a:r>
            <a:r>
              <a:rPr sz="1550" spc="15" dirty="0">
                <a:latin typeface="Courier New"/>
                <a:cs typeface="Courier New"/>
              </a:rPr>
              <a:t>= </a:t>
            </a:r>
            <a:r>
              <a:rPr sz="1550" spc="30" dirty="0">
                <a:latin typeface="Courier New"/>
                <a:cs typeface="Courier New"/>
              </a:rPr>
              <a:t>models.CharField(</a:t>
            </a:r>
            <a:r>
              <a:rPr sz="1550" spc="30" dirty="0">
                <a:solidFill>
                  <a:srgbClr val="660099"/>
                </a:solidFill>
                <a:latin typeface="Courier New"/>
                <a:cs typeface="Courier New"/>
              </a:rPr>
              <a:t>max_length</a:t>
            </a:r>
            <a:r>
              <a:rPr sz="1550" spc="30" dirty="0">
                <a:latin typeface="Courier New"/>
                <a:cs typeface="Courier New"/>
              </a:rPr>
              <a:t>=</a:t>
            </a:r>
            <a:r>
              <a:rPr sz="1550" spc="30" dirty="0">
                <a:solidFill>
                  <a:srgbClr val="0000FF"/>
                </a:solidFill>
                <a:latin typeface="Courier New"/>
                <a:cs typeface="Courier New"/>
              </a:rPr>
              <a:t>100</a:t>
            </a:r>
            <a:r>
              <a:rPr sz="1550" spc="30" dirty="0">
                <a:latin typeface="Courier New"/>
                <a:cs typeface="Courier New"/>
              </a:rPr>
              <a:t>)  authors </a:t>
            </a:r>
            <a:r>
              <a:rPr sz="1550" spc="15" dirty="0">
                <a:latin typeface="Courier New"/>
                <a:cs typeface="Courier New"/>
              </a:rPr>
              <a:t>= </a:t>
            </a:r>
            <a:r>
              <a:rPr sz="1550" spc="30" dirty="0">
                <a:latin typeface="Courier New"/>
                <a:cs typeface="Courier New"/>
              </a:rPr>
              <a:t>models.ManyToManyField(Author)  publisher </a:t>
            </a:r>
            <a:r>
              <a:rPr sz="1550" spc="15" dirty="0">
                <a:latin typeface="Courier New"/>
                <a:cs typeface="Courier New"/>
              </a:rPr>
              <a:t>=</a:t>
            </a:r>
            <a:r>
              <a:rPr sz="1550" spc="40" dirty="0">
                <a:latin typeface="Courier New"/>
                <a:cs typeface="Courier New"/>
              </a:rPr>
              <a:t> </a:t>
            </a:r>
            <a:r>
              <a:rPr sz="1550" spc="30" dirty="0">
                <a:latin typeface="Courier New"/>
                <a:cs typeface="Courier New"/>
              </a:rPr>
              <a:t>models.ForeignKey(Publisher)</a:t>
            </a:r>
            <a:endParaRPr sz="155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574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InlineModelAdmin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7655"/>
            <a:ext cx="9144000" cy="2229633"/>
          </a:xfrm>
        </p:spPr>
        <p:txBody>
          <a:bodyPr/>
          <a:lstStyle/>
          <a:p>
            <a:r>
              <a:rPr lang="fr-FR" sz="2400" dirty="0" smtClean="0"/>
              <a:t>Dans cet exemple, on peut modifier la liste des livres publiés (Book) directement à partir de la page d’administration du modèle « Publisher ».</a:t>
            </a:r>
            <a:r>
              <a:rPr lang="fr-FR" sz="2400" dirty="0">
                <a:sym typeface="Arial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1468" y="6474304"/>
            <a:ext cx="6394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spcBef>
                <a:spcPts val="1085"/>
              </a:spcBef>
              <a:buClr>
                <a:srgbClr val="8BB649"/>
              </a:buClr>
              <a:buSzPct val="91891"/>
              <a:tabLst>
                <a:tab pos="318135" algn="l"/>
              </a:tabLst>
            </a:pPr>
            <a:r>
              <a:rPr lang="fr-FR" sz="1800" b="1" u="sng" spc="-35" dirty="0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latin typeface="Trebuchet MS"/>
                <a:cs typeface="Trebuchet MS"/>
                <a:hlinkClick r:id="rId2"/>
              </a:rPr>
              <a:t>https://</a:t>
            </a:r>
            <a:r>
              <a:rPr lang="fr-FR" sz="1800" b="1" u="sng" spc="-35" dirty="0" smtClean="0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latin typeface="Trebuchet MS"/>
                <a:cs typeface="Trebuchet MS"/>
                <a:hlinkClick r:id="rId2"/>
              </a:rPr>
              <a:t>docs.djangoproject.com/en/3.1/ref/contrib/admin</a:t>
            </a:r>
            <a:r>
              <a:rPr lang="fr-FR" sz="1800" b="1" u="sng" spc="-35" dirty="0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latin typeface="Trebuchet MS"/>
                <a:cs typeface="Trebuchet MS"/>
                <a:hlinkClick r:id="rId2"/>
              </a:rPr>
              <a:t>/</a:t>
            </a:r>
            <a:endParaRPr lang="fr-FR" sz="1800" dirty="0">
              <a:latin typeface="Trebuchet MS"/>
              <a:cs typeface="Trebuchet MS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1018099" y="2870843"/>
            <a:ext cx="7107802" cy="3354957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r>
              <a:rPr lang="en-US"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class </a:t>
            </a:r>
            <a:r>
              <a:rPr lang="en-US" sz="1800" kern="1200" spc="-10" dirty="0" err="1" smtClean="0">
                <a:solidFill>
                  <a:schemeClr val="tx1"/>
                </a:solidFill>
                <a:latin typeface="Courier New"/>
                <a:cs typeface="Courier New"/>
              </a:rPr>
              <a:t>BookInline</a:t>
            </a:r>
            <a:r>
              <a:rPr lang="en-US" sz="1800" kern="1200" spc="-10" dirty="0" smtClean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800" kern="1200" spc="-10" dirty="0" err="1" smtClean="0">
                <a:solidFill>
                  <a:schemeClr val="tx1"/>
                </a:solidFill>
                <a:latin typeface="Courier New"/>
                <a:cs typeface="Courier New"/>
              </a:rPr>
              <a:t>admin.TabularInline</a:t>
            </a:r>
            <a:r>
              <a:rPr lang="en-US" sz="1800" kern="1200" spc="-10" dirty="0" smtClean="0">
                <a:solidFill>
                  <a:schemeClr val="tx1"/>
                </a:solidFill>
                <a:latin typeface="Courier New"/>
                <a:cs typeface="Courier New"/>
              </a:rPr>
              <a:t>):</a:t>
            </a:r>
            <a:endParaRPr lang="en-US" sz="1800" kern="1200" spc="-1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r>
              <a:rPr lang="en-US"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    </a:t>
            </a:r>
            <a:r>
              <a:rPr lang="en-US" sz="1800" kern="1200" spc="-10" dirty="0" smtClean="0">
                <a:solidFill>
                  <a:schemeClr val="tx1"/>
                </a:solidFill>
                <a:latin typeface="Courier New"/>
                <a:cs typeface="Courier New"/>
              </a:rPr>
              <a:t>model = Book</a:t>
            </a:r>
          </a:p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r>
              <a:rPr lang="fr-FR" sz="1800" kern="1200" spc="-10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r>
              <a:rPr lang="fr-FR" sz="1800" kern="1200" spc="-10" dirty="0" smtClean="0">
                <a:solidFill>
                  <a:schemeClr val="tx1"/>
                </a:solidFill>
                <a:latin typeface="Courier New"/>
                <a:cs typeface="Courier New"/>
              </a:rPr>
              <a:t>extra = 1</a:t>
            </a:r>
            <a:endParaRPr lang="en-US" sz="1800" kern="1200" spc="-1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endParaRPr lang="en-US" sz="1800" b="1" spc="-10" dirty="0" smtClean="0">
              <a:solidFill>
                <a:srgbClr val="000080"/>
              </a:solidFill>
              <a:latin typeface="Courier New"/>
              <a:cs typeface="Courier New"/>
            </a:endParaRPr>
          </a:p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r>
              <a:rPr lang="en-US" sz="1800" b="1" spc="-10" dirty="0" smtClean="0">
                <a:solidFill>
                  <a:srgbClr val="000080"/>
                </a:solidFill>
                <a:latin typeface="Courier New"/>
                <a:cs typeface="Courier New"/>
              </a:rPr>
              <a:t>class </a:t>
            </a:r>
            <a:r>
              <a:rPr lang="en-US" sz="1800" kern="1200" spc="-10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PublisherAdmin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(</a:t>
            </a:r>
            <a:r>
              <a:rPr lang="en-US" sz="1800" kern="1200" spc="-10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admin.ModelAdmin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):</a:t>
            </a:r>
          </a:p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r>
              <a:rPr lang="en-US"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    </a:t>
            </a:r>
            <a:r>
              <a:rPr lang="en-US" sz="1800" kern="1200" spc="-1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fields 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= </a:t>
            </a:r>
            <a:r>
              <a:rPr lang="en-US" sz="1800" kern="1200" spc="-1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((</a:t>
            </a:r>
            <a:r>
              <a:rPr lang="en-US" sz="1800" b="1" kern="1200" spc="-5" dirty="0" smtClean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'name</a:t>
            </a:r>
            <a:r>
              <a:rPr lang="en-US" sz="1800" b="1" kern="1200" spc="-5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'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,</a:t>
            </a:r>
            <a:r>
              <a:rPr lang="en-US"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sz="1800" b="1" kern="1200" spc="-5" dirty="0" smtClean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'website‘)</a:t>
            </a:r>
            <a:r>
              <a:rPr lang="en-US" sz="1800" kern="1200" spc="-1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,</a:t>
            </a:r>
            <a:r>
              <a:rPr lang="en-US" sz="1800" b="1" spc="-10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sz="1800" b="1" kern="1200" spc="-5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'address</a:t>
            </a:r>
            <a:r>
              <a:rPr lang="en-US" sz="1800" b="1" kern="1200" spc="-5" dirty="0" smtClean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'</a:t>
            </a:r>
            <a:r>
              <a:rPr lang="en-US" sz="1800" kern="1200" spc="-1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)</a:t>
            </a:r>
          </a:p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r>
              <a:rPr lang="fr-FR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	</a:t>
            </a:r>
            <a:r>
              <a:rPr lang="fr-FR" sz="1800" kern="1200" spc="-10" dirty="0" err="1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inlines</a:t>
            </a:r>
            <a:r>
              <a:rPr lang="fr-FR" sz="1800" kern="1200" spc="-1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= [ </a:t>
            </a:r>
          </a:p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r>
              <a:rPr lang="fr-FR" sz="1800" b="1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	</a:t>
            </a:r>
            <a:r>
              <a:rPr lang="fr-FR" sz="1800" b="1" kern="1200" spc="-1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		</a:t>
            </a:r>
            <a:r>
              <a:rPr lang="fr-FR" sz="1800" b="1" kern="1200" spc="-5" dirty="0" err="1" smtClean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BookInline</a:t>
            </a:r>
            <a:r>
              <a:rPr lang="fr-FR" sz="1800" kern="1200" spc="-1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, </a:t>
            </a:r>
          </a:p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r>
              <a:rPr lang="fr-FR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	</a:t>
            </a:r>
            <a:r>
              <a:rPr lang="fr-FR" sz="1800" kern="1200" spc="-1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]</a:t>
            </a:r>
            <a:endParaRPr lang="en-US" sz="1800" kern="1200" spc="-10" dirty="0">
              <a:solidFill>
                <a:schemeClr val="tx1"/>
              </a:solidFill>
              <a:latin typeface="Courier New"/>
              <a:ea typeface="+mn-ea"/>
              <a:cs typeface="Courier New"/>
            </a:endParaRPr>
          </a:p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endParaRPr lang="en-US" sz="1800" b="1" spc="-10" dirty="0">
              <a:solidFill>
                <a:srgbClr val="000080"/>
              </a:solidFill>
              <a:latin typeface="Courier New"/>
              <a:cs typeface="Courier New"/>
            </a:endParaRPr>
          </a:p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r>
              <a:rPr lang="en-US" sz="1800" kern="1200" spc="-10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admin.site.register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(Publisher, </a:t>
            </a:r>
            <a:r>
              <a:rPr lang="en-US" sz="1800" kern="1200" spc="-10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PublisherAdmin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)</a:t>
            </a:r>
            <a:endParaRPr sz="1800" kern="1200" spc="-10" dirty="0">
              <a:solidFill>
                <a:schemeClr val="tx1"/>
              </a:solidFill>
              <a:latin typeface="Courier New"/>
              <a:ea typeface="+mn-ea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718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InlineModelAdmin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7655"/>
            <a:ext cx="9144000" cy="2229633"/>
          </a:xfrm>
        </p:spPr>
        <p:txBody>
          <a:bodyPr/>
          <a:lstStyle/>
          <a:p>
            <a:r>
              <a:rPr lang="fr-FR" sz="2400" dirty="0" smtClean="0"/>
              <a:t>Dans cet exemple, on peut modifier la liste des livres publiés (Book) directement à partir de la page d’administration du modèle « Publisher ».</a:t>
            </a:r>
            <a:r>
              <a:rPr lang="fr-FR" sz="2400" dirty="0">
                <a:sym typeface="Arial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1468" y="6474304"/>
            <a:ext cx="6394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spcBef>
                <a:spcPts val="1085"/>
              </a:spcBef>
              <a:buClr>
                <a:srgbClr val="8BB649"/>
              </a:buClr>
              <a:buSzPct val="91891"/>
              <a:tabLst>
                <a:tab pos="318135" algn="l"/>
              </a:tabLst>
            </a:pPr>
            <a:r>
              <a:rPr lang="fr-FR" sz="1800" b="1" u="sng" spc="-35" dirty="0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latin typeface="Trebuchet MS"/>
                <a:cs typeface="Trebuchet MS"/>
                <a:hlinkClick r:id="rId2"/>
              </a:rPr>
              <a:t>https://</a:t>
            </a:r>
            <a:r>
              <a:rPr lang="fr-FR" sz="1800" b="1" u="sng" spc="-35" dirty="0" smtClean="0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latin typeface="Trebuchet MS"/>
                <a:cs typeface="Trebuchet MS"/>
                <a:hlinkClick r:id="rId2"/>
              </a:rPr>
              <a:t>docs.djangoproject.com/en/3.1/ref/contrib/admin</a:t>
            </a:r>
            <a:r>
              <a:rPr lang="fr-FR" sz="1800" b="1" u="sng" spc="-35" dirty="0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latin typeface="Trebuchet MS"/>
                <a:cs typeface="Trebuchet MS"/>
                <a:hlinkClick r:id="rId2"/>
              </a:rPr>
              <a:t>/</a:t>
            </a:r>
            <a:endParaRPr lang="fr-FR" sz="1800" dirty="0">
              <a:latin typeface="Trebuchet MS"/>
              <a:cs typeface="Trebuchet M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0036" y="2767917"/>
            <a:ext cx="9409701" cy="29036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767917"/>
            <a:ext cx="860612" cy="2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3886567"/>
            <a:ext cx="9144000" cy="13308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7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Personnaliser les 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786759"/>
            <a:ext cx="9144000" cy="1720529"/>
          </a:xfrm>
        </p:spPr>
        <p:txBody>
          <a:bodyPr/>
          <a:lstStyle/>
          <a:p>
            <a:r>
              <a:rPr lang="fr-FR" sz="2400" dirty="0" smtClean="0"/>
              <a:t>Django fournit une action disponible pour tous les modèles: « Supprimer les objets sélectionnés ».</a:t>
            </a:r>
            <a:r>
              <a:rPr lang="fr-FR" sz="2400" dirty="0">
                <a:sym typeface="Arial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1468" y="6474304"/>
            <a:ext cx="6394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spcBef>
                <a:spcPts val="1085"/>
              </a:spcBef>
              <a:buClr>
                <a:srgbClr val="8BB649"/>
              </a:buClr>
              <a:buSzPct val="91891"/>
              <a:tabLst>
                <a:tab pos="318135" algn="l"/>
              </a:tabLst>
            </a:pPr>
            <a:r>
              <a:rPr lang="fr-FR" sz="1800" b="1" u="sng" spc="-35" dirty="0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latin typeface="Trebuchet MS"/>
                <a:cs typeface="Trebuchet MS"/>
                <a:hlinkClick r:id="rId2"/>
              </a:rPr>
              <a:t>https://</a:t>
            </a:r>
            <a:r>
              <a:rPr lang="fr-FR" sz="1800" b="1" u="sng" spc="-35" dirty="0" smtClean="0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latin typeface="Trebuchet MS"/>
                <a:cs typeface="Trebuchet MS"/>
                <a:hlinkClick r:id="rId2"/>
              </a:rPr>
              <a:t>docs.djangoproject.com/en/3.1/ref/contrib/admin</a:t>
            </a:r>
            <a:r>
              <a:rPr lang="fr-FR" sz="1800" b="1" u="sng" spc="-35" dirty="0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latin typeface="Trebuchet MS"/>
                <a:cs typeface="Trebuchet MS"/>
                <a:hlinkClick r:id="rId2"/>
              </a:rPr>
              <a:t>/</a:t>
            </a:r>
            <a:endParaRPr lang="fr-FR" sz="1800" dirty="0">
              <a:latin typeface="Trebuchet MS"/>
              <a:cs typeface="Trebuchet M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50513" t="17579" b="57806"/>
          <a:stretch/>
        </p:blipFill>
        <p:spPr>
          <a:xfrm>
            <a:off x="-108338" y="3059452"/>
            <a:ext cx="9336422" cy="16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5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Personnaliser les 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7655"/>
            <a:ext cx="9144000" cy="2229633"/>
          </a:xfrm>
        </p:spPr>
        <p:txBody>
          <a:bodyPr/>
          <a:lstStyle/>
          <a:p>
            <a:r>
              <a:rPr lang="fr-FR" sz="2400" dirty="0" smtClean="0">
                <a:sym typeface="Arial"/>
              </a:rPr>
              <a:t>On peut aussi écrire et inscrire nos propres actions.</a:t>
            </a:r>
          </a:p>
          <a:p>
            <a:endParaRPr lang="fr-FR" sz="2400" dirty="0">
              <a:sym typeface="Arial"/>
            </a:endParaRPr>
          </a:p>
          <a:p>
            <a:endParaRPr lang="fr-FR" sz="2400" dirty="0" smtClean="0">
              <a:sym typeface="Arial"/>
            </a:endParaRPr>
          </a:p>
          <a:p>
            <a:endParaRPr lang="fr-FR" sz="2400" dirty="0">
              <a:sym typeface="Arial"/>
            </a:endParaRPr>
          </a:p>
          <a:p>
            <a:endParaRPr lang="fr-FR" sz="2400" dirty="0" smtClean="0">
              <a:sym typeface="Arial"/>
            </a:endParaRPr>
          </a:p>
          <a:p>
            <a:endParaRPr lang="fr-FR" sz="2400" dirty="0">
              <a:sym typeface="Arial"/>
            </a:endParaRPr>
          </a:p>
          <a:p>
            <a:pPr marL="114300" indent="0">
              <a:buNone/>
            </a:pPr>
            <a:endParaRPr lang="fr-FR" sz="2400" dirty="0" smtClean="0"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1468" y="6474304"/>
            <a:ext cx="6394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spcBef>
                <a:spcPts val="1085"/>
              </a:spcBef>
              <a:buClr>
                <a:srgbClr val="8BB649"/>
              </a:buClr>
              <a:buSzPct val="91891"/>
              <a:tabLst>
                <a:tab pos="318135" algn="l"/>
              </a:tabLst>
            </a:pPr>
            <a:r>
              <a:rPr lang="fr-FR" sz="1800" b="1" u="sng" spc="-35" dirty="0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latin typeface="Trebuchet MS"/>
                <a:cs typeface="Trebuchet MS"/>
                <a:hlinkClick r:id="rId2"/>
              </a:rPr>
              <a:t>https://</a:t>
            </a:r>
            <a:r>
              <a:rPr lang="fr-FR" sz="1800" b="1" u="sng" spc="-35" dirty="0" smtClean="0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latin typeface="Trebuchet MS"/>
                <a:cs typeface="Trebuchet MS"/>
                <a:hlinkClick r:id="rId2"/>
              </a:rPr>
              <a:t>docs.djangoproject.com/en/3.1/ref/contrib/admin</a:t>
            </a:r>
            <a:r>
              <a:rPr lang="fr-FR" sz="1800" b="1" u="sng" spc="-35" dirty="0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latin typeface="Trebuchet MS"/>
                <a:cs typeface="Trebuchet MS"/>
                <a:hlinkClick r:id="rId2"/>
              </a:rPr>
              <a:t>/</a:t>
            </a:r>
            <a:endParaRPr lang="fr-FR" sz="1800" dirty="0">
              <a:latin typeface="Trebuchet MS"/>
              <a:cs typeface="Trebuchet MS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149699" y="2586084"/>
            <a:ext cx="8906004" cy="2537112"/>
          </a:xfrm>
          <a:custGeom>
            <a:avLst/>
            <a:gdLst/>
            <a:ahLst/>
            <a:cxnLst/>
            <a:rect l="l" t="t" r="r" b="b"/>
            <a:pathLst>
              <a:path w="8191500" h="3295650">
                <a:moveTo>
                  <a:pt x="0" y="3295650"/>
                </a:moveTo>
                <a:lnTo>
                  <a:pt x="8191500" y="3295650"/>
                </a:lnTo>
                <a:lnTo>
                  <a:pt x="8191500" y="0"/>
                </a:lnTo>
                <a:lnTo>
                  <a:pt x="0" y="0"/>
                </a:lnTo>
                <a:lnTo>
                  <a:pt x="0" y="329565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/>
          <p:nvPr/>
        </p:nvSpPr>
        <p:spPr>
          <a:xfrm>
            <a:off x="237952" y="2727427"/>
            <a:ext cx="8720809" cy="226844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fr-FR" sz="1550" spc="25" dirty="0">
                <a:latin typeface="Courier New"/>
                <a:cs typeface="Courier New"/>
              </a:rPr>
              <a:t>STATUS_CHOICES = [</a:t>
            </a:r>
          </a:p>
          <a:p>
            <a:pPr marL="12700" algn="just"/>
            <a:r>
              <a:rPr lang="fr-FR" sz="1550" spc="25" dirty="0">
                <a:latin typeface="Courier New"/>
                <a:cs typeface="Courier New"/>
              </a:rPr>
              <a:t>	</a:t>
            </a:r>
            <a:r>
              <a:rPr lang="fr-FR" sz="1550" spc="25" dirty="0" smtClean="0">
                <a:latin typeface="Courier New"/>
                <a:cs typeface="Courier New"/>
              </a:rPr>
              <a:t>(</a:t>
            </a:r>
            <a:r>
              <a:rPr lang="en-US" sz="1800" b="1" kern="1200" spc="-5" dirty="0">
                <a:solidFill>
                  <a:srgbClr val="008080"/>
                </a:solidFill>
                <a:latin typeface="Courier New"/>
                <a:cs typeface="Courier New"/>
              </a:rPr>
              <a:t>'</a:t>
            </a:r>
            <a:r>
              <a:rPr lang="fr-FR" sz="1800" b="1" kern="1200" spc="-5" dirty="0" smtClean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d</a:t>
            </a:r>
            <a:r>
              <a:rPr lang="en-US" sz="1800" b="1" kern="1200" spc="-5" dirty="0" smtClean="0">
                <a:solidFill>
                  <a:srgbClr val="008080"/>
                </a:solidFill>
                <a:latin typeface="Courier New"/>
                <a:cs typeface="Courier New"/>
              </a:rPr>
              <a:t>'</a:t>
            </a:r>
            <a:r>
              <a:rPr lang="fr-FR" sz="1550" spc="25" dirty="0" smtClean="0">
                <a:latin typeface="Courier New"/>
                <a:cs typeface="Courier New"/>
              </a:rPr>
              <a:t>, </a:t>
            </a:r>
            <a:r>
              <a:rPr lang="en-US" sz="1800" b="1" kern="1200" spc="-5" dirty="0">
                <a:solidFill>
                  <a:srgbClr val="008080"/>
                </a:solidFill>
                <a:latin typeface="Courier New"/>
                <a:cs typeface="Courier New"/>
              </a:rPr>
              <a:t>'</a:t>
            </a:r>
            <a:r>
              <a:rPr lang="fr-FR" sz="1800" b="1" kern="1200" spc="-5" dirty="0" err="1" smtClean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Draft</a:t>
            </a:r>
            <a:r>
              <a:rPr lang="en-US" sz="1800" b="1" kern="1200" spc="-5" dirty="0" smtClean="0">
                <a:solidFill>
                  <a:srgbClr val="008080"/>
                </a:solidFill>
                <a:latin typeface="Courier New"/>
                <a:cs typeface="Courier New"/>
              </a:rPr>
              <a:t>'</a:t>
            </a:r>
            <a:r>
              <a:rPr lang="fr-FR" sz="1550" spc="25" dirty="0" smtClean="0">
                <a:latin typeface="Courier New"/>
                <a:cs typeface="Courier New"/>
              </a:rPr>
              <a:t>),</a:t>
            </a:r>
            <a:endParaRPr lang="fr-FR" sz="1550" spc="25" dirty="0">
              <a:latin typeface="Courier New"/>
              <a:cs typeface="Courier New"/>
            </a:endParaRPr>
          </a:p>
          <a:p>
            <a:pPr marL="12700" algn="just"/>
            <a:r>
              <a:rPr lang="fr-FR" sz="1550" spc="25" dirty="0">
                <a:latin typeface="Courier New"/>
                <a:cs typeface="Courier New"/>
              </a:rPr>
              <a:t>	</a:t>
            </a:r>
            <a:r>
              <a:rPr lang="fr-FR" sz="1550" spc="25" dirty="0" smtClean="0">
                <a:latin typeface="Courier New"/>
                <a:cs typeface="Courier New"/>
              </a:rPr>
              <a:t>(</a:t>
            </a:r>
            <a:r>
              <a:rPr lang="en-US" sz="1800" b="1" kern="1200" spc="-5" dirty="0">
                <a:solidFill>
                  <a:srgbClr val="008080"/>
                </a:solidFill>
                <a:latin typeface="Courier New"/>
                <a:cs typeface="Courier New"/>
              </a:rPr>
              <a:t>'</a:t>
            </a:r>
            <a:r>
              <a:rPr lang="fr-FR" sz="1800" b="1" kern="1200" spc="-5" dirty="0" smtClean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p</a:t>
            </a:r>
            <a:r>
              <a:rPr lang="en-US" sz="1600" b="1" kern="1200" spc="-5" dirty="0" smtClean="0">
                <a:solidFill>
                  <a:srgbClr val="008080"/>
                </a:solidFill>
                <a:latin typeface="Courier New"/>
                <a:cs typeface="Courier New"/>
              </a:rPr>
              <a:t>'</a:t>
            </a:r>
            <a:r>
              <a:rPr lang="fr-FR" sz="1550" spc="25" dirty="0" smtClean="0">
                <a:latin typeface="Courier New"/>
                <a:cs typeface="Courier New"/>
              </a:rPr>
              <a:t>, </a:t>
            </a:r>
            <a:r>
              <a:rPr lang="en-US" sz="1600" b="1" kern="1200" spc="-5" dirty="0" smtClean="0">
                <a:solidFill>
                  <a:srgbClr val="008080"/>
                </a:solidFill>
                <a:latin typeface="Courier New"/>
                <a:cs typeface="Courier New"/>
              </a:rPr>
              <a:t>'</a:t>
            </a:r>
            <a:r>
              <a:rPr lang="fr-FR" sz="1600" b="1" kern="1200" spc="-5" dirty="0" err="1" smtClean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Published</a:t>
            </a:r>
            <a:r>
              <a:rPr lang="en-US" sz="1600" b="1" kern="1200" spc="-5" dirty="0" smtClean="0">
                <a:solidFill>
                  <a:srgbClr val="008080"/>
                </a:solidFill>
                <a:latin typeface="Courier New"/>
                <a:cs typeface="Courier New"/>
              </a:rPr>
              <a:t>'</a:t>
            </a:r>
            <a:r>
              <a:rPr lang="fr-FR" sz="1550" spc="25" dirty="0" smtClean="0">
                <a:latin typeface="Courier New"/>
                <a:cs typeface="Courier New"/>
              </a:rPr>
              <a:t>),</a:t>
            </a:r>
            <a:endParaRPr lang="fr-FR" sz="1550" spc="25" dirty="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</a:pPr>
            <a:r>
              <a:rPr lang="fr-FR" sz="1550" spc="25" dirty="0">
                <a:latin typeface="Courier New"/>
                <a:cs typeface="Courier New"/>
              </a:rPr>
              <a:t>]</a:t>
            </a:r>
          </a:p>
          <a:p>
            <a:pPr marL="12700" algn="just">
              <a:lnSpc>
                <a:spcPct val="100000"/>
              </a:lnSpc>
            </a:pPr>
            <a:r>
              <a:rPr sz="1550" b="1" spc="35" dirty="0" smtClean="0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sz="1550" b="1" spc="70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550" spc="25" dirty="0">
                <a:latin typeface="Courier New"/>
                <a:cs typeface="Courier New"/>
              </a:rPr>
              <a:t>Book(models.Model):</a:t>
            </a:r>
            <a:endParaRPr sz="1550" dirty="0">
              <a:latin typeface="Courier New"/>
              <a:cs typeface="Courier New"/>
            </a:endParaRPr>
          </a:p>
          <a:p>
            <a:pPr marL="508000" marR="490855" algn="just">
              <a:lnSpc>
                <a:spcPct val="103000"/>
              </a:lnSpc>
              <a:spcBef>
                <a:spcPts val="35"/>
              </a:spcBef>
            </a:pPr>
            <a:r>
              <a:rPr sz="1550" spc="20" dirty="0">
                <a:latin typeface="Courier New"/>
                <a:cs typeface="Courier New"/>
              </a:rPr>
              <a:t>title </a:t>
            </a:r>
            <a:r>
              <a:rPr sz="1550" spc="15" dirty="0">
                <a:latin typeface="Courier New"/>
                <a:cs typeface="Courier New"/>
              </a:rPr>
              <a:t>= </a:t>
            </a:r>
            <a:r>
              <a:rPr sz="1550" spc="30" dirty="0" err="1">
                <a:latin typeface="Courier New"/>
                <a:cs typeface="Courier New"/>
              </a:rPr>
              <a:t>models.CharField</a:t>
            </a:r>
            <a:r>
              <a:rPr sz="1550" spc="30" dirty="0">
                <a:latin typeface="Courier New"/>
                <a:cs typeface="Courier New"/>
              </a:rPr>
              <a:t>(</a:t>
            </a:r>
            <a:r>
              <a:rPr sz="1550" spc="30" dirty="0" err="1">
                <a:solidFill>
                  <a:srgbClr val="660099"/>
                </a:solidFill>
                <a:latin typeface="Courier New"/>
                <a:cs typeface="Courier New"/>
              </a:rPr>
              <a:t>max_length</a:t>
            </a:r>
            <a:r>
              <a:rPr sz="1550" spc="30" dirty="0">
                <a:latin typeface="Courier New"/>
                <a:cs typeface="Courier New"/>
              </a:rPr>
              <a:t>=</a:t>
            </a:r>
            <a:r>
              <a:rPr sz="1550" spc="30" dirty="0">
                <a:solidFill>
                  <a:srgbClr val="0000FF"/>
                </a:solidFill>
                <a:latin typeface="Courier New"/>
                <a:cs typeface="Courier New"/>
              </a:rPr>
              <a:t>100</a:t>
            </a:r>
            <a:r>
              <a:rPr sz="1550" spc="30" dirty="0" smtClean="0">
                <a:latin typeface="Courier New"/>
                <a:cs typeface="Courier New"/>
              </a:rPr>
              <a:t>)</a:t>
            </a:r>
            <a:endParaRPr lang="fr-FR" sz="1550" spc="30" dirty="0" smtClean="0">
              <a:latin typeface="Courier New"/>
              <a:cs typeface="Courier New"/>
            </a:endParaRPr>
          </a:p>
          <a:p>
            <a:pPr marL="508000" marR="490855" algn="just">
              <a:lnSpc>
                <a:spcPct val="103000"/>
              </a:lnSpc>
              <a:spcBef>
                <a:spcPts val="35"/>
              </a:spcBef>
            </a:pPr>
            <a:r>
              <a:rPr lang="fr-FR" sz="1550" spc="30" dirty="0" err="1" smtClean="0">
                <a:latin typeface="Courier New"/>
                <a:cs typeface="Courier New"/>
              </a:rPr>
              <a:t>Status</a:t>
            </a:r>
            <a:r>
              <a:rPr lang="fr-FR" sz="1550" spc="30" dirty="0" smtClean="0">
                <a:latin typeface="Courier New"/>
                <a:cs typeface="Courier New"/>
              </a:rPr>
              <a:t> = </a:t>
            </a:r>
            <a:r>
              <a:rPr lang="fr-FR" sz="1550" spc="30" dirty="0" err="1" smtClean="0">
                <a:latin typeface="Courier New"/>
                <a:cs typeface="Courier New"/>
              </a:rPr>
              <a:t>models.CharField</a:t>
            </a:r>
            <a:r>
              <a:rPr lang="fr-FR" sz="1550" spc="30" dirty="0" smtClean="0">
                <a:latin typeface="Courier New"/>
                <a:cs typeface="Courier New"/>
              </a:rPr>
              <a:t>(</a:t>
            </a:r>
            <a:r>
              <a:rPr lang="fr-FR" sz="1550" spc="30" dirty="0" err="1">
                <a:solidFill>
                  <a:srgbClr val="660099"/>
                </a:solidFill>
                <a:latin typeface="Courier New"/>
                <a:cs typeface="Courier New"/>
              </a:rPr>
              <a:t>max_length</a:t>
            </a:r>
            <a:r>
              <a:rPr lang="fr-FR" sz="1550" spc="30" dirty="0" smtClean="0">
                <a:latin typeface="Courier New"/>
                <a:cs typeface="Courier New"/>
              </a:rPr>
              <a:t>=1, </a:t>
            </a:r>
            <a:r>
              <a:rPr lang="fr-FR" sz="1550" spc="30" dirty="0" err="1" smtClean="0">
                <a:solidFill>
                  <a:srgbClr val="660099"/>
                </a:solidFill>
                <a:latin typeface="Courier New"/>
                <a:cs typeface="Courier New"/>
              </a:rPr>
              <a:t>choices</a:t>
            </a:r>
            <a:r>
              <a:rPr lang="fr-FR" sz="1550" spc="30" dirty="0" smtClean="0">
                <a:latin typeface="Courier New"/>
                <a:cs typeface="Courier New"/>
              </a:rPr>
              <a:t>=</a:t>
            </a:r>
            <a:r>
              <a:rPr lang="fr-FR" sz="1550" spc="30" dirty="0" smtClean="0">
                <a:solidFill>
                  <a:srgbClr val="0000FF"/>
                </a:solidFill>
                <a:latin typeface="Courier New"/>
                <a:cs typeface="Courier New"/>
              </a:rPr>
              <a:t>STATUS_CHOICES</a:t>
            </a:r>
            <a:r>
              <a:rPr lang="fr-FR" sz="1550" spc="30" dirty="0" smtClean="0">
                <a:latin typeface="Courier New"/>
                <a:cs typeface="Courier New"/>
              </a:rPr>
              <a:t>)</a:t>
            </a:r>
            <a:r>
              <a:rPr sz="1550" spc="30" dirty="0" smtClean="0">
                <a:latin typeface="Courier New"/>
                <a:cs typeface="Courier New"/>
              </a:rPr>
              <a:t>  </a:t>
            </a:r>
            <a:endParaRPr lang="fr-FR" sz="1550" spc="30" dirty="0" smtClean="0">
              <a:latin typeface="Courier New"/>
              <a:cs typeface="Courier New"/>
            </a:endParaRPr>
          </a:p>
          <a:p>
            <a:pPr marL="508000" marR="490855" algn="just">
              <a:lnSpc>
                <a:spcPct val="103000"/>
              </a:lnSpc>
              <a:spcBef>
                <a:spcPts val="35"/>
              </a:spcBef>
            </a:pPr>
            <a:r>
              <a:rPr sz="1550" spc="30" dirty="0" smtClean="0">
                <a:latin typeface="Courier New"/>
                <a:cs typeface="Courier New"/>
              </a:rPr>
              <a:t>authors </a:t>
            </a:r>
            <a:r>
              <a:rPr sz="1550" spc="15" dirty="0">
                <a:latin typeface="Courier New"/>
                <a:cs typeface="Courier New"/>
              </a:rPr>
              <a:t>= </a:t>
            </a:r>
            <a:r>
              <a:rPr sz="1550" spc="30" dirty="0">
                <a:latin typeface="Courier New"/>
                <a:cs typeface="Courier New"/>
              </a:rPr>
              <a:t>models.ManyToManyField(Author)  </a:t>
            </a:r>
            <a:endParaRPr lang="fr-FR" sz="1550" spc="30" dirty="0" smtClean="0">
              <a:latin typeface="Courier New"/>
              <a:cs typeface="Courier New"/>
            </a:endParaRPr>
          </a:p>
          <a:p>
            <a:pPr marL="508000" marR="490855" algn="just">
              <a:lnSpc>
                <a:spcPct val="103000"/>
              </a:lnSpc>
              <a:spcBef>
                <a:spcPts val="35"/>
              </a:spcBef>
            </a:pPr>
            <a:r>
              <a:rPr sz="1550" spc="30" dirty="0" smtClean="0">
                <a:latin typeface="Courier New"/>
                <a:cs typeface="Courier New"/>
              </a:rPr>
              <a:t>publisher </a:t>
            </a:r>
            <a:r>
              <a:rPr sz="1550" spc="15" dirty="0">
                <a:latin typeface="Courier New"/>
                <a:cs typeface="Courier New"/>
              </a:rPr>
              <a:t>=</a:t>
            </a:r>
            <a:r>
              <a:rPr sz="1550" spc="40" dirty="0">
                <a:latin typeface="Courier New"/>
                <a:cs typeface="Courier New"/>
              </a:rPr>
              <a:t> </a:t>
            </a:r>
            <a:r>
              <a:rPr sz="1550" spc="30" dirty="0">
                <a:latin typeface="Courier New"/>
                <a:cs typeface="Courier New"/>
              </a:rPr>
              <a:t>models.ForeignKey(Publisher)</a:t>
            </a:r>
            <a:endParaRPr sz="155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9019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Personnaliser les 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65201"/>
            <a:ext cx="9144000" cy="2542088"/>
          </a:xfrm>
        </p:spPr>
        <p:txBody>
          <a:bodyPr/>
          <a:lstStyle/>
          <a:p>
            <a:r>
              <a:rPr lang="fr-FR" sz="2400" dirty="0" smtClean="0">
                <a:sym typeface="Arial"/>
              </a:rPr>
              <a:t>admin.py</a:t>
            </a:r>
            <a:r>
              <a:rPr lang="fr-FR" sz="2400" dirty="0">
                <a:sym typeface="Arial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1468" y="6474304"/>
            <a:ext cx="6394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spcBef>
                <a:spcPts val="1085"/>
              </a:spcBef>
              <a:buClr>
                <a:srgbClr val="8BB649"/>
              </a:buClr>
              <a:buSzPct val="91891"/>
              <a:tabLst>
                <a:tab pos="318135" algn="l"/>
              </a:tabLst>
            </a:pPr>
            <a:r>
              <a:rPr lang="fr-FR" sz="1800" b="1" u="sng" spc="-35" dirty="0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latin typeface="Trebuchet MS"/>
                <a:cs typeface="Trebuchet MS"/>
                <a:hlinkClick r:id="rId2"/>
              </a:rPr>
              <a:t>https://</a:t>
            </a:r>
            <a:r>
              <a:rPr lang="fr-FR" sz="1800" b="1" u="sng" spc="-35" dirty="0" smtClean="0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latin typeface="Trebuchet MS"/>
                <a:cs typeface="Trebuchet MS"/>
                <a:hlinkClick r:id="rId2"/>
              </a:rPr>
              <a:t>docs.djangoproject.com/en/3.1/ref/contrib/admin</a:t>
            </a:r>
            <a:r>
              <a:rPr lang="fr-FR" sz="1800" b="1" u="sng" spc="-35" dirty="0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latin typeface="Trebuchet MS"/>
                <a:cs typeface="Trebuchet MS"/>
                <a:hlinkClick r:id="rId2"/>
              </a:rPr>
              <a:t>/</a:t>
            </a:r>
            <a:endParaRPr lang="fr-FR" sz="1800" dirty="0">
              <a:latin typeface="Trebuchet MS"/>
              <a:cs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0245" t="17693" b="61303"/>
          <a:stretch/>
        </p:blipFill>
        <p:spPr>
          <a:xfrm>
            <a:off x="-68928" y="4632960"/>
            <a:ext cx="9278458" cy="1442720"/>
          </a:xfrm>
          <a:prstGeom prst="rect">
            <a:avLst/>
          </a:prstGeom>
        </p:spPr>
      </p:pic>
      <p:sp>
        <p:nvSpPr>
          <p:cNvPr id="10" name="object 4"/>
          <p:cNvSpPr txBox="1"/>
          <p:nvPr/>
        </p:nvSpPr>
        <p:spPr>
          <a:xfrm>
            <a:off x="113616" y="1497911"/>
            <a:ext cx="8906004" cy="3049553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r>
              <a:rPr lang="en-US" sz="1800" b="1" spc="-10" dirty="0" err="1" smtClean="0">
                <a:solidFill>
                  <a:srgbClr val="000080"/>
                </a:solidFill>
                <a:latin typeface="Courier New"/>
                <a:cs typeface="Courier New"/>
              </a:rPr>
              <a:t>def</a:t>
            </a:r>
            <a:r>
              <a:rPr lang="en-US" sz="1800" b="1" spc="-10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sz="1800" kern="1200" spc="-10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make_published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(</a:t>
            </a:r>
            <a:r>
              <a:rPr lang="en-US" sz="1800" kern="1200" spc="-10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modeladmin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, request, </a:t>
            </a:r>
            <a:r>
              <a:rPr lang="en-US" sz="1800" kern="1200" spc="-10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queryset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):</a:t>
            </a:r>
          </a:p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r>
              <a:rPr lang="en-US" sz="1800" b="1" spc="-10" dirty="0" smtClean="0">
                <a:solidFill>
                  <a:srgbClr val="000080"/>
                </a:solidFill>
                <a:latin typeface="Courier New"/>
                <a:cs typeface="Courier New"/>
              </a:rPr>
              <a:t>    </a:t>
            </a:r>
            <a:r>
              <a:rPr lang="en-US" sz="1800" kern="1200" spc="-1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fields 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= </a:t>
            </a:r>
            <a:r>
              <a:rPr lang="en-US" sz="1800" kern="1200" spc="-1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((</a:t>
            </a:r>
            <a:r>
              <a:rPr lang="en-US" sz="1800" b="1" kern="1200" spc="-5" dirty="0" smtClean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'name</a:t>
            </a:r>
            <a:r>
              <a:rPr lang="en-US" sz="1800" b="1" kern="1200" spc="-5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'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,</a:t>
            </a:r>
            <a:r>
              <a:rPr lang="en-US"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sz="1800" b="1" kern="1200" spc="-5" dirty="0" smtClean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'website‘)</a:t>
            </a:r>
            <a:r>
              <a:rPr lang="en-US" sz="1800" kern="1200" spc="-1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,</a:t>
            </a:r>
            <a:r>
              <a:rPr lang="en-US" sz="1800" b="1" spc="-10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sz="1800" b="1" kern="1200" spc="-5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'address'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)</a:t>
            </a:r>
          </a:p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r>
              <a:rPr lang="en-US" sz="1800" b="1" spc="-10" dirty="0" smtClean="0">
                <a:solidFill>
                  <a:srgbClr val="000080"/>
                </a:solidFill>
                <a:latin typeface="Courier New"/>
                <a:cs typeface="Courier New"/>
              </a:rPr>
              <a:t>	</a:t>
            </a:r>
            <a:r>
              <a:rPr lang="en-US" sz="1800" kern="1200" spc="-10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queryset.update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(</a:t>
            </a:r>
            <a:r>
              <a:rPr lang="en-US" sz="1550" spc="30" dirty="0">
                <a:solidFill>
                  <a:srgbClr val="660099"/>
                </a:solidFill>
                <a:latin typeface="Courier New"/>
                <a:cs typeface="Courier New"/>
              </a:rPr>
              <a:t>status</a:t>
            </a:r>
            <a:r>
              <a:rPr lang="en-US" sz="1800" b="1" spc="-10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=</a:t>
            </a:r>
            <a:r>
              <a:rPr lang="en-US"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sz="1800" b="1" kern="1200" spc="-5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'p'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)</a:t>
            </a:r>
          </a:p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r>
              <a:rPr lang="en-US"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    </a:t>
            </a:r>
          </a:p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r>
              <a:rPr lang="en-US" sz="1800" kern="1200" spc="-10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make_published.short_description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= </a:t>
            </a:r>
            <a:r>
              <a:rPr lang="en-US" sz="1800" b="1" kern="1200" spc="-5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"Mark as </a:t>
            </a:r>
            <a:r>
              <a:rPr lang="en-US" sz="1800" b="1" kern="1200" spc="-5" dirty="0" smtClean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published“</a:t>
            </a:r>
          </a:p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r>
              <a:rPr lang="en-US"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lang="en-US" sz="1800" b="1" kern="1200" spc="-5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1800" kern="1200" spc="-10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BookAdmin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(</a:t>
            </a:r>
            <a:r>
              <a:rPr lang="en-US" sz="1800" kern="1200" spc="-10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admin.ModelAdmin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):</a:t>
            </a:r>
          </a:p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r>
              <a:rPr lang="en-US" sz="1800" b="1" kern="1200" spc="-5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    </a:t>
            </a:r>
            <a:r>
              <a:rPr lang="en-US" sz="1800" kern="1200" spc="-10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list_display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= (</a:t>
            </a:r>
            <a:r>
              <a:rPr lang="en-US" sz="1800" b="1" kern="1200" spc="-5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'title'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,</a:t>
            </a:r>
            <a:r>
              <a:rPr lang="en-US" sz="1800" b="1" kern="1200" spc="-5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 'Status'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)</a:t>
            </a:r>
          </a:p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r>
              <a:rPr lang="en-US" sz="1800" b="1" kern="1200" spc="-5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    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actions = [</a:t>
            </a:r>
            <a:r>
              <a:rPr lang="en-US" sz="1800" b="1" kern="1200" spc="-5" dirty="0" err="1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make_published</a:t>
            </a:r>
            <a:r>
              <a:rPr lang="en-US" sz="1800" kern="1200" spc="-1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]</a:t>
            </a:r>
          </a:p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endParaRPr lang="en-US" sz="1800" kern="1200" spc="-10" dirty="0" smtClean="0">
              <a:solidFill>
                <a:schemeClr val="tx1"/>
              </a:solidFill>
              <a:latin typeface="Courier New"/>
              <a:ea typeface="+mn-ea"/>
              <a:cs typeface="Courier New"/>
            </a:endParaRPr>
          </a:p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r>
              <a:rPr lang="en-US" sz="1800" kern="1200" spc="-10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admin.site.register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(Book, </a:t>
            </a:r>
            <a:r>
              <a:rPr lang="en-US" sz="1800" kern="1200" spc="-10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BookAdmin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)</a:t>
            </a:r>
            <a:endParaRPr sz="1800" kern="1200" spc="-10" dirty="0">
              <a:solidFill>
                <a:schemeClr val="tx1"/>
              </a:solidFill>
              <a:latin typeface="Courier New"/>
              <a:ea typeface="+mn-ea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9309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89860"/>
            <a:ext cx="9144000" cy="1362075"/>
          </a:xfrm>
        </p:spPr>
        <p:txBody>
          <a:bodyPr/>
          <a:lstStyle/>
          <a:p>
            <a:pPr algn="ctr"/>
            <a:r>
              <a:rPr lang="fr-FR" dirty="0" smtClean="0"/>
              <a:t>Atelier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00200"/>
            <a:ext cx="9144000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2400" dirty="0"/>
              <a:t>La manipulation des données de l’application est possible à partir de la  partie Administrateur.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La gestion de la partie « Administrateur » commence par la création </a:t>
            </a:r>
            <a:r>
              <a:rPr lang="fr-FR" sz="2400" dirty="0" smtClean="0"/>
              <a:t>d’un « </a:t>
            </a:r>
            <a:r>
              <a:rPr lang="fr-FR" sz="2400" dirty="0" err="1"/>
              <a:t>superuser</a:t>
            </a:r>
            <a:r>
              <a:rPr lang="fr-FR" sz="2400" dirty="0"/>
              <a:t> » via la commande: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fr-FR" sz="1550" spc="20" dirty="0" smtClean="0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	</a:t>
            </a:r>
            <a:r>
              <a:rPr lang="fr-FR" sz="2400" b="1" dirty="0">
                <a:sym typeface="Arial"/>
              </a:rPr>
              <a:t>python manage.py </a:t>
            </a:r>
            <a:r>
              <a:rPr lang="fr-FR" sz="2400" b="1" dirty="0" err="1">
                <a:sym typeface="Arial"/>
              </a:rPr>
              <a:t>createsuperuser</a:t>
            </a:r>
            <a:endParaRPr lang="fr-FR" sz="2400" b="1" dirty="0">
              <a:sym typeface="Arial"/>
            </a:endParaRPr>
          </a:p>
          <a:p>
            <a:pPr>
              <a:lnSpc>
                <a:spcPct val="150000"/>
              </a:lnSpc>
            </a:pPr>
            <a:r>
              <a:rPr lang="fr-FR" sz="2400" dirty="0"/>
              <a:t>Et ensuite, lancer le serveur d’application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fr-FR" sz="1550" spc="20" dirty="0" smtClean="0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	</a:t>
            </a:r>
            <a:r>
              <a:rPr lang="fr-FR" sz="2400" b="1" dirty="0">
                <a:sym typeface="Arial"/>
              </a:rPr>
              <a:t>python manage.py </a:t>
            </a:r>
            <a:r>
              <a:rPr lang="fr-FR" sz="2400" b="1" dirty="0" err="1">
                <a:sym typeface="Arial"/>
              </a:rPr>
              <a:t>runserver</a:t>
            </a:r>
            <a:endParaRPr lang="fr-FR" sz="2400" b="1" dirty="0"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3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00200"/>
            <a:ext cx="9144000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2400" dirty="0"/>
              <a:t>La partie administrateur est accessible via </a:t>
            </a:r>
            <a:r>
              <a:rPr lang="fr-FR" sz="2400" dirty="0" smtClean="0"/>
              <a:t>	</a:t>
            </a:r>
            <a:r>
              <a:rPr lang="fr-FR" sz="1800" b="1" spc="20" dirty="0" smtClean="0">
                <a:solidFill>
                  <a:srgbClr val="FF0000"/>
                </a:solidFill>
                <a:latin typeface="Courier New"/>
                <a:ea typeface="Arial"/>
                <a:cs typeface="Courier New"/>
              </a:rPr>
              <a:t>http</a:t>
            </a:r>
            <a:r>
              <a:rPr lang="fr-FR" sz="1800" b="1" spc="20" dirty="0">
                <a:solidFill>
                  <a:srgbClr val="FF0000"/>
                </a:solidFill>
                <a:latin typeface="Courier New"/>
                <a:ea typeface="Arial"/>
                <a:cs typeface="Courier New"/>
              </a:rPr>
              <a:t>://127.0.0.1:8000/admin/</a:t>
            </a:r>
          </a:p>
          <a:p>
            <a:pPr>
              <a:lnSpc>
                <a:spcPct val="150000"/>
              </a:lnSpc>
            </a:pPr>
            <a:r>
              <a:rPr lang="fr-FR" sz="2400" b="1" u="sng" dirty="0"/>
              <a:t>Mais nos modèles ne sont pas là!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Pour ajouter nos modèles de données à la partie administrateur, on ajoute  au fichier </a:t>
            </a:r>
            <a:r>
              <a:rPr lang="fr-FR" sz="2400" b="1" dirty="0">
                <a:solidFill>
                  <a:srgbClr val="FF0000"/>
                </a:solidFill>
              </a:rPr>
              <a:t>admin.py</a:t>
            </a:r>
            <a:r>
              <a:rPr lang="fr-FR" sz="2400" dirty="0"/>
              <a:t> la classe à intégrer</a:t>
            </a:r>
            <a:r>
              <a:rPr lang="fr-FR" sz="2400" dirty="0" smtClean="0"/>
              <a:t>:</a:t>
            </a:r>
            <a:endParaRPr lang="fr-FR" sz="1550" spc="20" dirty="0" smtClean="0">
              <a:solidFill>
                <a:srgbClr val="000000"/>
              </a:solidFill>
              <a:latin typeface="Courier New"/>
              <a:ea typeface="Arial"/>
              <a:cs typeface="Courier New"/>
              <a:sym typeface="Arial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fr-FR" sz="1550" b="1" spc="20" dirty="0" smtClean="0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	</a:t>
            </a:r>
            <a:r>
              <a:rPr lang="fr-FR" sz="2400" b="1" dirty="0" err="1">
                <a:sym typeface="Arial"/>
              </a:rPr>
              <a:t>from</a:t>
            </a:r>
            <a:r>
              <a:rPr lang="fr-FR" sz="2400" b="1" dirty="0">
                <a:sym typeface="Arial"/>
              </a:rPr>
              <a:t> .</a:t>
            </a:r>
            <a:r>
              <a:rPr lang="fr-FR" sz="2400" b="1" dirty="0" err="1">
                <a:sym typeface="Arial"/>
              </a:rPr>
              <a:t>models</a:t>
            </a:r>
            <a:r>
              <a:rPr lang="fr-FR" sz="2400" b="1" dirty="0">
                <a:sym typeface="Arial"/>
              </a:rPr>
              <a:t> import Publisher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fr-FR" sz="2400" b="1" dirty="0">
                <a:sym typeface="Arial"/>
              </a:rPr>
              <a:t>	</a:t>
            </a:r>
            <a:r>
              <a:rPr lang="fr-FR" sz="2400" b="1" dirty="0" err="1">
                <a:sym typeface="Arial"/>
              </a:rPr>
              <a:t>admin.site.register</a:t>
            </a:r>
            <a:r>
              <a:rPr lang="fr-FR" sz="2400" b="1" dirty="0">
                <a:sym typeface="Arial"/>
              </a:rPr>
              <a:t>(Publisher)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9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64504"/>
            <a:ext cx="9144000" cy="51616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2400" dirty="0"/>
              <a:t>La partie administrateur est accessible via </a:t>
            </a:r>
            <a:r>
              <a:rPr lang="fr-FR" sz="2400" dirty="0" smtClean="0"/>
              <a:t>	</a:t>
            </a:r>
            <a:r>
              <a:rPr lang="fr-FR" sz="1800" b="1" spc="20" dirty="0" smtClean="0">
                <a:solidFill>
                  <a:srgbClr val="FF0000"/>
                </a:solidFill>
                <a:latin typeface="Courier New"/>
                <a:ea typeface="Arial"/>
                <a:cs typeface="Courier New"/>
              </a:rPr>
              <a:t>http</a:t>
            </a:r>
            <a:r>
              <a:rPr lang="fr-FR" sz="1800" b="1" spc="20" dirty="0">
                <a:solidFill>
                  <a:srgbClr val="FF0000"/>
                </a:solidFill>
                <a:latin typeface="Courier New"/>
                <a:ea typeface="Arial"/>
                <a:cs typeface="Courier New"/>
              </a:rPr>
              <a:t>://127.0.0.1:8000/admin</a:t>
            </a:r>
            <a:r>
              <a:rPr lang="fr-FR" sz="1800" b="1" spc="20" dirty="0" smtClean="0">
                <a:solidFill>
                  <a:srgbClr val="FF0000"/>
                </a:solidFill>
                <a:latin typeface="Courier New"/>
                <a:ea typeface="Arial"/>
                <a:cs typeface="Courier New"/>
              </a:rPr>
              <a:t>/</a:t>
            </a:r>
            <a:endParaRPr lang="fr-FR" sz="1800" b="1" spc="20" dirty="0">
              <a:solidFill>
                <a:srgbClr val="FF0000"/>
              </a:solidFill>
              <a:latin typeface="Courier New"/>
              <a:ea typeface="Arial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267" y="2299683"/>
            <a:ext cx="5995466" cy="417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ModelAdmin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00200"/>
            <a:ext cx="9144000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2400" dirty="0" smtClean="0"/>
              <a:t>La classe </a:t>
            </a:r>
            <a:r>
              <a:rPr lang="fr-FR" sz="2400" b="1" dirty="0" err="1" smtClean="0"/>
              <a:t>ModelAdmin</a:t>
            </a:r>
            <a:r>
              <a:rPr lang="fr-FR" sz="2400" dirty="0" smtClean="0"/>
              <a:t> est une représentation d’un modèle dans l’interface d’administration.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Pour inscrire un modèle et une description de type </a:t>
            </a:r>
            <a:r>
              <a:rPr lang="fr-FR" sz="2400" b="1" dirty="0" err="1" smtClean="0"/>
              <a:t>ModelAdmin</a:t>
            </a:r>
            <a:r>
              <a:rPr lang="fr-FR" sz="2400" dirty="0" smtClean="0"/>
              <a:t>, on utilise l’écriture suivante: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fr-FR" sz="2400" dirty="0" smtClean="0"/>
              <a:t>  </a:t>
            </a:r>
            <a:r>
              <a:rPr lang="fr-FR" sz="1550" spc="20" dirty="0" smtClean="0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	</a:t>
            </a:r>
            <a:endParaRPr lang="fr-FR" sz="1800" b="1" spc="20" dirty="0">
              <a:solidFill>
                <a:srgbClr val="000000"/>
              </a:solidFill>
              <a:latin typeface="Courier New"/>
              <a:ea typeface="Arial"/>
              <a:cs typeface="Courier New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object 4"/>
          <p:cNvSpPr txBox="1"/>
          <p:nvPr/>
        </p:nvSpPr>
        <p:spPr>
          <a:xfrm>
            <a:off x="1018099" y="4246253"/>
            <a:ext cx="7107802" cy="1217128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r>
              <a:rPr lang="en-US"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class </a:t>
            </a:r>
            <a:r>
              <a:rPr lang="en-US" sz="1800" kern="1200" spc="-10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PublisherAdmin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(</a:t>
            </a:r>
            <a:r>
              <a:rPr lang="en-US" sz="1800" kern="1200" spc="-10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admin.ModelAdmin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):</a:t>
            </a:r>
          </a:p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r>
              <a:rPr lang="en-US"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    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p</a:t>
            </a:r>
            <a:r>
              <a:rPr lang="en-US" sz="1800" kern="1200" spc="-1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ass</a:t>
            </a:r>
            <a:endParaRPr lang="en-US" sz="1800" kern="1200" spc="-10" dirty="0">
              <a:solidFill>
                <a:schemeClr val="tx1"/>
              </a:solidFill>
              <a:latin typeface="Courier New"/>
              <a:ea typeface="+mn-ea"/>
              <a:cs typeface="Courier New"/>
            </a:endParaRPr>
          </a:p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endParaRPr lang="en-US" sz="1800" b="1" spc="-10" dirty="0">
              <a:solidFill>
                <a:srgbClr val="000080"/>
              </a:solidFill>
              <a:latin typeface="Courier New"/>
              <a:cs typeface="Courier New"/>
            </a:endParaRPr>
          </a:p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r>
              <a:rPr lang="en-US" sz="1800" kern="1200" spc="-10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admin.site.register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(Publisher, </a:t>
            </a:r>
            <a:r>
              <a:rPr lang="en-US" sz="1800" kern="1200" spc="-10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PublisherAdmin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)</a:t>
            </a:r>
            <a:endParaRPr sz="1800" kern="1200" spc="-10" dirty="0">
              <a:solidFill>
                <a:schemeClr val="tx1"/>
              </a:solidFill>
              <a:latin typeface="Courier New"/>
              <a:ea typeface="+mn-ea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4829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ModelAdmin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00200"/>
            <a:ext cx="9144000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2400" dirty="0" smtClean="0"/>
              <a:t>Il est aussi possible d’utiliser un décorateur pour l’enregistrement du modèle et la description.</a:t>
            </a:r>
          </a:p>
          <a:p>
            <a:pPr>
              <a:lnSpc>
                <a:spcPct val="150000"/>
              </a:lnSpc>
            </a:pPr>
            <a:r>
              <a:rPr lang="fr-FR" sz="2400" b="1" u="sng" dirty="0" smtClean="0"/>
              <a:t>Exemple: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fr-FR" sz="2400" dirty="0" smtClean="0"/>
              <a:t>  </a:t>
            </a:r>
            <a:r>
              <a:rPr lang="fr-FR" sz="1550" spc="20" dirty="0" smtClean="0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	</a:t>
            </a:r>
            <a:endParaRPr lang="fr-FR" sz="1800" b="1" spc="20" dirty="0">
              <a:solidFill>
                <a:srgbClr val="000000"/>
              </a:solidFill>
              <a:latin typeface="Courier New"/>
              <a:ea typeface="Arial"/>
              <a:cs typeface="Courier New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object 4"/>
          <p:cNvSpPr txBox="1"/>
          <p:nvPr/>
        </p:nvSpPr>
        <p:spPr>
          <a:xfrm>
            <a:off x="1018099" y="3863181"/>
            <a:ext cx="7107802" cy="911724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r>
              <a:rPr lang="en-US" sz="1800" b="1" kern="1200" spc="-5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@</a:t>
            </a:r>
            <a:r>
              <a:rPr lang="en-US" sz="1800" b="1" kern="1200" spc="-5" dirty="0" err="1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admin</a:t>
            </a:r>
            <a:r>
              <a:rPr lang="en-US" sz="1800" kern="1200" spc="-10" dirty="0" err="1" smtClean="0">
                <a:solidFill>
                  <a:schemeClr val="tx1"/>
                </a:solidFill>
                <a:latin typeface="Courier New"/>
                <a:cs typeface="Courier New"/>
              </a:rPr>
              <a:t>.register</a:t>
            </a:r>
            <a:r>
              <a:rPr lang="en-US" sz="1800" kern="1200" spc="-10" dirty="0" smtClean="0">
                <a:solidFill>
                  <a:schemeClr val="tx1"/>
                </a:solidFill>
                <a:latin typeface="Courier New"/>
                <a:cs typeface="Courier New"/>
              </a:rPr>
              <a:t>(Publisher)</a:t>
            </a:r>
            <a:endParaRPr lang="en-US" sz="1800" b="1" spc="-10" dirty="0" smtClean="0">
              <a:solidFill>
                <a:srgbClr val="000080"/>
              </a:solidFill>
              <a:latin typeface="Courier New"/>
              <a:cs typeface="Courier New"/>
            </a:endParaRPr>
          </a:p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r>
              <a:rPr lang="en-US" sz="1800" b="1" spc="-10" dirty="0" smtClean="0">
                <a:solidFill>
                  <a:srgbClr val="000080"/>
                </a:solidFill>
                <a:latin typeface="Courier New"/>
                <a:cs typeface="Courier New"/>
              </a:rPr>
              <a:t>class </a:t>
            </a:r>
            <a:r>
              <a:rPr lang="en-US" sz="1800" kern="1200" spc="-10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PublisherAdmin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(</a:t>
            </a:r>
            <a:r>
              <a:rPr lang="en-US" sz="1800" kern="1200" spc="-10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admin.ModelAdmin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):</a:t>
            </a:r>
          </a:p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r>
              <a:rPr lang="en-US"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    </a:t>
            </a:r>
            <a:r>
              <a:rPr lang="en-US" sz="1800" kern="1200" spc="-1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pass</a:t>
            </a:r>
            <a:endParaRPr lang="en-US" sz="1800" kern="1200" spc="-10" dirty="0">
              <a:solidFill>
                <a:schemeClr val="tx1"/>
              </a:solidFill>
              <a:latin typeface="Courier New"/>
              <a:ea typeface="+mn-ea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7505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Personnaliser les champs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4983162"/>
          </a:xfrm>
        </p:spPr>
        <p:txBody>
          <a:bodyPr/>
          <a:lstStyle/>
          <a:p>
            <a:r>
              <a:rPr lang="fr-FR" sz="2400" dirty="0" smtClean="0"/>
              <a:t>La classe </a:t>
            </a:r>
            <a:r>
              <a:rPr lang="fr-FR" sz="2400" dirty="0" err="1" smtClean="0"/>
              <a:t>ModelAdmin</a:t>
            </a:r>
            <a:r>
              <a:rPr lang="fr-FR" sz="2400" dirty="0" smtClean="0"/>
              <a:t> permet de personnaliser l’interface d’administration. 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Exemples d’options </a:t>
            </a:r>
            <a:r>
              <a:rPr lang="fr-FR" sz="2400" dirty="0" smtClean="0"/>
              <a:t>disponibles:</a:t>
            </a:r>
          </a:p>
          <a:p>
            <a:pPr lvl="1"/>
            <a:r>
              <a:rPr lang="fr-FR" sz="2000" dirty="0" err="1" smtClean="0"/>
              <a:t>ModelAdmin.actions_on_top</a:t>
            </a:r>
            <a:r>
              <a:rPr lang="fr-FR" sz="2000" dirty="0" smtClean="0"/>
              <a:t> |</a:t>
            </a:r>
            <a:r>
              <a:rPr lang="fr-FR" sz="2000" dirty="0"/>
              <a:t> </a:t>
            </a:r>
            <a:r>
              <a:rPr lang="fr-FR" sz="2000" dirty="0" err="1" smtClean="0"/>
              <a:t>ModelAdmin.actions_on_bottom</a:t>
            </a:r>
            <a:endParaRPr lang="fr-FR" sz="2000" dirty="0" smtClean="0"/>
          </a:p>
          <a:p>
            <a:pPr lvl="1"/>
            <a:r>
              <a:rPr lang="fr-FR" sz="2000" dirty="0" err="1" smtClean="0"/>
              <a:t>ModelAdmin.exclude</a:t>
            </a:r>
            <a:r>
              <a:rPr lang="fr-FR" sz="2000" dirty="0" smtClean="0"/>
              <a:t> |</a:t>
            </a:r>
            <a:r>
              <a:rPr lang="fr-FR" sz="2000" dirty="0" err="1" smtClean="0"/>
              <a:t>ModelAdmin.fields</a:t>
            </a:r>
            <a:endParaRPr lang="fr-FR" sz="2000" dirty="0" smtClean="0"/>
          </a:p>
          <a:p>
            <a:pPr lvl="1"/>
            <a:r>
              <a:rPr lang="fr-FR" sz="2000" dirty="0" err="1" smtClean="0"/>
              <a:t>ModelAdmin.fieldsets</a:t>
            </a:r>
            <a:endParaRPr lang="fr-FR" sz="2000" dirty="0" smtClean="0"/>
          </a:p>
          <a:p>
            <a:pPr lvl="1"/>
            <a:r>
              <a:rPr lang="fr-FR" sz="2000" dirty="0" err="1" smtClean="0"/>
              <a:t>ModelAdmin.list_display</a:t>
            </a:r>
            <a:r>
              <a:rPr lang="fr-FR" sz="2000" dirty="0" smtClean="0"/>
              <a:t> | </a:t>
            </a:r>
            <a:r>
              <a:rPr lang="fr-FR" sz="2000" dirty="0" err="1" smtClean="0"/>
              <a:t>ModelAdmin.list_display_links</a:t>
            </a:r>
            <a:r>
              <a:rPr lang="fr-FR" sz="2000" dirty="0" smtClean="0"/>
              <a:t> | </a:t>
            </a:r>
            <a:r>
              <a:rPr lang="fr-FR" sz="2000" dirty="0" err="1" smtClean="0"/>
              <a:t>ModelAdmin.list_editable</a:t>
            </a:r>
            <a:endParaRPr lang="fr-FR" sz="2000" dirty="0" smtClean="0"/>
          </a:p>
          <a:p>
            <a:pPr lvl="1"/>
            <a:r>
              <a:rPr lang="fr-FR" sz="2000" dirty="0" err="1" smtClean="0"/>
              <a:t>ModelAdmin.list_per_page</a:t>
            </a:r>
            <a:r>
              <a:rPr lang="fr-FR" sz="2000" dirty="0" smtClean="0"/>
              <a:t> | </a:t>
            </a:r>
            <a:r>
              <a:rPr lang="fr-FR" sz="2000" dirty="0" err="1" smtClean="0"/>
              <a:t>ModelAdmin.list_max_show_all</a:t>
            </a:r>
            <a:endParaRPr lang="fr-FR" sz="2000" dirty="0" smtClean="0"/>
          </a:p>
          <a:p>
            <a:pPr lvl="1"/>
            <a:r>
              <a:rPr lang="fr-FR" sz="2000" dirty="0" err="1" smtClean="0"/>
              <a:t>ModelAdmin.search_fields</a:t>
            </a:r>
            <a:r>
              <a:rPr lang="fr-FR" sz="2000" dirty="0" smtClean="0"/>
              <a:t> | </a:t>
            </a:r>
            <a:r>
              <a:rPr lang="fr-FR" sz="2000" dirty="0" err="1" smtClean="0"/>
              <a:t>ModelAdmin.list_filter</a:t>
            </a:r>
            <a:endParaRPr lang="fr-FR" sz="2000" dirty="0" smtClean="0"/>
          </a:p>
          <a:p>
            <a:pPr lvl="1"/>
            <a:r>
              <a:rPr lang="fr-FR" sz="2000" dirty="0" smtClean="0"/>
              <a:t>… </a:t>
            </a:r>
          </a:p>
          <a:p>
            <a:pPr lvl="1"/>
            <a:endParaRPr lang="fr-FR" sz="2000" dirty="0"/>
          </a:p>
          <a:p>
            <a:pPr marL="114300" indent="0">
              <a:buNone/>
            </a:pPr>
            <a:r>
              <a:rPr lang="fr-FR" sz="1550" spc="20" dirty="0" smtClean="0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	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fr-FR" sz="1550" b="1" spc="20" dirty="0" smtClean="0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	</a:t>
            </a:r>
            <a:endParaRPr lang="fr-FR" sz="1800" b="1" spc="20" dirty="0">
              <a:solidFill>
                <a:srgbClr val="000000"/>
              </a:solidFill>
              <a:latin typeface="Courier New"/>
              <a:ea typeface="Arial"/>
              <a:cs typeface="Courier New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1468" y="6474304"/>
            <a:ext cx="6394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spcBef>
                <a:spcPts val="1085"/>
              </a:spcBef>
              <a:buClr>
                <a:srgbClr val="8BB649"/>
              </a:buClr>
              <a:buSzPct val="91891"/>
              <a:tabLst>
                <a:tab pos="318135" algn="l"/>
              </a:tabLst>
            </a:pPr>
            <a:r>
              <a:rPr lang="fr-FR" sz="1800" b="1" u="sng" spc="-35" dirty="0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latin typeface="Trebuchet MS"/>
                <a:cs typeface="Trebuchet MS"/>
                <a:hlinkClick r:id="rId2"/>
              </a:rPr>
              <a:t>https://</a:t>
            </a:r>
            <a:r>
              <a:rPr lang="fr-FR" sz="1800" b="1" u="sng" spc="-35" dirty="0" smtClean="0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latin typeface="Trebuchet MS"/>
                <a:cs typeface="Trebuchet MS"/>
                <a:hlinkClick r:id="rId2"/>
              </a:rPr>
              <a:t>docs.djangoproject.com/en/3.1/ref/contrib/admin</a:t>
            </a:r>
            <a:r>
              <a:rPr lang="fr-FR" sz="1800" b="1" u="sng" spc="-35" dirty="0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latin typeface="Trebuchet MS"/>
                <a:cs typeface="Trebuchet MS"/>
                <a:hlinkClick r:id="rId2"/>
              </a:rPr>
              <a:t>/</a:t>
            </a:r>
            <a:endParaRPr lang="fr-FR"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984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Personnaliser les champs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4983162"/>
          </a:xfrm>
        </p:spPr>
        <p:txBody>
          <a:bodyPr/>
          <a:lstStyle/>
          <a:p>
            <a:r>
              <a:rPr lang="fr-FR" sz="2400" dirty="0"/>
              <a:t>Il est </a:t>
            </a:r>
            <a:r>
              <a:rPr lang="fr-FR" sz="2400" dirty="0" smtClean="0"/>
              <a:t>possible </a:t>
            </a:r>
            <a:r>
              <a:rPr lang="fr-FR" sz="2400" dirty="0"/>
              <a:t>de définir la liste </a:t>
            </a:r>
            <a:r>
              <a:rPr lang="fr-FR" sz="2400" dirty="0" smtClean="0"/>
              <a:t>des attributs </a:t>
            </a:r>
            <a:r>
              <a:rPr lang="fr-FR" sz="2400" dirty="0"/>
              <a:t>d’une </a:t>
            </a:r>
            <a:r>
              <a:rPr lang="fr-FR" sz="2400" dirty="0" smtClean="0"/>
              <a:t>classe à afficher dans l’interface d’administration. </a:t>
            </a:r>
          </a:p>
          <a:p>
            <a:pPr>
              <a:lnSpc>
                <a:spcPct val="150000"/>
              </a:lnSpc>
            </a:pPr>
            <a:r>
              <a:rPr lang="fr-FR" sz="2400" b="1" u="sng" dirty="0" smtClean="0"/>
              <a:t>Exemple</a:t>
            </a:r>
            <a:r>
              <a:rPr lang="fr-FR" sz="2400" b="1" u="sng" dirty="0"/>
              <a:t>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fr-FR" sz="1550" spc="20" dirty="0" smtClean="0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	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fr-FR" sz="1550" b="1" spc="20" dirty="0" smtClean="0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	</a:t>
            </a:r>
            <a:endParaRPr lang="fr-FR" sz="1800" b="1" spc="20" dirty="0">
              <a:solidFill>
                <a:srgbClr val="000000"/>
              </a:solidFill>
              <a:latin typeface="Courier New"/>
              <a:ea typeface="Arial"/>
              <a:cs typeface="Courier New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object 4"/>
          <p:cNvSpPr txBox="1"/>
          <p:nvPr/>
        </p:nvSpPr>
        <p:spPr>
          <a:xfrm>
            <a:off x="1894921" y="2417453"/>
            <a:ext cx="7107802" cy="1217128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r>
              <a:rPr lang="en-US"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class </a:t>
            </a:r>
            <a:r>
              <a:rPr lang="en-US" sz="1800" kern="1200" spc="-10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PublisherAdmin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(</a:t>
            </a:r>
            <a:r>
              <a:rPr lang="en-US" sz="1800" kern="1200" spc="-10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admin.ModelAdmin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):</a:t>
            </a:r>
          </a:p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r>
              <a:rPr lang="en-US"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    </a:t>
            </a:r>
            <a:r>
              <a:rPr lang="en-US" sz="1800" kern="1200" spc="-10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list_display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= (</a:t>
            </a:r>
            <a:r>
              <a:rPr lang="en-US" sz="1800" b="1" kern="1200" spc="-5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'name'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,</a:t>
            </a:r>
            <a:r>
              <a:rPr lang="en-US"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sz="1800" b="1" kern="1200" spc="-5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'website</a:t>
            </a:r>
            <a:r>
              <a:rPr lang="en-US" sz="1800" b="1" kern="1200" spc="-5" dirty="0" smtClean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'</a:t>
            </a:r>
            <a:r>
              <a:rPr lang="en-US" sz="1800" kern="1200" spc="-1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)</a:t>
            </a:r>
            <a:endParaRPr lang="en-US" sz="1800" kern="1200" spc="-10" dirty="0">
              <a:solidFill>
                <a:schemeClr val="tx1"/>
              </a:solidFill>
              <a:latin typeface="Courier New"/>
              <a:ea typeface="+mn-ea"/>
              <a:cs typeface="Courier New"/>
            </a:endParaRPr>
          </a:p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endParaRPr lang="en-US" sz="1800" b="1" spc="-10" dirty="0">
              <a:solidFill>
                <a:srgbClr val="000080"/>
              </a:solidFill>
              <a:latin typeface="Courier New"/>
              <a:cs typeface="Courier New"/>
            </a:endParaRPr>
          </a:p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r>
              <a:rPr lang="en-US" sz="1800" kern="1200" spc="-10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admin.site.register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(Publisher, </a:t>
            </a:r>
            <a:r>
              <a:rPr lang="en-US" sz="1800" kern="1200" spc="-10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PublisherAdmin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)</a:t>
            </a:r>
            <a:endParaRPr sz="1800" kern="1200" spc="-10" dirty="0">
              <a:solidFill>
                <a:schemeClr val="tx1"/>
              </a:solidFill>
              <a:latin typeface="Courier New"/>
              <a:ea typeface="+mn-ea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1468" y="6474304"/>
            <a:ext cx="6394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spcBef>
                <a:spcPts val="1085"/>
              </a:spcBef>
              <a:buClr>
                <a:srgbClr val="8BB649"/>
              </a:buClr>
              <a:buSzPct val="91891"/>
              <a:tabLst>
                <a:tab pos="318135" algn="l"/>
              </a:tabLst>
            </a:pPr>
            <a:r>
              <a:rPr lang="fr-FR" sz="1800" b="1" u="sng" spc="-35" dirty="0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latin typeface="Trebuchet MS"/>
                <a:cs typeface="Trebuchet MS"/>
                <a:hlinkClick r:id="rId2"/>
              </a:rPr>
              <a:t>https://</a:t>
            </a:r>
            <a:r>
              <a:rPr lang="fr-FR" sz="1800" b="1" u="sng" spc="-35" dirty="0" smtClean="0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latin typeface="Trebuchet MS"/>
                <a:cs typeface="Trebuchet MS"/>
                <a:hlinkClick r:id="rId2"/>
              </a:rPr>
              <a:t>docs.djangoproject.com/en/3.1/ref/contrib/admin</a:t>
            </a:r>
            <a:r>
              <a:rPr lang="fr-FR" sz="1800" b="1" u="sng" spc="-35" dirty="0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latin typeface="Trebuchet MS"/>
                <a:cs typeface="Trebuchet MS"/>
                <a:hlinkClick r:id="rId2"/>
              </a:rPr>
              <a:t>/</a:t>
            </a:r>
            <a:endParaRPr lang="fr-FR" sz="1800" dirty="0">
              <a:latin typeface="Trebuchet MS"/>
              <a:cs typeface="Trebuchet M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2942" y="4091727"/>
            <a:ext cx="12879952" cy="183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3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Personnaliser les champs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4983162"/>
          </a:xfrm>
        </p:spPr>
        <p:txBody>
          <a:bodyPr/>
          <a:lstStyle/>
          <a:p>
            <a:r>
              <a:rPr lang="fr-FR" sz="2400" dirty="0"/>
              <a:t>Il est </a:t>
            </a:r>
            <a:r>
              <a:rPr lang="fr-FR" sz="2400" dirty="0" smtClean="0"/>
              <a:t>possible </a:t>
            </a:r>
            <a:r>
              <a:rPr lang="fr-FR" sz="2400" dirty="0"/>
              <a:t>de </a:t>
            </a:r>
            <a:r>
              <a:rPr lang="fr-FR" sz="2400" dirty="0" smtClean="0"/>
              <a:t>préciser l’ordre </a:t>
            </a:r>
            <a:r>
              <a:rPr lang="fr-FR" sz="2400" dirty="0"/>
              <a:t>d’affichage </a:t>
            </a:r>
            <a:r>
              <a:rPr lang="fr-FR" sz="2400" dirty="0" smtClean="0"/>
              <a:t>des attributs </a:t>
            </a:r>
            <a:r>
              <a:rPr lang="fr-FR" sz="2400" dirty="0"/>
              <a:t>d’une classe. </a:t>
            </a:r>
            <a:endParaRPr lang="fr-FR" sz="2400" dirty="0" smtClean="0"/>
          </a:p>
          <a:p>
            <a:pPr>
              <a:lnSpc>
                <a:spcPct val="150000"/>
              </a:lnSpc>
            </a:pPr>
            <a:r>
              <a:rPr lang="fr-FR" sz="2400" b="1" u="sng" dirty="0" smtClean="0"/>
              <a:t>Exemple</a:t>
            </a:r>
            <a:r>
              <a:rPr lang="fr-FR" sz="2400" b="1" u="sng" dirty="0"/>
              <a:t>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fr-FR" sz="1550" spc="20" dirty="0" smtClean="0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	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fr-FR" sz="1550" b="1" spc="20" dirty="0" smtClean="0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	</a:t>
            </a:r>
            <a:endParaRPr lang="fr-FR" sz="1800" b="1" spc="20" dirty="0">
              <a:solidFill>
                <a:srgbClr val="000000"/>
              </a:solidFill>
              <a:latin typeface="Courier New"/>
              <a:ea typeface="Arial"/>
              <a:cs typeface="Courier New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object 4"/>
          <p:cNvSpPr txBox="1"/>
          <p:nvPr/>
        </p:nvSpPr>
        <p:spPr>
          <a:xfrm>
            <a:off x="1894921" y="2417453"/>
            <a:ext cx="7107802" cy="1522533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r>
              <a:rPr lang="en-US"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class </a:t>
            </a:r>
            <a:r>
              <a:rPr lang="en-US" sz="1800" kern="1200" spc="-10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PublisherAdmin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(</a:t>
            </a:r>
            <a:r>
              <a:rPr lang="en-US" sz="1800" kern="1200" spc="-10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admin.ModelAdmin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):</a:t>
            </a:r>
          </a:p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r>
              <a:rPr lang="en-US"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    </a:t>
            </a:r>
            <a:r>
              <a:rPr lang="en-US" sz="1800" kern="1200" spc="-10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list_display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= (</a:t>
            </a:r>
            <a:r>
              <a:rPr lang="en-US" sz="1800" b="1" kern="1200" spc="-5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'name'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,</a:t>
            </a:r>
            <a:r>
              <a:rPr lang="en-US"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sz="1800" b="1" kern="1200" spc="-5" dirty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'website</a:t>
            </a:r>
            <a:r>
              <a:rPr lang="en-US" sz="1800" b="1" kern="1200" spc="-5" dirty="0" smtClean="0"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'</a:t>
            </a:r>
            <a:r>
              <a:rPr lang="en-US" sz="1800" kern="1200" spc="-1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)</a:t>
            </a:r>
          </a:p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r>
              <a:rPr lang="fr-FR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	</a:t>
            </a:r>
            <a:r>
              <a:rPr lang="fr-FR" sz="1800" kern="1200" spc="-10" dirty="0" err="1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ordering</a:t>
            </a:r>
            <a:r>
              <a:rPr lang="fr-FR" sz="1800" kern="1200" spc="-1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= [</a:t>
            </a:r>
            <a:r>
              <a:rPr lang="en-US" sz="1800" b="1" kern="1200" spc="-5" dirty="0" smtClean="0">
                <a:solidFill>
                  <a:srgbClr val="008080"/>
                </a:solidFill>
                <a:latin typeface="Courier New"/>
                <a:cs typeface="Courier New"/>
              </a:rPr>
              <a:t>'name</a:t>
            </a:r>
            <a:r>
              <a:rPr lang="en-US" sz="1800" b="1" kern="1200" spc="-5" dirty="0">
                <a:solidFill>
                  <a:srgbClr val="008080"/>
                </a:solidFill>
                <a:latin typeface="Courier New"/>
                <a:cs typeface="Courier New"/>
              </a:rPr>
              <a:t>'</a:t>
            </a:r>
            <a:r>
              <a:rPr lang="en-US" sz="1800" b="1" kern="1200" spc="-5" dirty="0" smtClean="0">
                <a:solidFill>
                  <a:srgbClr val="008080"/>
                </a:solidFill>
                <a:latin typeface="Courier New"/>
                <a:cs typeface="Courier New"/>
              </a:rPr>
              <a:t>]</a:t>
            </a:r>
            <a:endParaRPr lang="en-US" sz="1800" kern="1200" spc="-10" dirty="0">
              <a:solidFill>
                <a:schemeClr val="tx1"/>
              </a:solidFill>
              <a:latin typeface="Courier New"/>
              <a:ea typeface="+mn-ea"/>
              <a:cs typeface="Courier New"/>
            </a:endParaRPr>
          </a:p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endParaRPr lang="en-US" sz="1800" b="1" spc="-10" dirty="0">
              <a:solidFill>
                <a:srgbClr val="000080"/>
              </a:solidFill>
              <a:latin typeface="Courier New"/>
              <a:cs typeface="Courier New"/>
            </a:endParaRPr>
          </a:p>
          <a:p>
            <a:pPr marL="631190" marR="154305" indent="-543560">
              <a:lnSpc>
                <a:spcPct val="100800"/>
              </a:lnSpc>
              <a:spcBef>
                <a:spcPts val="165"/>
              </a:spcBef>
            </a:pPr>
            <a:r>
              <a:rPr lang="en-US" sz="1800" kern="1200" spc="-10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admin.site.register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(Publisher, </a:t>
            </a:r>
            <a:r>
              <a:rPr lang="en-US" sz="1800" kern="1200" spc="-10" dirty="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PublisherAdmin</a:t>
            </a:r>
            <a:r>
              <a:rPr lang="en-US" sz="1800" kern="1200" spc="-10" dirty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)</a:t>
            </a:r>
            <a:endParaRPr sz="1800" kern="1200" spc="-10" dirty="0">
              <a:solidFill>
                <a:schemeClr val="tx1"/>
              </a:solidFill>
              <a:latin typeface="Courier New"/>
              <a:ea typeface="+mn-ea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1468" y="6474304"/>
            <a:ext cx="6394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spcBef>
                <a:spcPts val="1085"/>
              </a:spcBef>
              <a:buClr>
                <a:srgbClr val="8BB649"/>
              </a:buClr>
              <a:buSzPct val="91891"/>
              <a:tabLst>
                <a:tab pos="318135" algn="l"/>
              </a:tabLst>
            </a:pPr>
            <a:r>
              <a:rPr lang="fr-FR" sz="1800" b="1" u="sng" spc="-35" dirty="0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latin typeface="Trebuchet MS"/>
                <a:cs typeface="Trebuchet MS"/>
                <a:hlinkClick r:id="rId2"/>
              </a:rPr>
              <a:t>https://</a:t>
            </a:r>
            <a:r>
              <a:rPr lang="fr-FR" sz="1800" b="1" u="sng" spc="-35" dirty="0" smtClean="0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latin typeface="Trebuchet MS"/>
                <a:cs typeface="Trebuchet MS"/>
                <a:hlinkClick r:id="rId2"/>
              </a:rPr>
              <a:t>docs.djangoproject.com/en/3.1/ref/contrib/admin</a:t>
            </a:r>
            <a:r>
              <a:rPr lang="fr-FR" sz="1800" b="1" u="sng" spc="-35" dirty="0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latin typeface="Trebuchet MS"/>
                <a:cs typeface="Trebuchet MS"/>
                <a:hlinkClick r:id="rId2"/>
              </a:rPr>
              <a:t>/</a:t>
            </a:r>
            <a:endParaRPr lang="fr-FR" sz="1800" dirty="0">
              <a:latin typeface="Trebuchet MS"/>
              <a:cs typeface="Trebuchet M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2942" y="4091727"/>
            <a:ext cx="12879952" cy="183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530</Words>
  <Application>Microsoft Office PowerPoint</Application>
  <PresentationFormat>Affichage à l'écran (4:3)</PresentationFormat>
  <Paragraphs>155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Trebuchet MS</vt:lpstr>
      <vt:lpstr>Calibri</vt:lpstr>
      <vt:lpstr>Courier New</vt:lpstr>
      <vt:lpstr>Arial</vt:lpstr>
      <vt:lpstr>Thème Office</vt:lpstr>
      <vt:lpstr>Présentation PowerPoint</vt:lpstr>
      <vt:lpstr>Introduction</vt:lpstr>
      <vt:lpstr>Introduction</vt:lpstr>
      <vt:lpstr>Introduction</vt:lpstr>
      <vt:lpstr>ModelAdmin</vt:lpstr>
      <vt:lpstr>ModelAdmin</vt:lpstr>
      <vt:lpstr>Personnaliser les champs</vt:lpstr>
      <vt:lpstr>Personnaliser les champs</vt:lpstr>
      <vt:lpstr>Personnaliser les champs</vt:lpstr>
      <vt:lpstr>Personnaliser les champs</vt:lpstr>
      <vt:lpstr>InlineModelAdmin</vt:lpstr>
      <vt:lpstr>InlineModelAdmin</vt:lpstr>
      <vt:lpstr>InlineModelAdmin</vt:lpstr>
      <vt:lpstr>Personnaliser les actions</vt:lpstr>
      <vt:lpstr>Personnaliser les actions</vt:lpstr>
      <vt:lpstr>Personnaliser les actions</vt:lpstr>
      <vt:lpstr>Atelier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faten</dc:creator>
  <cp:lastModifiedBy>RDouss</cp:lastModifiedBy>
  <cp:revision>35</cp:revision>
  <dcterms:created xsi:type="dcterms:W3CDTF">2015-11-04T10:15:52Z</dcterms:created>
  <dcterms:modified xsi:type="dcterms:W3CDTF">2022-10-11T10:46:57Z</dcterms:modified>
</cp:coreProperties>
</file>